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1" r:id="rId6"/>
    <p:sldId id="282" r:id="rId7"/>
    <p:sldId id="285" r:id="rId8"/>
    <p:sldId id="272" r:id="rId9"/>
    <p:sldId id="286" r:id="rId10"/>
    <p:sldId id="287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672" autoAdjust="0"/>
  </p:normalViewPr>
  <p:slideViewPr>
    <p:cSldViewPr snapToGrid="0">
      <p:cViewPr varScale="1">
        <p:scale>
          <a:sx n="106" d="100"/>
          <a:sy n="106" d="100"/>
        </p:scale>
        <p:origin x="23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45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067799"/>
            <a:ext cx="6095999" cy="2270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800"/>
              <a:t>Developed by AWWA in partnership with RCAP and funded by USEPA, Published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00800" y="8830321"/>
            <a:ext cx="608014" cy="464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3F927-886F-413E-9B2E-BDD14D24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668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4D3C8-5569-4AD0-818A-A0750BC403C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421"/>
            <a:ext cx="5607050" cy="366092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2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Developed by American Water Works Association with funds from the U.S. Environmental Protection Agency, Published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30320"/>
            <a:ext cx="3038475" cy="46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F65DD-B8BC-42C7-B64C-1E71C958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663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Prior to the</a:t>
            </a:r>
            <a:r>
              <a:rPr lang="en-US" baseline="0"/>
              <a:t> start of the presentations, introduce the workshop’s presenters/facilitators. </a:t>
            </a:r>
          </a:p>
          <a:p>
            <a:endParaRPr lang="en-US" baseline="0"/>
          </a:p>
          <a:p>
            <a:r>
              <a:rPr lang="en-US" baseline="0"/>
              <a:t>Thank you for joining us for this workshop designed to give you the tools necessary to find solutions to operators face on a daily basis. </a:t>
            </a:r>
          </a:p>
          <a:p>
            <a:endParaRPr lang="en-US" sz="1200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F65DD-B8BC-42C7-B64C-1E71C9587FA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Developed by American Water Works Association with funds from the U.S. Environmental Protection Agency, Published 2015</a:t>
            </a:r>
          </a:p>
        </p:txBody>
      </p:sp>
    </p:spTree>
    <p:extLst>
      <p:ext uri="{BB962C8B-B14F-4D97-AF65-F5344CB8AC3E}">
        <p14:creationId xmlns:p14="http://schemas.microsoft.com/office/powerpoint/2010/main" val="1651375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DO</a:t>
            </a:r>
            <a:r>
              <a:rPr lang="en-US" b="1" u="sng" baseline="0"/>
              <a:t> NOT SKIP THIS SLIDE. Please note that: </a:t>
            </a:r>
            <a:r>
              <a:rPr lang="en-US" b="0" u="none" baseline="0"/>
              <a:t>A</a:t>
            </a:r>
            <a:r>
              <a:rPr lang="en-US" baseline="0"/>
              <a:t>ttendees are encouraged to visit the RCAP website for more free resources.</a:t>
            </a:r>
          </a:p>
          <a:p>
            <a:endParaRPr lang="en-US" baseline="0"/>
          </a:p>
          <a:p>
            <a:r>
              <a:rPr lang="en-US" baseline="0"/>
              <a:t>Facilitator: Add RCAP regional/local contact info if appropriate.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Developed by American Water Works Association with funds from the U.S. Environmental Protection Agency, Published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DF65DD-B8BC-42C7-B64C-1E71C9587F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AWWA has a variety of resources</a:t>
            </a:r>
            <a:r>
              <a:rPr lang="en-US" baseline="0"/>
              <a:t> to small systems. Encourage attendees to visit he AWWA website for more information. </a:t>
            </a:r>
          </a:p>
          <a:p>
            <a:endParaRPr lang="en-US" baseline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Facilitator: Add AWWA Section contact info if appropriate. 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Developed by American Water Works Association with funds from the U.S. Environmental Protection Agency, Published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DF65DD-B8BC-42C7-B64C-1E71C9587F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68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AWWA has a variety of resources</a:t>
            </a:r>
            <a:r>
              <a:rPr lang="en-US" baseline="0"/>
              <a:t> to small systems. Encourage attendees to visit he AWWA website for more information. </a:t>
            </a:r>
          </a:p>
          <a:p>
            <a:endParaRPr lang="en-US" baseline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Facilitator: Add AWWA Section contact info if appropriate. 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Developed by American Water Works Association with funds from the U.S. Environmental Protection Agency, Published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DF65DD-B8BC-42C7-B64C-1E71C9587F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95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Instructors</a:t>
            </a:r>
            <a:r>
              <a:rPr lang="en-US" baseline="0"/>
              <a:t> to mention the interactive purpose of the workshop, including: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Examples of distribution system problems will be shared and solutions discussed</a:t>
            </a:r>
          </a:p>
          <a:p>
            <a:pPr marL="171450" indent="-171450">
              <a:buFontTx/>
              <a:buChar char="-"/>
            </a:pPr>
            <a:r>
              <a:rPr lang="en-US"/>
              <a:t>We (workshop participants)</a:t>
            </a:r>
            <a:r>
              <a:rPr lang="en-US" baseline="0"/>
              <a:t> will also share previous experiences that we have had with these issues, and learn from each other’s experiences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F65DD-B8BC-42C7-B64C-1E71C9587FA9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Developed by American Water Works Association with funds from the U.S. Environmental Protection Agency, Published 2015</a:t>
            </a:r>
          </a:p>
        </p:txBody>
      </p:sp>
    </p:spTree>
    <p:extLst>
      <p:ext uri="{BB962C8B-B14F-4D97-AF65-F5344CB8AC3E}">
        <p14:creationId xmlns:p14="http://schemas.microsoft.com/office/powerpoint/2010/main" val="1130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F65DD-B8BC-42C7-B64C-1E71C9587FA9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Developed by American Water Works Association with funds from the U.S. Environmental Protection Agency, Published 2015</a:t>
            </a:r>
          </a:p>
        </p:txBody>
      </p:sp>
    </p:spTree>
    <p:extLst>
      <p:ext uri="{BB962C8B-B14F-4D97-AF65-F5344CB8AC3E}">
        <p14:creationId xmlns:p14="http://schemas.microsoft.com/office/powerpoint/2010/main" val="62257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F65DD-B8BC-42C7-B64C-1E71C9587FA9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Developed by American Water Works Association with funds from the U.S. Environmental Protection Agency, Published 2015</a:t>
            </a:r>
          </a:p>
        </p:txBody>
      </p:sp>
    </p:spTree>
    <p:extLst>
      <p:ext uri="{BB962C8B-B14F-4D97-AF65-F5344CB8AC3E}">
        <p14:creationId xmlns:p14="http://schemas.microsoft.com/office/powerpoint/2010/main" val="341447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207" y="6492875"/>
            <a:ext cx="8001000" cy="365125"/>
          </a:xfr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Developed by AWWA in partnership with RCAP and funded by USEPA, Published 2015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61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229600" cy="36576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15155" y="6488393"/>
            <a:ext cx="8229600" cy="365125"/>
          </a:xfr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Developed by AWWA in partnership with RCAP and funded by USEPA, Published 2015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35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add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3962400" cy="373380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>
                <a:latin typeface="Arial" pitchFamily="34" charset="0"/>
                <a:cs typeface="Arial" pitchFamily="34" charset="0"/>
              </a:defRPr>
            </a:lvl4pPr>
            <a:lvl5pPr marL="1828800" indent="0"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48200" y="1676400"/>
            <a:ext cx="4038600" cy="373380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>
                <a:latin typeface="Arial" pitchFamily="34" charset="0"/>
                <a:cs typeface="Arial" pitchFamily="34" charset="0"/>
              </a:defRPr>
            </a:lvl4pPr>
            <a:lvl5pPr marL="1828800" indent="0"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17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200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530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57200" y="1752600"/>
            <a:ext cx="8229600" cy="3505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34797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457200" y="1600200"/>
            <a:ext cx="8229600" cy="3810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65447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Developed by AWWA in partnership with RCAP and funded by USEPA, </a:t>
            </a:r>
          </a:p>
          <a:p>
            <a:r>
              <a:rPr lang="en-US"/>
              <a:t>Published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934FE-A0F4-4EE7-9DB1-0A42DF34A547}" type="slidenum">
              <a:rPr lang="en-US" smtClean="0"/>
              <a:t>‹#›</a:t>
            </a:fld>
            <a:endParaRPr lang="en-US"/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58004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3" r:id="rId4"/>
    <p:sldLayoutId id="2147483651" r:id="rId5"/>
    <p:sldLayoutId id="2147483654" r:id="rId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hyperlink" Target="http://www.awwa.org/partnership" TargetMode="External"/><Relationship Id="rId4" Type="http://schemas.openxmlformats.org/officeDocument/2006/relationships/hyperlink" Target="http://www.communityengineeringcorps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hyperlink" Target="http://www.awwa.org/we" TargetMode="External"/><Relationship Id="rId4" Type="http://schemas.openxmlformats.org/officeDocument/2006/relationships/hyperlink" Target="http://www.awwa.org/smallsystem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92875"/>
            <a:ext cx="8991599" cy="365125"/>
          </a:xfrm>
        </p:spPr>
        <p:txBody>
          <a:bodyPr/>
          <a:lstStyle/>
          <a:p>
            <a:r>
              <a:rPr lang="en-US"/>
              <a:t>Workshop developed by RCAP/AWWA and funded by the USEPA </a:t>
            </a:r>
          </a:p>
        </p:txBody>
      </p:sp>
      <p:pic>
        <p:nvPicPr>
          <p:cNvPr id="4" name="Picture 3" descr="Hom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619" y="457200"/>
            <a:ext cx="1837981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2514600"/>
            <a:ext cx="5638800" cy="3481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372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RCAP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3733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/>
              <a:t>RCAP is a national non-profit providing training and technical assistance to small communities on water and wastewater issues.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RCAP has over 160 field staff including certified operators; engineers; and specialists in utility management, finance, and administration.  RCAP is funded by federal agencies and state contracts, and provides free services across the United States and its territories.  </a:t>
            </a:r>
          </a:p>
          <a:p>
            <a:pPr marL="0" indent="0">
              <a:buNone/>
            </a:pPr>
            <a:r>
              <a:rPr lang="en-US"/>
              <a:t>More information can be found at </a:t>
            </a:r>
            <a:r>
              <a:rPr lang="en-US" sz="4600" u="sng">
                <a:solidFill>
                  <a:srgbClr val="468DE0"/>
                </a:solidFill>
              </a:rPr>
              <a:t>www.RCAP.org</a:t>
            </a:r>
            <a:r>
              <a:rPr lang="en-US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om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7696"/>
            <a:ext cx="2191439" cy="11811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332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AWWA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3944" y="1417638"/>
            <a:ext cx="8229600" cy="4678362"/>
          </a:xfrm>
        </p:spPr>
        <p:txBody>
          <a:bodyPr>
            <a:normAutofit/>
          </a:bodyPr>
          <a:lstStyle/>
          <a:p>
            <a:r>
              <a:rPr lang="en-US" sz="2800" dirty="0"/>
              <a:t>Community Engineering Corps</a:t>
            </a:r>
            <a:r>
              <a:rPr lang="en-US" sz="2000" b="1" baseline="40000" dirty="0"/>
              <a:t>®</a:t>
            </a:r>
          </a:p>
          <a:p>
            <a:pPr lvl="1">
              <a:spcAft>
                <a:spcPts val="1200"/>
              </a:spcAft>
            </a:pPr>
            <a:r>
              <a:rPr lang="en-US" sz="1900" dirty="0"/>
              <a:t>An alliance between AWWA, American Society of Civil Engineers, and Engineers Without Borders-USA to provide technical expertise to underserved US communities with infrastructure needs. </a:t>
            </a:r>
            <a:r>
              <a:rPr lang="en-US" sz="1900" dirty="0">
                <a:hlinkClick r:id="rId4"/>
              </a:rPr>
              <a:t>www.communityengineeringcorps.org</a:t>
            </a:r>
            <a:r>
              <a:rPr lang="en-US" sz="1900" dirty="0"/>
              <a:t> 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Partnership Programs</a:t>
            </a:r>
          </a:p>
          <a:p>
            <a:pPr lvl="1"/>
            <a:r>
              <a:rPr lang="en-US" sz="1900" dirty="0"/>
              <a:t>An alliance of six drinking water organizations to improve the  quality of water delivered to customers by optimizing water     system operations. </a:t>
            </a:r>
            <a:r>
              <a:rPr lang="en-US" sz="1900" dirty="0">
                <a:hlinkClick r:id="rId5"/>
              </a:rPr>
              <a:t>www.awwa.org/partnership</a:t>
            </a:r>
            <a:r>
              <a:rPr lang="en-US" sz="1900" dirty="0"/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60" t="-5128" r="-7576" b="-8115"/>
          <a:stretch/>
        </p:blipFill>
        <p:spPr>
          <a:xfrm>
            <a:off x="7697821" y="3570051"/>
            <a:ext cx="1143000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8E479E-D90F-41F3-BBA0-1AF28DE2FB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5118" y="1311166"/>
            <a:ext cx="1424714" cy="4995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595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AWWA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3944" y="1417638"/>
            <a:ext cx="8229600" cy="467836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Small Systems Resource Community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Free online portal to tools and discussions of issues and developments related to small water systems. </a:t>
            </a:r>
            <a:r>
              <a:rPr lang="en-US" sz="2200" dirty="0">
                <a:hlinkClick r:id="rId4"/>
              </a:rPr>
              <a:t>www.awwa.org/smallsystems</a:t>
            </a:r>
            <a:r>
              <a:rPr lang="en-US" sz="2200" dirty="0"/>
              <a:t> </a:t>
            </a:r>
            <a:endParaRPr lang="en-US" sz="1900" dirty="0"/>
          </a:p>
          <a:p>
            <a:pPr>
              <a:spcBef>
                <a:spcPts val="1200"/>
              </a:spcBef>
            </a:pPr>
            <a:r>
              <a:rPr lang="en-US" sz="2800" dirty="0"/>
              <a:t>The Water Equation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AWWA’s Water Equation provides </a:t>
            </a:r>
            <a:br>
              <a:rPr lang="en-US" sz="2200" dirty="0"/>
            </a:br>
            <a:r>
              <a:rPr lang="en-US" sz="2200" dirty="0"/>
              <a:t>academic and operator scholarships, </a:t>
            </a:r>
            <a:br>
              <a:rPr lang="en-US" sz="2200" dirty="0"/>
            </a:br>
            <a:r>
              <a:rPr lang="en-US" sz="2200" dirty="0"/>
              <a:t>student programs, and supports </a:t>
            </a:r>
            <a:br>
              <a:rPr lang="en-US" sz="2200" dirty="0"/>
            </a:br>
            <a:r>
              <a:rPr lang="en-US" sz="2200" dirty="0"/>
              <a:t>the Community Engineering Corp. </a:t>
            </a:r>
            <a:br>
              <a:rPr lang="en-US" sz="2200" dirty="0"/>
            </a:br>
            <a:r>
              <a:rPr lang="en-US" sz="2200" dirty="0"/>
              <a:t>volunteer program. The Association and its Sections partner to invest in the future of water and the industry’s workforce. For more information, go to </a:t>
            </a:r>
            <a:r>
              <a:rPr lang="en-US" sz="2200" dirty="0">
                <a:hlinkClick r:id="rId5"/>
              </a:rPr>
              <a:t>www.awwa.org/we</a:t>
            </a:r>
            <a:r>
              <a:rPr lang="en-US" sz="2200" dirty="0"/>
              <a:t> 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26BAFB-1513-4904-87B9-401C9E64C1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2746" y="3552538"/>
            <a:ext cx="2553586" cy="8298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346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Workshop</a:t>
            </a:r>
          </a:p>
        </p:txBody>
      </p:sp>
      <p:sp>
        <p:nvSpPr>
          <p:cNvPr id="3" name="Text Placeholder 2"/>
          <p:cNvSpPr>
            <a:spLocks noGrp="1" noChangeAspect="1"/>
          </p:cNvSpPr>
          <p:nvPr>
            <p:ph type="body" sz="quarter" idx="13"/>
          </p:nvPr>
        </p:nvSpPr>
        <p:spPr>
          <a:xfrm>
            <a:off x="457200" y="1417638"/>
            <a:ext cx="8229600" cy="43735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800">
                <a:solidFill>
                  <a:schemeClr val="dk1"/>
                </a:solidFill>
                <a:ea typeface="Calibri"/>
                <a:sym typeface="Calibri"/>
              </a:rPr>
              <a:t>Interactive review of the skills needed to solve today’s challenges to providing safe water</a:t>
            </a:r>
          </a:p>
          <a:p>
            <a:pPr lvl="1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ea typeface="Calibri"/>
                <a:sym typeface="Calibri"/>
              </a:rPr>
              <a:t>Includes the most common problems and challenges</a:t>
            </a:r>
          </a:p>
          <a:p>
            <a:pPr lvl="1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ea typeface="Calibri"/>
                <a:sym typeface="Calibri"/>
              </a:rPr>
              <a:t>Discover the most effective field-tested solutions</a:t>
            </a:r>
          </a:p>
          <a:p>
            <a:pPr lvl="1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ea typeface="Calibri"/>
                <a:sym typeface="Calibri"/>
              </a:rPr>
              <a:t>Topics include: Regulatory compliance, Disinfection, Nitrification, DBP control, and Source Water Protection</a:t>
            </a:r>
            <a:endParaRPr lang="en-US" sz="3200">
              <a:solidFill>
                <a:schemeClr val="dk1"/>
              </a:solidFill>
              <a:ea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800">
                <a:solidFill>
                  <a:schemeClr val="dk1"/>
                </a:solidFill>
                <a:ea typeface="Calibri"/>
                <a:sym typeface="Calibri"/>
              </a:rPr>
              <a:t>Networking – Important component of training</a:t>
            </a:r>
          </a:p>
          <a:p>
            <a:pPr lvl="1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ea typeface="Calibri"/>
                <a:sym typeface="Calibri"/>
              </a:rPr>
              <a:t>Learn from wealth of experience in the room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Hom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5545798"/>
            <a:ext cx="879474" cy="474002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469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of Content</a:t>
            </a:r>
          </a:p>
        </p:txBody>
      </p:sp>
      <p:sp>
        <p:nvSpPr>
          <p:cNvPr id="3" name="Text Placeholder 2"/>
          <p:cNvSpPr>
            <a:spLocks noGrp="1" noChangeAspect="1"/>
          </p:cNvSpPr>
          <p:nvPr>
            <p:ph type="body" sz="quarter" idx="13"/>
          </p:nvPr>
        </p:nvSpPr>
        <p:spPr>
          <a:xfrm>
            <a:off x="457200" y="1417638"/>
            <a:ext cx="8152646" cy="412816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1400" b="1" dirty="0"/>
              <a:t>#1: SDWA Workshop Introduction - 10 min (REQUIRED)</a:t>
            </a:r>
            <a:br>
              <a:rPr lang="en-US" sz="1400" dirty="0"/>
            </a:br>
            <a:r>
              <a:rPr lang="en-US" sz="1400" b="1" dirty="0"/>
              <a:t>#2: Coliform Sample Collection - 45 min</a:t>
            </a:r>
            <a:endParaRPr lang="en-US" sz="1400" dirty="0"/>
          </a:p>
          <a:p>
            <a:pPr marL="0" indent="0" fontAlgn="base">
              <a:buNone/>
            </a:pPr>
            <a:r>
              <a:rPr lang="en-US" sz="1400" b="1" dirty="0"/>
              <a:t>#3: DBP Treatment Strategies - 60 min</a:t>
            </a:r>
            <a:endParaRPr lang="en-US" sz="1400" dirty="0"/>
          </a:p>
          <a:p>
            <a:pPr marL="0" indent="0" fontAlgn="base">
              <a:buNone/>
            </a:pPr>
            <a:r>
              <a:rPr lang="en-US" sz="1400" b="1" dirty="0"/>
              <a:t>#4: Disinfection Byproducts - 35 min</a:t>
            </a:r>
            <a:br>
              <a:rPr lang="en-US" sz="1400" dirty="0"/>
            </a:br>
            <a:r>
              <a:rPr lang="en-US" sz="1400" b="1" dirty="0"/>
              <a:t>#5: Disinfection Overview - 60 min</a:t>
            </a:r>
            <a:br>
              <a:rPr lang="en-US" sz="1400" dirty="0"/>
            </a:br>
            <a:r>
              <a:rPr lang="en-US" sz="1400" b="1" dirty="0"/>
              <a:t>#6: Distribution System Infrastructure - 45 min</a:t>
            </a:r>
            <a:br>
              <a:rPr lang="en-US" sz="1400" dirty="0"/>
            </a:br>
            <a:r>
              <a:rPr lang="en-US" sz="1400" b="1" dirty="0"/>
              <a:t>#7: Distribution Water Quality - 45 min</a:t>
            </a:r>
            <a:br>
              <a:rPr lang="en-US" sz="1400" dirty="0"/>
            </a:br>
            <a:r>
              <a:rPr lang="en-US" sz="1400" b="1" dirty="0"/>
              <a:t>#8: Flushing - 45 min</a:t>
            </a:r>
            <a:br>
              <a:rPr lang="en-US" sz="1400" dirty="0"/>
            </a:br>
            <a:r>
              <a:rPr lang="en-US" sz="1400" b="1" dirty="0"/>
              <a:t>#9: Main Breaks and Cross Connections - 45 min</a:t>
            </a:r>
            <a:br>
              <a:rPr lang="en-US" sz="1400" dirty="0"/>
            </a:br>
            <a:r>
              <a:rPr lang="en-US" sz="1400" b="1" dirty="0"/>
              <a:t>#10: Regulatory Review - 120 min</a:t>
            </a:r>
            <a:br>
              <a:rPr lang="en-US" sz="1400" dirty="0"/>
            </a:br>
            <a:r>
              <a:rPr lang="en-US" sz="1400" b="1" dirty="0"/>
              <a:t>#11: Arsenic Rule Compliance - 60 min</a:t>
            </a:r>
            <a:br>
              <a:rPr lang="en-US" sz="1400" dirty="0"/>
            </a:br>
            <a:r>
              <a:rPr lang="en-US" sz="1400" b="1" dirty="0"/>
              <a:t>#12: Nitrate Rule Compliance - 80 min</a:t>
            </a:r>
            <a:br>
              <a:rPr lang="en-US" sz="1400" dirty="0"/>
            </a:br>
            <a:r>
              <a:rPr lang="en-US" sz="1400" b="1" dirty="0"/>
              <a:t>#13: Radionuclides Rule Compliance - 60 min</a:t>
            </a:r>
            <a:br>
              <a:rPr lang="en-US" sz="1400" dirty="0"/>
            </a:br>
            <a:r>
              <a:rPr lang="en-US" sz="1400" b="1" dirty="0"/>
              <a:t>#14: Source Water Assessment and Protection - 120 min</a:t>
            </a:r>
            <a:br>
              <a:rPr lang="en-US" sz="1400" dirty="0"/>
            </a:br>
            <a:r>
              <a:rPr lang="en-US" sz="1400" b="1" dirty="0"/>
              <a:t>#15: Controlling Lead and Copper in Drinking Water - 140 min</a:t>
            </a:r>
            <a:br>
              <a:rPr lang="en-US" sz="1400" dirty="0"/>
            </a:br>
            <a:r>
              <a:rPr lang="en-US" sz="1400" b="1" dirty="0"/>
              <a:t>#16: Cyanotoxins - 60 min</a:t>
            </a:r>
          </a:p>
          <a:p>
            <a:pPr marL="0" indent="0" fontAlgn="base">
              <a:buNone/>
            </a:pPr>
            <a:r>
              <a:rPr lang="en-US" sz="1400" b="1" dirty="0"/>
              <a:t>#17: Premise Plumbing/Legionella - Coming in July 2018</a:t>
            </a:r>
          </a:p>
          <a:p>
            <a:pPr marL="0" indent="0" fontAlgn="base">
              <a:buNone/>
            </a:pPr>
            <a:r>
              <a:rPr lang="en-US" sz="1400" b="1" dirty="0"/>
              <a:t>#18: Learning Lab: Water Quality Monitoring (approx. 3.5 </a:t>
            </a:r>
            <a:r>
              <a:rPr lang="en-US" sz="1400" b="1" dirty="0" err="1"/>
              <a:t>hrs</a:t>
            </a:r>
            <a:r>
              <a:rPr lang="en-US" sz="1400" b="1" dirty="0"/>
              <a:t>)  - Coming in July 2018</a:t>
            </a:r>
            <a:br>
              <a:rPr lang="en-US" sz="1400" dirty="0"/>
            </a:br>
            <a:r>
              <a:rPr lang="en-US" sz="1400" b="1" dirty="0"/>
              <a:t>#19: Board Support for Water Systems - 120 min</a:t>
            </a:r>
            <a:endParaRPr lang="en-US" sz="1050" dirty="0">
              <a:solidFill>
                <a:schemeClr val="dk1"/>
              </a:solidFill>
              <a:ea typeface="Calibri"/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Hom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5545798"/>
            <a:ext cx="879474" cy="474002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486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20/21 Vision</a:t>
            </a:r>
          </a:p>
        </p:txBody>
      </p:sp>
      <p:sp>
        <p:nvSpPr>
          <p:cNvPr id="3" name="Text Placeholder 2"/>
          <p:cNvSpPr>
            <a:spLocks noGrp="1" noChangeAspect="1"/>
          </p:cNvSpPr>
          <p:nvPr>
            <p:ph type="body" sz="quarter" idx="13"/>
          </p:nvPr>
        </p:nvSpPr>
        <p:spPr>
          <a:xfrm>
            <a:off x="457200" y="1417638"/>
            <a:ext cx="8229600" cy="43735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800" dirty="0">
                <a:solidFill>
                  <a:schemeClr val="dk1"/>
                </a:solidFill>
                <a:ea typeface="Calibri"/>
                <a:sym typeface="Calibri"/>
              </a:rPr>
              <a:t>Strengthening RCAP/AWWA relationship – to better serve rural communities</a:t>
            </a:r>
          </a:p>
          <a:p>
            <a:pPr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Calibri"/>
                <a:sym typeface="Calibri"/>
              </a:rPr>
              <a:t>Multi-barrier approach to equipping communities:</a:t>
            </a:r>
          </a:p>
          <a:p>
            <a:pPr lvl="1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000" dirty="0">
                <a:solidFill>
                  <a:schemeClr val="dk1"/>
                </a:solidFill>
                <a:ea typeface="Calibri"/>
                <a:sym typeface="Calibri"/>
              </a:rPr>
              <a:t>RCAP – Credibility, Comprehensive, Service, SS Expertise, Field-tested solutions</a:t>
            </a:r>
          </a:p>
          <a:p>
            <a:pPr lvl="1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000" dirty="0">
                <a:solidFill>
                  <a:schemeClr val="dk1"/>
                </a:solidFill>
                <a:ea typeface="Calibri"/>
                <a:sym typeface="Calibri"/>
              </a:rPr>
              <a:t>AWWA Sections, Volunteers, Manuals/Standards, Tools, CE Corps, Water Equation Operator Scholarship, </a:t>
            </a:r>
            <a:r>
              <a:rPr lang="en-US" sz="2000">
                <a:solidFill>
                  <a:schemeClr val="dk1"/>
                </a:solidFill>
                <a:ea typeface="Calibri"/>
                <a:sym typeface="Calibri"/>
              </a:rPr>
              <a:t>Partnership, eLearning</a:t>
            </a:r>
            <a:endParaRPr lang="en-US" sz="2000" dirty="0">
              <a:solidFill>
                <a:schemeClr val="dk1"/>
              </a:solidFill>
              <a:ea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800" dirty="0">
                <a:solidFill>
                  <a:schemeClr val="dk1"/>
                </a:solidFill>
                <a:ea typeface="Calibri"/>
                <a:sym typeface="Calibri"/>
              </a:rPr>
              <a:t>Blended Learning</a:t>
            </a:r>
          </a:p>
          <a:p>
            <a:pPr lvl="1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000" dirty="0">
                <a:solidFill>
                  <a:schemeClr val="dk1"/>
                </a:solidFill>
                <a:ea typeface="Calibri"/>
                <a:sym typeface="Calibri"/>
              </a:rPr>
              <a:t>Knowledge/Comprehension online</a:t>
            </a:r>
          </a:p>
          <a:p>
            <a:pPr lvl="1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n-US" sz="2000" dirty="0">
                <a:solidFill>
                  <a:schemeClr val="dk1"/>
                </a:solidFill>
                <a:ea typeface="Calibri"/>
                <a:sym typeface="Calibri"/>
              </a:rPr>
              <a:t>Application/Analysis/Synthesis/Evaluation IN-PERSON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Hom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5545798"/>
            <a:ext cx="879474" cy="474002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50569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ORRECT 2013 AWWA PPT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DDD78BAED98408DA06CCD0B165FEE" ma:contentTypeVersion="" ma:contentTypeDescription="Create a new document." ma:contentTypeScope="" ma:versionID="e63f3d48149a7be3a7744d77ee020ad6">
  <xsd:schema xmlns:xsd="http://www.w3.org/2001/XMLSchema" xmlns:xs="http://www.w3.org/2001/XMLSchema" xmlns:p="http://schemas.microsoft.com/office/2006/metadata/properties" xmlns:ns2="14D67821-9430-4C10-A790-05E9BC1D347D" xmlns:ns3="14d67821-9430-4c10-a790-05e9bc1d347d" targetNamespace="http://schemas.microsoft.com/office/2006/metadata/properties" ma:root="true" ma:fieldsID="512884e08c64afd5adc8f24b78ed67bc" ns2:_="" ns3:_="">
    <xsd:import namespace="14D67821-9430-4C10-A790-05E9BC1D347D"/>
    <xsd:import namespace="14d67821-9430-4c10-a790-05e9bc1d347d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67821-9430-4C10-A790-05E9BC1D347D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format="Dropdown" ma:internalName="Document_x0020_Type">
      <xsd:simpleType>
        <xsd:restriction base="dms:Choice">
          <xsd:enumeration value="Contracto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67821-9430-4c10-a790-05e9bc1d34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14D67821-9430-4C10-A790-05E9BC1D347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FFD826-1887-488A-88C4-B97BFDB39B0E}">
  <ds:schemaRefs>
    <ds:schemaRef ds:uri="14D67821-9430-4C10-A790-05E9BC1D347D"/>
    <ds:schemaRef ds:uri="14d67821-9430-4c10-a790-05e9bc1d34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81AB67A-803F-4E1F-BD28-620F028DA5AC}">
  <ds:schemaRefs>
    <ds:schemaRef ds:uri="http://schemas.microsoft.com/office/2006/metadata/properties"/>
    <ds:schemaRef ds:uri="http://purl.org/dc/terms/"/>
    <ds:schemaRef ds:uri="14d67821-9430-4c10-a790-05e9bc1d347d"/>
    <ds:schemaRef ds:uri="http://schemas.microsoft.com/office/2006/documentManagement/types"/>
    <ds:schemaRef ds:uri="14D67821-9430-4C10-A790-05E9BC1D347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11C812-FB6D-4737-B593-E58891A1EC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673</Words>
  <Application>Microsoft Office PowerPoint</Application>
  <PresentationFormat>On-screen Show (4:3)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CORRECT 2013 AWWA PPT Template</vt:lpstr>
      <vt:lpstr>PowerPoint Presentation</vt:lpstr>
      <vt:lpstr>Additional RCAP Resources</vt:lpstr>
      <vt:lpstr>Additional AWWA Resources</vt:lpstr>
      <vt:lpstr>Additional AWWA Resources</vt:lpstr>
      <vt:lpstr>Today’s Workshop</vt:lpstr>
      <vt:lpstr>Library of Content</vt:lpstr>
      <vt:lpstr>20/21 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Naus</dc:creator>
  <cp:lastModifiedBy>Chad Weikel</cp:lastModifiedBy>
  <cp:revision>17</cp:revision>
  <dcterms:modified xsi:type="dcterms:W3CDTF">2018-04-19T01:59:07Z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B5DC5AAC-CEB5-4B9F-989F-A31EFD3DA1C0</vt:lpwstr>
  </property>
  <property fmtid="{D5CDD505-2E9C-101B-9397-08002B2CF9AE}" pid="3" name="ArticulatePath">
    <vt:lpwstr>Reformatted AWWA Workshop Module 1</vt:lpwstr>
  </property>
  <property fmtid="{D5CDD505-2E9C-101B-9397-08002B2CF9AE}" pid="4" name="ContentTypeId">
    <vt:lpwstr>0x010100002DDD78BAED98408DA06CCD0B165FEE</vt:lpwstr>
  </property>
</Properties>
</file>