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7" r:id="rId5"/>
    <p:sldId id="258" r:id="rId6"/>
    <p:sldId id="272" r:id="rId7"/>
    <p:sldId id="269" r:id="rId8"/>
    <p:sldId id="273" r:id="rId9"/>
    <p:sldId id="274" r:id="rId10"/>
    <p:sldId id="296"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95" r:id="rId25"/>
    <p:sldId id="289" r:id="rId26"/>
    <p:sldId id="290" r:id="rId27"/>
    <p:sldId id="291" r:id="rId28"/>
    <p:sldId id="271" r:id="rId29"/>
    <p:sldId id="292" r:id="rId30"/>
    <p:sldId id="270" r:id="rId31"/>
    <p:sldId id="260" r:id="rId32"/>
    <p:sldId id="297"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092"/>
    <a:srgbClr val="E4E9DC"/>
    <a:srgbClr val="E1E7D8"/>
    <a:srgbClr val="D1DBC5"/>
    <a:srgbClr val="EDF0E7"/>
    <a:srgbClr val="4A7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2695" autoAdjust="0"/>
  </p:normalViewPr>
  <p:slideViewPr>
    <p:cSldViewPr>
      <p:cViewPr varScale="1">
        <p:scale>
          <a:sx n="63" d="100"/>
          <a:sy n="63" d="100"/>
        </p:scale>
        <p:origin x="6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95C001-2D89-4F5A-BD55-89F6E880030F}" type="datetimeFigureOut">
              <a:rPr lang="en-US" smtClean="0"/>
              <a:t>4/18/2018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6C056-9992-46BC-93AF-E16B9017B797}" type="slidenum">
              <a:rPr lang="en-US" smtClean="0"/>
              <a:t>‹#›</a:t>
            </a:fld>
            <a:endParaRPr lang="en-US"/>
          </a:p>
        </p:txBody>
      </p:sp>
    </p:spTree>
    <p:extLst>
      <p:ext uri="{BB962C8B-B14F-4D97-AF65-F5344CB8AC3E}">
        <p14:creationId xmlns:p14="http://schemas.microsoft.com/office/powerpoint/2010/main" val="14982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69993-E95F-48D3-8AF8-964C09B25B01}" type="datetimeFigureOut">
              <a:rPr lang="en-US" smtClean="0"/>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6A95B-32C3-4CB1-A136-25FC144389CC}" type="slidenum">
              <a:rPr lang="en-US" smtClean="0"/>
              <a:t>‹#›</a:t>
            </a:fld>
            <a:endParaRPr lang="en-US"/>
          </a:p>
        </p:txBody>
      </p:sp>
    </p:spTree>
    <p:extLst>
      <p:ext uri="{BB962C8B-B14F-4D97-AF65-F5344CB8AC3E}">
        <p14:creationId xmlns:p14="http://schemas.microsoft.com/office/powerpoint/2010/main" val="249956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story of one tribal system that at</a:t>
            </a:r>
            <a:r>
              <a:rPr lang="en-US" baseline="0" dirty="0" smtClean="0"/>
              <a:t> one time or another faced all these obstacles, but overcame or compensated for most in dealing with lead challenges except very specialized knowledge.  As technical assistance providers RCAC assisted the Tribe in securing the necessary knowledge to bring the system into compliance.</a:t>
            </a:r>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2</a:t>
            </a:fld>
            <a:endParaRPr lang="en-US"/>
          </a:p>
        </p:txBody>
      </p:sp>
    </p:spTree>
    <p:extLst>
      <p:ext uri="{BB962C8B-B14F-4D97-AF65-F5344CB8AC3E}">
        <p14:creationId xmlns:p14="http://schemas.microsoft.com/office/powerpoint/2010/main" val="306519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Rancheria is located approximately</a:t>
            </a:r>
            <a:r>
              <a:rPr lang="en-US" baseline="0" dirty="0" smtClean="0"/>
              <a:t> 80 miles northwest of Sacramento.</a:t>
            </a:r>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3</a:t>
            </a:fld>
            <a:endParaRPr lang="en-US"/>
          </a:p>
        </p:txBody>
      </p:sp>
    </p:spTree>
    <p:extLst>
      <p:ext uri="{BB962C8B-B14F-4D97-AF65-F5344CB8AC3E}">
        <p14:creationId xmlns:p14="http://schemas.microsoft.com/office/powerpoint/2010/main" val="69488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Issues: High - corrosivity, iron, manganese, hardness, CO2, turbidity, color</a:t>
            </a:r>
          </a:p>
          <a:p>
            <a:r>
              <a:rPr lang="en-US" dirty="0" smtClean="0"/>
              <a:t>Treatment</a:t>
            </a:r>
            <a:r>
              <a:rPr lang="en-US" baseline="0" dirty="0" smtClean="0"/>
              <a:t> Issues: </a:t>
            </a:r>
            <a:r>
              <a:rPr lang="en-US" dirty="0" smtClean="0"/>
              <a:t>Greensand Treatment Iron removal rate 60% causing excessive sludge in finished water tank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8282BB7-F288-4A10-95A2-9BECBEB42E6E}" type="slidenum">
              <a:rPr lang="en-US" smtClean="0"/>
              <a:pPr>
                <a:defRPr/>
              </a:pPr>
              <a:t>4</a:t>
            </a:fld>
            <a:endParaRPr lang="en-US" dirty="0"/>
          </a:p>
        </p:txBody>
      </p:sp>
    </p:spTree>
    <p:extLst>
      <p:ext uri="{BB962C8B-B14F-4D97-AF65-F5344CB8AC3E}">
        <p14:creationId xmlns:p14="http://schemas.microsoft.com/office/powerpoint/2010/main" val="22656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altLang="en-US" sz="2400" dirty="0" smtClean="0"/>
              <a:t>Phosphate: Previously used 3 mg/L, 30% </a:t>
            </a:r>
            <a:r>
              <a:rPr lang="en-US" altLang="en-US" sz="2400" dirty="0" err="1" smtClean="0"/>
              <a:t>ortho</a:t>
            </a:r>
            <a:r>
              <a:rPr lang="en-US" altLang="en-US" sz="2400" dirty="0" smtClean="0"/>
              <a:t>, and 70% poly blend and other phosphate blends and dosages. Not sufficiently effective.</a:t>
            </a:r>
          </a:p>
          <a:p>
            <a:pPr lvl="1" eaLnBrk="1" hangingPunct="1"/>
            <a:r>
              <a:rPr lang="en-US" altLang="en-US" sz="2400" dirty="0" smtClean="0"/>
              <a:t>Silicate: Too much silica with 80 mg/L in well water can inhibit iron and manganese removal at pH above 7.2</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13</a:t>
            </a:fld>
            <a:endParaRPr lang="en-US"/>
          </a:p>
        </p:txBody>
      </p:sp>
    </p:spTree>
    <p:extLst>
      <p:ext uri="{BB962C8B-B14F-4D97-AF65-F5344CB8AC3E}">
        <p14:creationId xmlns:p14="http://schemas.microsoft.com/office/powerpoint/2010/main" val="72402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small aquarium aerator was used to supply the air through several plastic tubes that were</a:t>
            </a:r>
          </a:p>
          <a:p>
            <a:r>
              <a:rPr lang="en-US" sz="1200" b="0" i="0" u="none" strike="noStrike" kern="1200" baseline="0" dirty="0" smtClean="0">
                <a:solidFill>
                  <a:schemeClr val="tx1"/>
                </a:solidFill>
                <a:latin typeface="+mn-lt"/>
                <a:ea typeface="+mn-ea"/>
                <a:cs typeface="+mn-cs"/>
              </a:rPr>
              <a:t>placed in the bottom of an 18-liter capacity plastic tub which had a depth of 15 inches. The</a:t>
            </a:r>
          </a:p>
          <a:p>
            <a:r>
              <a:rPr lang="en-US" sz="1200" b="0" i="0" u="none" strike="noStrike" kern="1200" baseline="0" dirty="0" smtClean="0">
                <a:solidFill>
                  <a:schemeClr val="tx1"/>
                </a:solidFill>
                <a:latin typeface="+mn-lt"/>
                <a:ea typeface="+mn-ea"/>
                <a:cs typeface="+mn-cs"/>
              </a:rPr>
              <a:t>aeration capacity was 3.4 liters per minute and two air tubes were placed in the bottom of the</a:t>
            </a:r>
          </a:p>
          <a:p>
            <a:r>
              <a:rPr lang="en-US" sz="1200" b="0" i="0" u="none" strike="noStrike" kern="1200" baseline="0" dirty="0" smtClean="0">
                <a:solidFill>
                  <a:schemeClr val="tx1"/>
                </a:solidFill>
                <a:latin typeface="+mn-lt"/>
                <a:ea typeface="+mn-ea"/>
                <a:cs typeface="+mn-cs"/>
              </a:rPr>
              <a:t>filtered water that had initial pH ranges of 6.6 to 6.8.</a:t>
            </a:r>
            <a:endParaRPr lang="en-US" dirty="0"/>
          </a:p>
        </p:txBody>
      </p:sp>
      <p:sp>
        <p:nvSpPr>
          <p:cNvPr id="4" name="Slide Number Placeholder 3"/>
          <p:cNvSpPr>
            <a:spLocks noGrp="1"/>
          </p:cNvSpPr>
          <p:nvPr>
            <p:ph type="sldNum" sz="quarter" idx="10"/>
          </p:nvPr>
        </p:nvSpPr>
        <p:spPr/>
        <p:txBody>
          <a:bodyPr/>
          <a:lstStyle/>
          <a:p>
            <a:pPr>
              <a:defRPr/>
            </a:pPr>
            <a:fld id="{78282BB7-F288-4A10-95A2-9BECBEB42E6E}" type="slidenum">
              <a:rPr lang="en-US" smtClean="0"/>
              <a:pPr>
                <a:defRPr/>
              </a:pPr>
              <a:t>14</a:t>
            </a:fld>
            <a:endParaRPr lang="en-US" dirty="0"/>
          </a:p>
        </p:txBody>
      </p:sp>
    </p:spTree>
    <p:extLst>
      <p:ext uri="{BB962C8B-B14F-4D97-AF65-F5344CB8AC3E}">
        <p14:creationId xmlns:p14="http://schemas.microsoft.com/office/powerpoint/2010/main" val="188738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apparent best alternative for a relatively low cost interim treatment to reduce the corrosivity of the water is to provide air stripping of CO2 with about an hour detention and concurrent pH elevation to about 8.0. An 8,000-gallon tank located near the storage tank would receive filtered and disinfected water and provide gravity flow into the storage tank. It is also desirable to improve the iron and manganese removal by retrofitting all of the GAC and zeolite pressure</a:t>
            </a:r>
            <a:endParaRPr lang="en-US" dirty="0"/>
          </a:p>
        </p:txBody>
      </p:sp>
      <p:sp>
        <p:nvSpPr>
          <p:cNvPr id="4" name="Slide Number Placeholder 3"/>
          <p:cNvSpPr>
            <a:spLocks noGrp="1"/>
          </p:cNvSpPr>
          <p:nvPr>
            <p:ph type="sldNum" sz="quarter" idx="10"/>
          </p:nvPr>
        </p:nvSpPr>
        <p:spPr/>
        <p:txBody>
          <a:bodyPr/>
          <a:lstStyle/>
          <a:p>
            <a:pPr>
              <a:defRPr/>
            </a:pPr>
            <a:fld id="{78282BB7-F288-4A10-95A2-9BECBEB42E6E}" type="slidenum">
              <a:rPr lang="en-US" smtClean="0"/>
              <a:pPr>
                <a:defRPr/>
              </a:pPr>
              <a:t>22</a:t>
            </a:fld>
            <a:endParaRPr lang="en-US" dirty="0"/>
          </a:p>
        </p:txBody>
      </p:sp>
    </p:spTree>
    <p:extLst>
      <p:ext uri="{BB962C8B-B14F-4D97-AF65-F5344CB8AC3E}">
        <p14:creationId xmlns:p14="http://schemas.microsoft.com/office/powerpoint/2010/main" val="403608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a:t>
            </a:r>
            <a:r>
              <a:rPr lang="en-US" altLang="en-US" sz="1200" baseline="0" dirty="0" smtClean="0"/>
              <a:t> long range solution involves the construction of a new water treatment facility that will achieve physical </a:t>
            </a:r>
            <a:r>
              <a:rPr lang="en-US" altLang="en-US" sz="1200" dirty="0" smtClean="0"/>
              <a:t>separation of wastewater treatment activities.</a:t>
            </a:r>
            <a:r>
              <a:rPr lang="en-US" altLang="en-US" sz="1200" baseline="0" dirty="0" smtClean="0"/>
              <a:t> The new plant will incorporate the CO2 stripping and the treatment processes will incorporate more automatic functions designed to treat the raw water quality that has been quantified by years of operation of the present plant.</a:t>
            </a:r>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24</a:t>
            </a:fld>
            <a:endParaRPr lang="en-US"/>
          </a:p>
        </p:txBody>
      </p:sp>
    </p:spTree>
    <p:extLst>
      <p:ext uri="{BB962C8B-B14F-4D97-AF65-F5344CB8AC3E}">
        <p14:creationId xmlns:p14="http://schemas.microsoft.com/office/powerpoint/2010/main" val="269974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Improved iron and manganese removal reducing loading rate by two-thirds</a:t>
            </a:r>
            <a:endParaRPr lang="en-US" altLang="en-US" sz="1050" dirty="0" smtClean="0"/>
          </a:p>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25</a:t>
            </a:fld>
            <a:endParaRPr lang="en-US"/>
          </a:p>
        </p:txBody>
      </p:sp>
    </p:spTree>
    <p:extLst>
      <p:ext uri="{BB962C8B-B14F-4D97-AF65-F5344CB8AC3E}">
        <p14:creationId xmlns:p14="http://schemas.microsoft.com/office/powerpoint/2010/main" val="22770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30</a:t>
            </a:fld>
            <a:endParaRPr lang="en-US"/>
          </a:p>
        </p:txBody>
      </p:sp>
    </p:spTree>
    <p:extLst>
      <p:ext uri="{BB962C8B-B14F-4D97-AF65-F5344CB8AC3E}">
        <p14:creationId xmlns:p14="http://schemas.microsoft.com/office/powerpoint/2010/main" val="2333709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hort">
    <p:spTree>
      <p:nvGrpSpPr>
        <p:cNvPr id="1" name=""/>
        <p:cNvGrpSpPr/>
        <p:nvPr/>
      </p:nvGrpSpPr>
      <p:grpSpPr>
        <a:xfrm>
          <a:off x="0" y="0"/>
          <a:ext cx="0" cy="0"/>
          <a:chOff x="0" y="0"/>
          <a:chExt cx="0" cy="0"/>
        </a:xfrm>
      </p:grpSpPr>
      <p:sp>
        <p:nvSpPr>
          <p:cNvPr id="8" name="Rectangle 7"/>
          <p:cNvSpPr/>
          <p:nvPr userDrawn="1"/>
        </p:nvSpPr>
        <p:spPr>
          <a:xfrm>
            <a:off x="-15240" y="182880"/>
            <a:ext cx="9144000" cy="6492240"/>
          </a:xfrm>
          <a:prstGeom prst="rect">
            <a:avLst/>
          </a:prstGeom>
          <a:solidFill>
            <a:srgbClr val="E4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800600"/>
            <a:ext cx="7772400" cy="7842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609062"/>
            <a:ext cx="6400800" cy="609600"/>
          </a:xfrm>
        </p:spPr>
        <p:txBody>
          <a:bodyPr>
            <a:normAutofit/>
          </a:bodyPr>
          <a:lstStyle>
            <a:lvl1pPr marL="0" indent="0" algn="ctr">
              <a:buNone/>
              <a:defRPr sz="20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2FAC4E-4D51-4C8C-886F-C8ECA947527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D2A7C-C3AD-4F23-8F04-E7CB876F6874}" type="slidenum">
              <a:rPr lang="en-US" smtClean="0"/>
              <a:t>‹#›</a:t>
            </a:fld>
            <a:endParaRPr lang="en-US"/>
          </a:p>
        </p:txBody>
      </p:sp>
      <p:sp>
        <p:nvSpPr>
          <p:cNvPr id="13" name="Rectangle 12"/>
          <p:cNvSpPr/>
          <p:nvPr userDrawn="1"/>
        </p:nvSpPr>
        <p:spPr>
          <a:xfrm>
            <a:off x="0" y="0"/>
            <a:ext cx="9144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Rectangle 13"/>
          <p:cNvSpPr/>
          <p:nvPr userDrawn="1"/>
        </p:nvSpPr>
        <p:spPr>
          <a:xfrm>
            <a:off x="0" y="6492240"/>
            <a:ext cx="9144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495300" y="4572000"/>
            <a:ext cx="8153400"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63" y="685801"/>
            <a:ext cx="5400875" cy="4308050"/>
          </a:xfrm>
          <a:prstGeom prst="rect">
            <a:avLst/>
          </a:prstGeom>
        </p:spPr>
      </p:pic>
      <p:sp>
        <p:nvSpPr>
          <p:cNvPr id="15" name="Freeform 14"/>
          <p:cNvSpPr/>
          <p:nvPr userDrawn="1"/>
        </p:nvSpPr>
        <p:spPr>
          <a:xfrm>
            <a:off x="4063201" y="2974181"/>
            <a:ext cx="873130" cy="221457"/>
          </a:xfrm>
          <a:custGeom>
            <a:avLst/>
            <a:gdLst>
              <a:gd name="connsiteX0" fmla="*/ 75412 w 873130"/>
              <a:gd name="connsiteY0" fmla="*/ 0 h 221457"/>
              <a:gd name="connsiteX1" fmla="*/ 82555 w 873130"/>
              <a:gd name="connsiteY1" fmla="*/ 11907 h 221457"/>
              <a:gd name="connsiteX2" fmla="*/ 158755 w 873130"/>
              <a:gd name="connsiteY2" fmla="*/ 28575 h 221457"/>
              <a:gd name="connsiteX3" fmla="*/ 168280 w 873130"/>
              <a:gd name="connsiteY3" fmla="*/ 30957 h 221457"/>
              <a:gd name="connsiteX4" fmla="*/ 192093 w 873130"/>
              <a:gd name="connsiteY4" fmla="*/ 40482 h 221457"/>
              <a:gd name="connsiteX5" fmla="*/ 232574 w 873130"/>
              <a:gd name="connsiteY5" fmla="*/ 45244 h 221457"/>
              <a:gd name="connsiteX6" fmla="*/ 284962 w 873130"/>
              <a:gd name="connsiteY6" fmla="*/ 52388 h 221457"/>
              <a:gd name="connsiteX7" fmla="*/ 299249 w 873130"/>
              <a:gd name="connsiteY7" fmla="*/ 57150 h 221457"/>
              <a:gd name="connsiteX8" fmla="*/ 306393 w 873130"/>
              <a:gd name="connsiteY8" fmla="*/ 59532 h 221457"/>
              <a:gd name="connsiteX9" fmla="*/ 315918 w 873130"/>
              <a:gd name="connsiteY9" fmla="*/ 64294 h 221457"/>
              <a:gd name="connsiteX10" fmla="*/ 323062 w 873130"/>
              <a:gd name="connsiteY10" fmla="*/ 69057 h 221457"/>
              <a:gd name="connsiteX11" fmla="*/ 337349 w 873130"/>
              <a:gd name="connsiteY11" fmla="*/ 71438 h 221457"/>
              <a:gd name="connsiteX12" fmla="*/ 344493 w 873130"/>
              <a:gd name="connsiteY12" fmla="*/ 76200 h 221457"/>
              <a:gd name="connsiteX13" fmla="*/ 365924 w 873130"/>
              <a:gd name="connsiteY13" fmla="*/ 78582 h 221457"/>
              <a:gd name="connsiteX14" fmla="*/ 454030 w 873130"/>
              <a:gd name="connsiteY14" fmla="*/ 80963 h 221457"/>
              <a:gd name="connsiteX15" fmla="*/ 570712 w 873130"/>
              <a:gd name="connsiteY15" fmla="*/ 78582 h 221457"/>
              <a:gd name="connsiteX16" fmla="*/ 577855 w 873130"/>
              <a:gd name="connsiteY16" fmla="*/ 76200 h 221457"/>
              <a:gd name="connsiteX17" fmla="*/ 587380 w 873130"/>
              <a:gd name="connsiteY17" fmla="*/ 73819 h 221457"/>
              <a:gd name="connsiteX18" fmla="*/ 601668 w 873130"/>
              <a:gd name="connsiteY18" fmla="*/ 69057 h 221457"/>
              <a:gd name="connsiteX19" fmla="*/ 608812 w 873130"/>
              <a:gd name="connsiteY19" fmla="*/ 66675 h 221457"/>
              <a:gd name="connsiteX20" fmla="*/ 658818 w 873130"/>
              <a:gd name="connsiteY20" fmla="*/ 61913 h 221457"/>
              <a:gd name="connsiteX21" fmla="*/ 665962 w 873130"/>
              <a:gd name="connsiteY21" fmla="*/ 59532 h 221457"/>
              <a:gd name="connsiteX22" fmla="*/ 680249 w 873130"/>
              <a:gd name="connsiteY22" fmla="*/ 50007 h 221457"/>
              <a:gd name="connsiteX23" fmla="*/ 687393 w 873130"/>
              <a:gd name="connsiteY23" fmla="*/ 47625 h 221457"/>
              <a:gd name="connsiteX24" fmla="*/ 704062 w 873130"/>
              <a:gd name="connsiteY24" fmla="*/ 42863 h 221457"/>
              <a:gd name="connsiteX25" fmla="*/ 720730 w 873130"/>
              <a:gd name="connsiteY25" fmla="*/ 33338 h 221457"/>
              <a:gd name="connsiteX26" fmla="*/ 742162 w 873130"/>
              <a:gd name="connsiteY26" fmla="*/ 28575 h 221457"/>
              <a:gd name="connsiteX27" fmla="*/ 751687 w 873130"/>
              <a:gd name="connsiteY27" fmla="*/ 26194 h 221457"/>
              <a:gd name="connsiteX28" fmla="*/ 765974 w 873130"/>
              <a:gd name="connsiteY28" fmla="*/ 21432 h 221457"/>
              <a:gd name="connsiteX29" fmla="*/ 785024 w 873130"/>
              <a:gd name="connsiteY29" fmla="*/ 16669 h 221457"/>
              <a:gd name="connsiteX30" fmla="*/ 811218 w 873130"/>
              <a:gd name="connsiteY30" fmla="*/ 19050 h 221457"/>
              <a:gd name="connsiteX31" fmla="*/ 818362 w 873130"/>
              <a:gd name="connsiteY31" fmla="*/ 23813 h 221457"/>
              <a:gd name="connsiteX32" fmla="*/ 830268 w 873130"/>
              <a:gd name="connsiteY32" fmla="*/ 26194 h 221457"/>
              <a:gd name="connsiteX33" fmla="*/ 842174 w 873130"/>
              <a:gd name="connsiteY33" fmla="*/ 30957 h 221457"/>
              <a:gd name="connsiteX34" fmla="*/ 849318 w 873130"/>
              <a:gd name="connsiteY34" fmla="*/ 33338 h 221457"/>
              <a:gd name="connsiteX35" fmla="*/ 858843 w 873130"/>
              <a:gd name="connsiteY35" fmla="*/ 42863 h 221457"/>
              <a:gd name="connsiteX36" fmla="*/ 865987 w 873130"/>
              <a:gd name="connsiteY36" fmla="*/ 47625 h 221457"/>
              <a:gd name="connsiteX37" fmla="*/ 868368 w 873130"/>
              <a:gd name="connsiteY37" fmla="*/ 57150 h 221457"/>
              <a:gd name="connsiteX38" fmla="*/ 870749 w 873130"/>
              <a:gd name="connsiteY38" fmla="*/ 64294 h 221457"/>
              <a:gd name="connsiteX39" fmla="*/ 873130 w 873130"/>
              <a:gd name="connsiteY39" fmla="*/ 76200 h 221457"/>
              <a:gd name="connsiteX40" fmla="*/ 870749 w 873130"/>
              <a:gd name="connsiteY40" fmla="*/ 128588 h 221457"/>
              <a:gd name="connsiteX41" fmla="*/ 865987 w 873130"/>
              <a:gd name="connsiteY41" fmla="*/ 138113 h 221457"/>
              <a:gd name="connsiteX42" fmla="*/ 861224 w 873130"/>
              <a:gd name="connsiteY42" fmla="*/ 145257 h 221457"/>
              <a:gd name="connsiteX43" fmla="*/ 854080 w 873130"/>
              <a:gd name="connsiteY43" fmla="*/ 147638 h 221457"/>
              <a:gd name="connsiteX44" fmla="*/ 818362 w 873130"/>
              <a:gd name="connsiteY44" fmla="*/ 150019 h 221457"/>
              <a:gd name="connsiteX45" fmla="*/ 799312 w 873130"/>
              <a:gd name="connsiteY45" fmla="*/ 159544 h 221457"/>
              <a:gd name="connsiteX46" fmla="*/ 792168 w 873130"/>
              <a:gd name="connsiteY46" fmla="*/ 166688 h 221457"/>
              <a:gd name="connsiteX47" fmla="*/ 775499 w 873130"/>
              <a:gd name="connsiteY47" fmla="*/ 176213 h 221457"/>
              <a:gd name="connsiteX48" fmla="*/ 768355 w 873130"/>
              <a:gd name="connsiteY48" fmla="*/ 180975 h 221457"/>
              <a:gd name="connsiteX49" fmla="*/ 761212 w 873130"/>
              <a:gd name="connsiteY49" fmla="*/ 190500 h 221457"/>
              <a:gd name="connsiteX50" fmla="*/ 727874 w 873130"/>
              <a:gd name="connsiteY50" fmla="*/ 197644 h 221457"/>
              <a:gd name="connsiteX51" fmla="*/ 708824 w 873130"/>
              <a:gd name="connsiteY51" fmla="*/ 202407 h 221457"/>
              <a:gd name="connsiteX52" fmla="*/ 685012 w 873130"/>
              <a:gd name="connsiteY52" fmla="*/ 211932 h 221457"/>
              <a:gd name="connsiteX53" fmla="*/ 670724 w 873130"/>
              <a:gd name="connsiteY53" fmla="*/ 216694 h 221457"/>
              <a:gd name="connsiteX54" fmla="*/ 520705 w 873130"/>
              <a:gd name="connsiteY54" fmla="*/ 221457 h 221457"/>
              <a:gd name="connsiteX55" fmla="*/ 304012 w 873130"/>
              <a:gd name="connsiteY55" fmla="*/ 219075 h 221457"/>
              <a:gd name="connsiteX56" fmla="*/ 292105 w 873130"/>
              <a:gd name="connsiteY56" fmla="*/ 216694 h 221457"/>
              <a:gd name="connsiteX57" fmla="*/ 265912 w 873130"/>
              <a:gd name="connsiteY57" fmla="*/ 209550 h 221457"/>
              <a:gd name="connsiteX58" fmla="*/ 242099 w 873130"/>
              <a:gd name="connsiteY58" fmla="*/ 202407 h 221457"/>
              <a:gd name="connsiteX59" fmla="*/ 234955 w 873130"/>
              <a:gd name="connsiteY59" fmla="*/ 200025 h 221457"/>
              <a:gd name="connsiteX60" fmla="*/ 225430 w 873130"/>
              <a:gd name="connsiteY60" fmla="*/ 195263 h 221457"/>
              <a:gd name="connsiteX61" fmla="*/ 201618 w 873130"/>
              <a:gd name="connsiteY61" fmla="*/ 188119 h 221457"/>
              <a:gd name="connsiteX62" fmla="*/ 184949 w 873130"/>
              <a:gd name="connsiteY62" fmla="*/ 178594 h 221457"/>
              <a:gd name="connsiteX63" fmla="*/ 168280 w 873130"/>
              <a:gd name="connsiteY63" fmla="*/ 173832 h 221457"/>
              <a:gd name="connsiteX64" fmla="*/ 153993 w 873130"/>
              <a:gd name="connsiteY64" fmla="*/ 169069 h 221457"/>
              <a:gd name="connsiteX65" fmla="*/ 146849 w 873130"/>
              <a:gd name="connsiteY65" fmla="*/ 166688 h 221457"/>
              <a:gd name="connsiteX66" fmla="*/ 123037 w 873130"/>
              <a:gd name="connsiteY66" fmla="*/ 161925 h 221457"/>
              <a:gd name="connsiteX67" fmla="*/ 92080 w 873130"/>
              <a:gd name="connsiteY67" fmla="*/ 154782 h 221457"/>
              <a:gd name="connsiteX68" fmla="*/ 77793 w 873130"/>
              <a:gd name="connsiteY68" fmla="*/ 150019 h 221457"/>
              <a:gd name="connsiteX69" fmla="*/ 63505 w 873130"/>
              <a:gd name="connsiteY69" fmla="*/ 140494 h 221457"/>
              <a:gd name="connsiteX70" fmla="*/ 34930 w 873130"/>
              <a:gd name="connsiteY70" fmla="*/ 128588 h 221457"/>
              <a:gd name="connsiteX71" fmla="*/ 15880 w 873130"/>
              <a:gd name="connsiteY71" fmla="*/ 119063 h 221457"/>
              <a:gd name="connsiteX72" fmla="*/ 6355 w 873130"/>
              <a:gd name="connsiteY72" fmla="*/ 111919 h 221457"/>
              <a:gd name="connsiteX73" fmla="*/ 3974 w 873130"/>
              <a:gd name="connsiteY73" fmla="*/ 71438 h 221457"/>
              <a:gd name="connsiteX74" fmla="*/ 8737 w 873130"/>
              <a:gd name="connsiteY74" fmla="*/ 64294 h 221457"/>
              <a:gd name="connsiteX75" fmla="*/ 11118 w 873130"/>
              <a:gd name="connsiteY75" fmla="*/ 57150 h 221457"/>
              <a:gd name="connsiteX76" fmla="*/ 27787 w 873130"/>
              <a:gd name="connsiteY76" fmla="*/ 40482 h 221457"/>
              <a:gd name="connsiteX77" fmla="*/ 34930 w 873130"/>
              <a:gd name="connsiteY77" fmla="*/ 33338 h 221457"/>
              <a:gd name="connsiteX78" fmla="*/ 44455 w 873130"/>
              <a:gd name="connsiteY78" fmla="*/ 19050 h 221457"/>
              <a:gd name="connsiteX79" fmla="*/ 75412 w 873130"/>
              <a:gd name="connsiteY79" fmla="*/ 0 h 22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73130" h="221457">
                <a:moveTo>
                  <a:pt x="75412" y="0"/>
                </a:moveTo>
                <a:cubicBezTo>
                  <a:pt x="77793" y="3969"/>
                  <a:pt x="79143" y="8779"/>
                  <a:pt x="82555" y="11907"/>
                </a:cubicBezTo>
                <a:cubicBezTo>
                  <a:pt x="108700" y="35874"/>
                  <a:pt x="117738" y="26792"/>
                  <a:pt x="158755" y="28575"/>
                </a:cubicBezTo>
                <a:cubicBezTo>
                  <a:pt x="161930" y="29369"/>
                  <a:pt x="165216" y="29808"/>
                  <a:pt x="168280" y="30957"/>
                </a:cubicBezTo>
                <a:cubicBezTo>
                  <a:pt x="178070" y="34628"/>
                  <a:pt x="180414" y="39314"/>
                  <a:pt x="192093" y="40482"/>
                </a:cubicBezTo>
                <a:cubicBezTo>
                  <a:pt x="235710" y="44843"/>
                  <a:pt x="198003" y="40735"/>
                  <a:pt x="232574" y="45244"/>
                </a:cubicBezTo>
                <a:cubicBezTo>
                  <a:pt x="281893" y="51677"/>
                  <a:pt x="255624" y="47499"/>
                  <a:pt x="284962" y="52388"/>
                </a:cubicBezTo>
                <a:lnTo>
                  <a:pt x="299249" y="57150"/>
                </a:lnTo>
                <a:cubicBezTo>
                  <a:pt x="301630" y="57944"/>
                  <a:pt x="304148" y="58409"/>
                  <a:pt x="306393" y="59532"/>
                </a:cubicBezTo>
                <a:cubicBezTo>
                  <a:pt x="309568" y="61119"/>
                  <a:pt x="312836" y="62533"/>
                  <a:pt x="315918" y="64294"/>
                </a:cubicBezTo>
                <a:cubicBezTo>
                  <a:pt x="318403" y="65714"/>
                  <a:pt x="320347" y="68152"/>
                  <a:pt x="323062" y="69057"/>
                </a:cubicBezTo>
                <a:cubicBezTo>
                  <a:pt x="327642" y="70584"/>
                  <a:pt x="332587" y="70644"/>
                  <a:pt x="337349" y="71438"/>
                </a:cubicBezTo>
                <a:cubicBezTo>
                  <a:pt x="339730" y="73025"/>
                  <a:pt x="341717" y="75506"/>
                  <a:pt x="344493" y="76200"/>
                </a:cubicBezTo>
                <a:cubicBezTo>
                  <a:pt x="351466" y="77943"/>
                  <a:pt x="358743" y="78270"/>
                  <a:pt x="365924" y="78582"/>
                </a:cubicBezTo>
                <a:cubicBezTo>
                  <a:pt x="395276" y="79858"/>
                  <a:pt x="424661" y="80169"/>
                  <a:pt x="454030" y="80963"/>
                </a:cubicBezTo>
                <a:lnTo>
                  <a:pt x="570712" y="78582"/>
                </a:lnTo>
                <a:cubicBezTo>
                  <a:pt x="573220" y="78486"/>
                  <a:pt x="575442" y="76890"/>
                  <a:pt x="577855" y="76200"/>
                </a:cubicBezTo>
                <a:cubicBezTo>
                  <a:pt x="581002" y="75301"/>
                  <a:pt x="584245" y="74759"/>
                  <a:pt x="587380" y="73819"/>
                </a:cubicBezTo>
                <a:cubicBezTo>
                  <a:pt x="592189" y="72377"/>
                  <a:pt x="596905" y="70645"/>
                  <a:pt x="601668" y="69057"/>
                </a:cubicBezTo>
                <a:cubicBezTo>
                  <a:pt x="604049" y="68263"/>
                  <a:pt x="606351" y="67167"/>
                  <a:pt x="608812" y="66675"/>
                </a:cubicBezTo>
                <a:cubicBezTo>
                  <a:pt x="633196" y="61799"/>
                  <a:pt x="616679" y="64546"/>
                  <a:pt x="658818" y="61913"/>
                </a:cubicBezTo>
                <a:cubicBezTo>
                  <a:pt x="661199" y="61119"/>
                  <a:pt x="663768" y="60751"/>
                  <a:pt x="665962" y="59532"/>
                </a:cubicBezTo>
                <a:cubicBezTo>
                  <a:pt x="670965" y="56752"/>
                  <a:pt x="674819" y="51817"/>
                  <a:pt x="680249" y="50007"/>
                </a:cubicBezTo>
                <a:cubicBezTo>
                  <a:pt x="682630" y="49213"/>
                  <a:pt x="684979" y="48315"/>
                  <a:pt x="687393" y="47625"/>
                </a:cubicBezTo>
                <a:cubicBezTo>
                  <a:pt x="708350" y="41637"/>
                  <a:pt x="686913" y="48579"/>
                  <a:pt x="704062" y="42863"/>
                </a:cubicBezTo>
                <a:cubicBezTo>
                  <a:pt x="709986" y="38913"/>
                  <a:pt x="713821" y="35929"/>
                  <a:pt x="720730" y="33338"/>
                </a:cubicBezTo>
                <a:cubicBezTo>
                  <a:pt x="724949" y="31756"/>
                  <a:pt x="738465" y="29397"/>
                  <a:pt x="742162" y="28575"/>
                </a:cubicBezTo>
                <a:cubicBezTo>
                  <a:pt x="745357" y="27865"/>
                  <a:pt x="748552" y="27134"/>
                  <a:pt x="751687" y="26194"/>
                </a:cubicBezTo>
                <a:cubicBezTo>
                  <a:pt x="756495" y="24752"/>
                  <a:pt x="761052" y="22417"/>
                  <a:pt x="765974" y="21432"/>
                </a:cubicBezTo>
                <a:cubicBezTo>
                  <a:pt x="780341" y="18558"/>
                  <a:pt x="774040" y="20330"/>
                  <a:pt x="785024" y="16669"/>
                </a:cubicBezTo>
                <a:cubicBezTo>
                  <a:pt x="793755" y="17463"/>
                  <a:pt x="802645" y="17213"/>
                  <a:pt x="811218" y="19050"/>
                </a:cubicBezTo>
                <a:cubicBezTo>
                  <a:pt x="814017" y="19650"/>
                  <a:pt x="815682" y="22808"/>
                  <a:pt x="818362" y="23813"/>
                </a:cubicBezTo>
                <a:cubicBezTo>
                  <a:pt x="822152" y="25234"/>
                  <a:pt x="826299" y="25400"/>
                  <a:pt x="830268" y="26194"/>
                </a:cubicBezTo>
                <a:cubicBezTo>
                  <a:pt x="834237" y="27782"/>
                  <a:pt x="838172" y="29456"/>
                  <a:pt x="842174" y="30957"/>
                </a:cubicBezTo>
                <a:cubicBezTo>
                  <a:pt x="844524" y="31838"/>
                  <a:pt x="847275" y="31879"/>
                  <a:pt x="849318" y="33338"/>
                </a:cubicBezTo>
                <a:cubicBezTo>
                  <a:pt x="852972" y="35948"/>
                  <a:pt x="855434" y="39941"/>
                  <a:pt x="858843" y="42863"/>
                </a:cubicBezTo>
                <a:cubicBezTo>
                  <a:pt x="861016" y="44725"/>
                  <a:pt x="863606" y="46038"/>
                  <a:pt x="865987" y="47625"/>
                </a:cubicBezTo>
                <a:cubicBezTo>
                  <a:pt x="866781" y="50800"/>
                  <a:pt x="867469" y="54003"/>
                  <a:pt x="868368" y="57150"/>
                </a:cubicBezTo>
                <a:cubicBezTo>
                  <a:pt x="869058" y="59564"/>
                  <a:pt x="870140" y="61859"/>
                  <a:pt x="870749" y="64294"/>
                </a:cubicBezTo>
                <a:cubicBezTo>
                  <a:pt x="871731" y="68220"/>
                  <a:pt x="872336" y="72231"/>
                  <a:pt x="873130" y="76200"/>
                </a:cubicBezTo>
                <a:cubicBezTo>
                  <a:pt x="872336" y="93663"/>
                  <a:pt x="872752" y="111222"/>
                  <a:pt x="870749" y="128588"/>
                </a:cubicBezTo>
                <a:cubicBezTo>
                  <a:pt x="870342" y="132114"/>
                  <a:pt x="867748" y="135031"/>
                  <a:pt x="865987" y="138113"/>
                </a:cubicBezTo>
                <a:cubicBezTo>
                  <a:pt x="864567" y="140598"/>
                  <a:pt x="863459" y="143469"/>
                  <a:pt x="861224" y="145257"/>
                </a:cubicBezTo>
                <a:cubicBezTo>
                  <a:pt x="859264" y="146825"/>
                  <a:pt x="856575" y="147361"/>
                  <a:pt x="854080" y="147638"/>
                </a:cubicBezTo>
                <a:cubicBezTo>
                  <a:pt x="842221" y="148956"/>
                  <a:pt x="830268" y="149225"/>
                  <a:pt x="818362" y="150019"/>
                </a:cubicBezTo>
                <a:cubicBezTo>
                  <a:pt x="809571" y="152949"/>
                  <a:pt x="808310" y="152795"/>
                  <a:pt x="799312" y="159544"/>
                </a:cubicBezTo>
                <a:cubicBezTo>
                  <a:pt x="796618" y="161565"/>
                  <a:pt x="794755" y="164532"/>
                  <a:pt x="792168" y="166688"/>
                </a:cubicBezTo>
                <a:cubicBezTo>
                  <a:pt x="785844" y="171958"/>
                  <a:pt x="782903" y="171982"/>
                  <a:pt x="775499" y="176213"/>
                </a:cubicBezTo>
                <a:cubicBezTo>
                  <a:pt x="773014" y="177633"/>
                  <a:pt x="770736" y="179388"/>
                  <a:pt x="768355" y="180975"/>
                </a:cubicBezTo>
                <a:cubicBezTo>
                  <a:pt x="765974" y="184150"/>
                  <a:pt x="764514" y="188299"/>
                  <a:pt x="761212" y="190500"/>
                </a:cubicBezTo>
                <a:cubicBezTo>
                  <a:pt x="752556" y="196271"/>
                  <a:pt x="736988" y="195935"/>
                  <a:pt x="727874" y="197644"/>
                </a:cubicBezTo>
                <a:cubicBezTo>
                  <a:pt x="721441" y="198850"/>
                  <a:pt x="715034" y="200337"/>
                  <a:pt x="708824" y="202407"/>
                </a:cubicBezTo>
                <a:cubicBezTo>
                  <a:pt x="661430" y="218204"/>
                  <a:pt x="720057" y="197914"/>
                  <a:pt x="685012" y="211932"/>
                </a:cubicBezTo>
                <a:cubicBezTo>
                  <a:pt x="680351" y="213796"/>
                  <a:pt x="675742" y="216535"/>
                  <a:pt x="670724" y="216694"/>
                </a:cubicBezTo>
                <a:lnTo>
                  <a:pt x="520705" y="221457"/>
                </a:lnTo>
                <a:lnTo>
                  <a:pt x="304012" y="219075"/>
                </a:lnTo>
                <a:cubicBezTo>
                  <a:pt x="299965" y="218991"/>
                  <a:pt x="296049" y="217604"/>
                  <a:pt x="292105" y="216694"/>
                </a:cubicBezTo>
                <a:cubicBezTo>
                  <a:pt x="247932" y="206502"/>
                  <a:pt x="287964" y="215852"/>
                  <a:pt x="265912" y="209550"/>
                </a:cubicBezTo>
                <a:cubicBezTo>
                  <a:pt x="240701" y="202346"/>
                  <a:pt x="276083" y="213735"/>
                  <a:pt x="242099" y="202407"/>
                </a:cubicBezTo>
                <a:cubicBezTo>
                  <a:pt x="239718" y="201613"/>
                  <a:pt x="237200" y="201148"/>
                  <a:pt x="234955" y="200025"/>
                </a:cubicBezTo>
                <a:cubicBezTo>
                  <a:pt x="231780" y="198438"/>
                  <a:pt x="228693" y="196661"/>
                  <a:pt x="225430" y="195263"/>
                </a:cubicBezTo>
                <a:cubicBezTo>
                  <a:pt x="217760" y="191976"/>
                  <a:pt x="209288" y="191406"/>
                  <a:pt x="201618" y="188119"/>
                </a:cubicBezTo>
                <a:cubicBezTo>
                  <a:pt x="172401" y="175599"/>
                  <a:pt x="208860" y="190550"/>
                  <a:pt x="184949" y="178594"/>
                </a:cubicBezTo>
                <a:cubicBezTo>
                  <a:pt x="180948" y="176594"/>
                  <a:pt x="172094" y="174976"/>
                  <a:pt x="168280" y="173832"/>
                </a:cubicBezTo>
                <a:cubicBezTo>
                  <a:pt x="163472" y="172389"/>
                  <a:pt x="158755" y="170657"/>
                  <a:pt x="153993" y="169069"/>
                </a:cubicBezTo>
                <a:cubicBezTo>
                  <a:pt x="151612" y="168275"/>
                  <a:pt x="149310" y="167180"/>
                  <a:pt x="146849" y="166688"/>
                </a:cubicBezTo>
                <a:lnTo>
                  <a:pt x="123037" y="161925"/>
                </a:lnTo>
                <a:cubicBezTo>
                  <a:pt x="113592" y="160036"/>
                  <a:pt x="100697" y="157655"/>
                  <a:pt x="92080" y="154782"/>
                </a:cubicBezTo>
                <a:cubicBezTo>
                  <a:pt x="87318" y="153194"/>
                  <a:pt x="81970" y="152804"/>
                  <a:pt x="77793" y="150019"/>
                </a:cubicBezTo>
                <a:cubicBezTo>
                  <a:pt x="73030" y="146844"/>
                  <a:pt x="68935" y="142304"/>
                  <a:pt x="63505" y="140494"/>
                </a:cubicBezTo>
                <a:cubicBezTo>
                  <a:pt x="53675" y="137217"/>
                  <a:pt x="44018" y="133637"/>
                  <a:pt x="34930" y="128588"/>
                </a:cubicBezTo>
                <a:cubicBezTo>
                  <a:pt x="18058" y="119215"/>
                  <a:pt x="28941" y="123416"/>
                  <a:pt x="15880" y="119063"/>
                </a:cubicBezTo>
                <a:cubicBezTo>
                  <a:pt x="12705" y="116682"/>
                  <a:pt x="9161" y="114725"/>
                  <a:pt x="6355" y="111919"/>
                </a:cubicBezTo>
                <a:cubicBezTo>
                  <a:pt x="-4577" y="100986"/>
                  <a:pt x="1353" y="86292"/>
                  <a:pt x="3974" y="71438"/>
                </a:cubicBezTo>
                <a:cubicBezTo>
                  <a:pt x="4471" y="68619"/>
                  <a:pt x="7149" y="66675"/>
                  <a:pt x="8737" y="64294"/>
                </a:cubicBezTo>
                <a:cubicBezTo>
                  <a:pt x="9531" y="61913"/>
                  <a:pt x="9550" y="59110"/>
                  <a:pt x="11118" y="57150"/>
                </a:cubicBezTo>
                <a:cubicBezTo>
                  <a:pt x="16027" y="51014"/>
                  <a:pt x="22231" y="46038"/>
                  <a:pt x="27787" y="40482"/>
                </a:cubicBezTo>
                <a:cubicBezTo>
                  <a:pt x="30168" y="38101"/>
                  <a:pt x="33062" y="36140"/>
                  <a:pt x="34930" y="33338"/>
                </a:cubicBezTo>
                <a:cubicBezTo>
                  <a:pt x="38105" y="28575"/>
                  <a:pt x="40407" y="23097"/>
                  <a:pt x="44455" y="19050"/>
                </a:cubicBezTo>
                <a:lnTo>
                  <a:pt x="7541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526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Long">
    <p:spTree>
      <p:nvGrpSpPr>
        <p:cNvPr id="1" name=""/>
        <p:cNvGrpSpPr/>
        <p:nvPr/>
      </p:nvGrpSpPr>
      <p:grpSpPr>
        <a:xfrm>
          <a:off x="0" y="0"/>
          <a:ext cx="0" cy="0"/>
          <a:chOff x="0" y="0"/>
          <a:chExt cx="0" cy="0"/>
        </a:xfrm>
      </p:grpSpPr>
      <p:sp>
        <p:nvSpPr>
          <p:cNvPr id="12" name="Rectangle 11"/>
          <p:cNvSpPr/>
          <p:nvPr userDrawn="1"/>
        </p:nvSpPr>
        <p:spPr>
          <a:xfrm>
            <a:off x="-15240" y="182880"/>
            <a:ext cx="9144000" cy="6492240"/>
          </a:xfrm>
          <a:prstGeom prst="rect">
            <a:avLst/>
          </a:prstGeom>
          <a:solidFill>
            <a:srgbClr val="E4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934" y="987057"/>
            <a:ext cx="7162800" cy="5713463"/>
          </a:xfrm>
          <a:prstGeom prst="rect">
            <a:avLst/>
          </a:prstGeom>
        </p:spPr>
      </p:pic>
      <p:sp>
        <p:nvSpPr>
          <p:cNvPr id="2" name="Title 1"/>
          <p:cNvSpPr>
            <a:spLocks noGrp="1"/>
          </p:cNvSpPr>
          <p:nvPr>
            <p:ph type="ctrTitle"/>
          </p:nvPr>
        </p:nvSpPr>
        <p:spPr>
          <a:xfrm>
            <a:off x="4546598" y="1219200"/>
            <a:ext cx="4292601" cy="3912291"/>
          </a:xfrm>
        </p:spPr>
        <p:txBody>
          <a:bodyPr anchor="t"/>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46599" y="3848788"/>
            <a:ext cx="4191000" cy="1375144"/>
          </a:xfrm>
        </p:spPr>
        <p:txBody>
          <a:bodyPr anchor="b">
            <a:normAutofit/>
          </a:bodyPr>
          <a:lstStyle>
            <a:lvl1pPr marL="0" indent="0" algn="l">
              <a:buNone/>
              <a:defRPr sz="20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2FAC4E-4D51-4C8C-886F-C8ECA947527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D2A7C-C3AD-4F23-8F04-E7CB876F6874}" type="slidenum">
              <a:rPr lang="en-US" smtClean="0"/>
              <a:t>‹#›</a:t>
            </a:fld>
            <a:endParaRPr lang="en-US"/>
          </a:p>
        </p:txBody>
      </p:sp>
      <p:sp>
        <p:nvSpPr>
          <p:cNvPr id="13" name="Rectangle 12"/>
          <p:cNvSpPr/>
          <p:nvPr userDrawn="1"/>
        </p:nvSpPr>
        <p:spPr>
          <a:xfrm>
            <a:off x="0" y="0"/>
            <a:ext cx="9144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Rectangle 13"/>
          <p:cNvSpPr/>
          <p:nvPr userDrawn="1"/>
        </p:nvSpPr>
        <p:spPr>
          <a:xfrm>
            <a:off x="0" y="6492240"/>
            <a:ext cx="9144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4114800" y="1447800"/>
            <a:ext cx="0" cy="367876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Freeform 7"/>
          <p:cNvSpPr/>
          <p:nvPr userDrawn="1"/>
        </p:nvSpPr>
        <p:spPr>
          <a:xfrm>
            <a:off x="1462088" y="4028141"/>
            <a:ext cx="1190625" cy="310497"/>
          </a:xfrm>
          <a:custGeom>
            <a:avLst/>
            <a:gdLst>
              <a:gd name="connsiteX0" fmla="*/ 126206 w 1190625"/>
              <a:gd name="connsiteY0" fmla="*/ 934 h 310497"/>
              <a:gd name="connsiteX1" fmla="*/ 176212 w 1190625"/>
              <a:gd name="connsiteY1" fmla="*/ 15222 h 310497"/>
              <a:gd name="connsiteX2" fmla="*/ 185737 w 1190625"/>
              <a:gd name="connsiteY2" fmla="*/ 17603 h 310497"/>
              <a:gd name="connsiteX3" fmla="*/ 197643 w 1190625"/>
              <a:gd name="connsiteY3" fmla="*/ 24747 h 310497"/>
              <a:gd name="connsiteX4" fmla="*/ 209550 w 1190625"/>
              <a:gd name="connsiteY4" fmla="*/ 29509 h 310497"/>
              <a:gd name="connsiteX5" fmla="*/ 228600 w 1190625"/>
              <a:gd name="connsiteY5" fmla="*/ 43797 h 310497"/>
              <a:gd name="connsiteX6" fmla="*/ 235743 w 1190625"/>
              <a:gd name="connsiteY6" fmla="*/ 46178 h 310497"/>
              <a:gd name="connsiteX7" fmla="*/ 250031 w 1190625"/>
              <a:gd name="connsiteY7" fmla="*/ 53322 h 310497"/>
              <a:gd name="connsiteX8" fmla="*/ 259556 w 1190625"/>
              <a:gd name="connsiteY8" fmla="*/ 60465 h 310497"/>
              <a:gd name="connsiteX9" fmla="*/ 266700 w 1190625"/>
              <a:gd name="connsiteY9" fmla="*/ 62847 h 310497"/>
              <a:gd name="connsiteX10" fmla="*/ 290512 w 1190625"/>
              <a:gd name="connsiteY10" fmla="*/ 67609 h 310497"/>
              <a:gd name="connsiteX11" fmla="*/ 352425 w 1190625"/>
              <a:gd name="connsiteY11" fmla="*/ 72372 h 310497"/>
              <a:gd name="connsiteX12" fmla="*/ 504825 w 1190625"/>
              <a:gd name="connsiteY12" fmla="*/ 77134 h 310497"/>
              <a:gd name="connsiteX13" fmla="*/ 514350 w 1190625"/>
              <a:gd name="connsiteY13" fmla="*/ 79515 h 310497"/>
              <a:gd name="connsiteX14" fmla="*/ 550068 w 1190625"/>
              <a:gd name="connsiteY14" fmla="*/ 81897 h 310497"/>
              <a:gd name="connsiteX15" fmla="*/ 602456 w 1190625"/>
              <a:gd name="connsiteY15" fmla="*/ 86659 h 310497"/>
              <a:gd name="connsiteX16" fmla="*/ 719137 w 1190625"/>
              <a:gd name="connsiteY16" fmla="*/ 89040 h 310497"/>
              <a:gd name="connsiteX17" fmla="*/ 797718 w 1190625"/>
              <a:gd name="connsiteY17" fmla="*/ 86659 h 310497"/>
              <a:gd name="connsiteX18" fmla="*/ 804862 w 1190625"/>
              <a:gd name="connsiteY18" fmla="*/ 84278 h 310497"/>
              <a:gd name="connsiteX19" fmla="*/ 857250 w 1190625"/>
              <a:gd name="connsiteY19" fmla="*/ 81897 h 310497"/>
              <a:gd name="connsiteX20" fmla="*/ 876300 w 1190625"/>
              <a:gd name="connsiteY20" fmla="*/ 77134 h 310497"/>
              <a:gd name="connsiteX21" fmla="*/ 883443 w 1190625"/>
              <a:gd name="connsiteY21" fmla="*/ 72372 h 310497"/>
              <a:gd name="connsiteX22" fmla="*/ 892968 w 1190625"/>
              <a:gd name="connsiteY22" fmla="*/ 69990 h 310497"/>
              <a:gd name="connsiteX23" fmla="*/ 907256 w 1190625"/>
              <a:gd name="connsiteY23" fmla="*/ 65228 h 310497"/>
              <a:gd name="connsiteX24" fmla="*/ 914400 w 1190625"/>
              <a:gd name="connsiteY24" fmla="*/ 60465 h 310497"/>
              <a:gd name="connsiteX25" fmla="*/ 931068 w 1190625"/>
              <a:gd name="connsiteY25" fmla="*/ 55703 h 310497"/>
              <a:gd name="connsiteX26" fmla="*/ 942975 w 1190625"/>
              <a:gd name="connsiteY26" fmla="*/ 48559 h 310497"/>
              <a:gd name="connsiteX27" fmla="*/ 957262 w 1190625"/>
              <a:gd name="connsiteY27" fmla="*/ 39034 h 310497"/>
              <a:gd name="connsiteX28" fmla="*/ 973931 w 1190625"/>
              <a:gd name="connsiteY28" fmla="*/ 34272 h 310497"/>
              <a:gd name="connsiteX29" fmla="*/ 985837 w 1190625"/>
              <a:gd name="connsiteY29" fmla="*/ 31890 h 310497"/>
              <a:gd name="connsiteX30" fmla="*/ 995362 w 1190625"/>
              <a:gd name="connsiteY30" fmla="*/ 29509 h 310497"/>
              <a:gd name="connsiteX31" fmla="*/ 1014412 w 1190625"/>
              <a:gd name="connsiteY31" fmla="*/ 27128 h 310497"/>
              <a:gd name="connsiteX32" fmla="*/ 1021556 w 1190625"/>
              <a:gd name="connsiteY32" fmla="*/ 24747 h 310497"/>
              <a:gd name="connsiteX33" fmla="*/ 1047750 w 1190625"/>
              <a:gd name="connsiteY33" fmla="*/ 19984 h 310497"/>
              <a:gd name="connsiteX34" fmla="*/ 1064418 w 1190625"/>
              <a:gd name="connsiteY34" fmla="*/ 12840 h 310497"/>
              <a:gd name="connsiteX35" fmla="*/ 1085850 w 1190625"/>
              <a:gd name="connsiteY35" fmla="*/ 8078 h 310497"/>
              <a:gd name="connsiteX36" fmla="*/ 1092993 w 1190625"/>
              <a:gd name="connsiteY36" fmla="*/ 5697 h 310497"/>
              <a:gd name="connsiteX37" fmla="*/ 1119187 w 1190625"/>
              <a:gd name="connsiteY37" fmla="*/ 15222 h 310497"/>
              <a:gd name="connsiteX38" fmla="*/ 1131093 w 1190625"/>
              <a:gd name="connsiteY38" fmla="*/ 24747 h 310497"/>
              <a:gd name="connsiteX39" fmla="*/ 1143000 w 1190625"/>
              <a:gd name="connsiteY39" fmla="*/ 31890 h 310497"/>
              <a:gd name="connsiteX40" fmla="*/ 1159668 w 1190625"/>
              <a:gd name="connsiteY40" fmla="*/ 50940 h 310497"/>
              <a:gd name="connsiteX41" fmla="*/ 1164431 w 1190625"/>
              <a:gd name="connsiteY41" fmla="*/ 58084 h 310497"/>
              <a:gd name="connsiteX42" fmla="*/ 1181100 w 1190625"/>
              <a:gd name="connsiteY42" fmla="*/ 84278 h 310497"/>
              <a:gd name="connsiteX43" fmla="*/ 1190625 w 1190625"/>
              <a:gd name="connsiteY43" fmla="*/ 98565 h 310497"/>
              <a:gd name="connsiteX44" fmla="*/ 1188243 w 1190625"/>
              <a:gd name="connsiteY44" fmla="*/ 146190 h 310497"/>
              <a:gd name="connsiteX45" fmla="*/ 1183481 w 1190625"/>
              <a:gd name="connsiteY45" fmla="*/ 167622 h 310497"/>
              <a:gd name="connsiteX46" fmla="*/ 1178718 w 1190625"/>
              <a:gd name="connsiteY46" fmla="*/ 189053 h 310497"/>
              <a:gd name="connsiteX47" fmla="*/ 1164431 w 1190625"/>
              <a:gd name="connsiteY47" fmla="*/ 205722 h 310497"/>
              <a:gd name="connsiteX48" fmla="*/ 1159668 w 1190625"/>
              <a:gd name="connsiteY48" fmla="*/ 212865 h 310497"/>
              <a:gd name="connsiteX49" fmla="*/ 1145381 w 1190625"/>
              <a:gd name="connsiteY49" fmla="*/ 222390 h 310497"/>
              <a:gd name="connsiteX50" fmla="*/ 1138237 w 1190625"/>
              <a:gd name="connsiteY50" fmla="*/ 227153 h 310497"/>
              <a:gd name="connsiteX51" fmla="*/ 1119187 w 1190625"/>
              <a:gd name="connsiteY51" fmla="*/ 231915 h 310497"/>
              <a:gd name="connsiteX52" fmla="*/ 1112043 w 1190625"/>
              <a:gd name="connsiteY52" fmla="*/ 234297 h 310497"/>
              <a:gd name="connsiteX53" fmla="*/ 1069181 w 1190625"/>
              <a:gd name="connsiteY53" fmla="*/ 239059 h 310497"/>
              <a:gd name="connsiteX54" fmla="*/ 1031081 w 1190625"/>
              <a:gd name="connsiteY54" fmla="*/ 243822 h 310497"/>
              <a:gd name="connsiteX55" fmla="*/ 1000125 w 1190625"/>
              <a:gd name="connsiteY55" fmla="*/ 255728 h 310497"/>
              <a:gd name="connsiteX56" fmla="*/ 981075 w 1190625"/>
              <a:gd name="connsiteY56" fmla="*/ 260490 h 310497"/>
              <a:gd name="connsiteX57" fmla="*/ 966787 w 1190625"/>
              <a:gd name="connsiteY57" fmla="*/ 265253 h 310497"/>
              <a:gd name="connsiteX58" fmla="*/ 959643 w 1190625"/>
              <a:gd name="connsiteY58" fmla="*/ 267634 h 310497"/>
              <a:gd name="connsiteX59" fmla="*/ 952500 w 1190625"/>
              <a:gd name="connsiteY59" fmla="*/ 270015 h 310497"/>
              <a:gd name="connsiteX60" fmla="*/ 909637 w 1190625"/>
              <a:gd name="connsiteY60" fmla="*/ 272397 h 310497"/>
              <a:gd name="connsiteX61" fmla="*/ 871537 w 1190625"/>
              <a:gd name="connsiteY61" fmla="*/ 279540 h 310497"/>
              <a:gd name="connsiteX62" fmla="*/ 864393 w 1190625"/>
              <a:gd name="connsiteY62" fmla="*/ 281922 h 310497"/>
              <a:gd name="connsiteX63" fmla="*/ 847725 w 1190625"/>
              <a:gd name="connsiteY63" fmla="*/ 286684 h 310497"/>
              <a:gd name="connsiteX64" fmla="*/ 838200 w 1190625"/>
              <a:gd name="connsiteY64" fmla="*/ 291447 h 310497"/>
              <a:gd name="connsiteX65" fmla="*/ 814387 w 1190625"/>
              <a:gd name="connsiteY65" fmla="*/ 296209 h 310497"/>
              <a:gd name="connsiteX66" fmla="*/ 807243 w 1190625"/>
              <a:gd name="connsiteY66" fmla="*/ 300972 h 310497"/>
              <a:gd name="connsiteX67" fmla="*/ 771525 w 1190625"/>
              <a:gd name="connsiteY67" fmla="*/ 308115 h 310497"/>
              <a:gd name="connsiteX68" fmla="*/ 762000 w 1190625"/>
              <a:gd name="connsiteY68" fmla="*/ 310497 h 310497"/>
              <a:gd name="connsiteX69" fmla="*/ 571500 w 1190625"/>
              <a:gd name="connsiteY69" fmla="*/ 308115 h 310497"/>
              <a:gd name="connsiteX70" fmla="*/ 492918 w 1190625"/>
              <a:gd name="connsiteY70" fmla="*/ 303353 h 310497"/>
              <a:gd name="connsiteX71" fmla="*/ 454818 w 1190625"/>
              <a:gd name="connsiteY71" fmla="*/ 298590 h 310497"/>
              <a:gd name="connsiteX72" fmla="*/ 447675 w 1190625"/>
              <a:gd name="connsiteY72" fmla="*/ 296209 h 310497"/>
              <a:gd name="connsiteX73" fmla="*/ 428625 w 1190625"/>
              <a:gd name="connsiteY73" fmla="*/ 293828 h 310497"/>
              <a:gd name="connsiteX74" fmla="*/ 395287 w 1190625"/>
              <a:gd name="connsiteY74" fmla="*/ 286684 h 310497"/>
              <a:gd name="connsiteX75" fmla="*/ 371475 w 1190625"/>
              <a:gd name="connsiteY75" fmla="*/ 279540 h 310497"/>
              <a:gd name="connsiteX76" fmla="*/ 350043 w 1190625"/>
              <a:gd name="connsiteY76" fmla="*/ 274778 h 310497"/>
              <a:gd name="connsiteX77" fmla="*/ 330993 w 1190625"/>
              <a:gd name="connsiteY77" fmla="*/ 267634 h 310497"/>
              <a:gd name="connsiteX78" fmla="*/ 321468 w 1190625"/>
              <a:gd name="connsiteY78" fmla="*/ 265253 h 310497"/>
              <a:gd name="connsiteX79" fmla="*/ 292893 w 1190625"/>
              <a:gd name="connsiteY79" fmla="*/ 255728 h 310497"/>
              <a:gd name="connsiteX80" fmla="*/ 273843 w 1190625"/>
              <a:gd name="connsiteY80" fmla="*/ 250965 h 310497"/>
              <a:gd name="connsiteX81" fmla="*/ 264318 w 1190625"/>
              <a:gd name="connsiteY81" fmla="*/ 248584 h 310497"/>
              <a:gd name="connsiteX82" fmla="*/ 254793 w 1190625"/>
              <a:gd name="connsiteY82" fmla="*/ 243822 h 310497"/>
              <a:gd name="connsiteX83" fmla="*/ 242887 w 1190625"/>
              <a:gd name="connsiteY83" fmla="*/ 241440 h 310497"/>
              <a:gd name="connsiteX84" fmla="*/ 235743 w 1190625"/>
              <a:gd name="connsiteY84" fmla="*/ 239059 h 310497"/>
              <a:gd name="connsiteX85" fmla="*/ 223837 w 1190625"/>
              <a:gd name="connsiteY85" fmla="*/ 236678 h 310497"/>
              <a:gd name="connsiteX86" fmla="*/ 202406 w 1190625"/>
              <a:gd name="connsiteY86" fmla="*/ 227153 h 310497"/>
              <a:gd name="connsiteX87" fmla="*/ 188118 w 1190625"/>
              <a:gd name="connsiteY87" fmla="*/ 222390 h 310497"/>
              <a:gd name="connsiteX88" fmla="*/ 159543 w 1190625"/>
              <a:gd name="connsiteY88" fmla="*/ 215247 h 310497"/>
              <a:gd name="connsiteX89" fmla="*/ 133350 w 1190625"/>
              <a:gd name="connsiteY89" fmla="*/ 205722 h 310497"/>
              <a:gd name="connsiteX90" fmla="*/ 126206 w 1190625"/>
              <a:gd name="connsiteY90" fmla="*/ 203340 h 310497"/>
              <a:gd name="connsiteX91" fmla="*/ 95250 w 1190625"/>
              <a:gd name="connsiteY91" fmla="*/ 196197 h 310497"/>
              <a:gd name="connsiteX92" fmla="*/ 85725 w 1190625"/>
              <a:gd name="connsiteY92" fmla="*/ 189053 h 310497"/>
              <a:gd name="connsiteX93" fmla="*/ 78581 w 1190625"/>
              <a:gd name="connsiteY93" fmla="*/ 186672 h 310497"/>
              <a:gd name="connsiteX94" fmla="*/ 71437 w 1190625"/>
              <a:gd name="connsiteY94" fmla="*/ 181909 h 310497"/>
              <a:gd name="connsiteX95" fmla="*/ 61912 w 1190625"/>
              <a:gd name="connsiteY95" fmla="*/ 177147 h 310497"/>
              <a:gd name="connsiteX96" fmla="*/ 45243 w 1190625"/>
              <a:gd name="connsiteY96" fmla="*/ 165240 h 310497"/>
              <a:gd name="connsiteX97" fmla="*/ 21431 w 1190625"/>
              <a:gd name="connsiteY97" fmla="*/ 150953 h 310497"/>
              <a:gd name="connsiteX98" fmla="*/ 14287 w 1190625"/>
              <a:gd name="connsiteY98" fmla="*/ 143809 h 310497"/>
              <a:gd name="connsiteX99" fmla="*/ 0 w 1190625"/>
              <a:gd name="connsiteY99" fmla="*/ 127140 h 310497"/>
              <a:gd name="connsiteX100" fmla="*/ 7143 w 1190625"/>
              <a:gd name="connsiteY100" fmla="*/ 86659 h 310497"/>
              <a:gd name="connsiteX101" fmla="*/ 28575 w 1190625"/>
              <a:gd name="connsiteY101" fmla="*/ 65228 h 310497"/>
              <a:gd name="connsiteX102" fmla="*/ 42862 w 1190625"/>
              <a:gd name="connsiteY102" fmla="*/ 50940 h 310497"/>
              <a:gd name="connsiteX103" fmla="*/ 52387 w 1190625"/>
              <a:gd name="connsiteY103" fmla="*/ 41415 h 310497"/>
              <a:gd name="connsiteX104" fmla="*/ 61912 w 1190625"/>
              <a:gd name="connsiteY104" fmla="*/ 34272 h 310497"/>
              <a:gd name="connsiteX105" fmla="*/ 69056 w 1190625"/>
              <a:gd name="connsiteY105" fmla="*/ 27128 h 310497"/>
              <a:gd name="connsiteX106" fmla="*/ 90487 w 1190625"/>
              <a:gd name="connsiteY106" fmla="*/ 19984 h 310497"/>
              <a:gd name="connsiteX107" fmla="*/ 104775 w 1190625"/>
              <a:gd name="connsiteY107" fmla="*/ 10459 h 310497"/>
              <a:gd name="connsiteX108" fmla="*/ 109537 w 1190625"/>
              <a:gd name="connsiteY108" fmla="*/ 3315 h 310497"/>
              <a:gd name="connsiteX109" fmla="*/ 126206 w 1190625"/>
              <a:gd name="connsiteY109" fmla="*/ 934 h 31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90625" h="310497">
                <a:moveTo>
                  <a:pt x="126206" y="934"/>
                </a:moveTo>
                <a:cubicBezTo>
                  <a:pt x="137318" y="2918"/>
                  <a:pt x="159518" y="10548"/>
                  <a:pt x="176212" y="15222"/>
                </a:cubicBezTo>
                <a:cubicBezTo>
                  <a:pt x="179363" y="16104"/>
                  <a:pt x="182746" y="16274"/>
                  <a:pt x="185737" y="17603"/>
                </a:cubicBezTo>
                <a:cubicBezTo>
                  <a:pt x="189966" y="19483"/>
                  <a:pt x="193503" y="22677"/>
                  <a:pt x="197643" y="24747"/>
                </a:cubicBezTo>
                <a:cubicBezTo>
                  <a:pt x="201466" y="26659"/>
                  <a:pt x="205909" y="27269"/>
                  <a:pt x="209550" y="29509"/>
                </a:cubicBezTo>
                <a:cubicBezTo>
                  <a:pt x="216310" y="33669"/>
                  <a:pt x="221070" y="41287"/>
                  <a:pt x="228600" y="43797"/>
                </a:cubicBezTo>
                <a:cubicBezTo>
                  <a:pt x="230981" y="44591"/>
                  <a:pt x="233498" y="45056"/>
                  <a:pt x="235743" y="46178"/>
                </a:cubicBezTo>
                <a:cubicBezTo>
                  <a:pt x="254212" y="55412"/>
                  <a:pt x="232070" y="47333"/>
                  <a:pt x="250031" y="53322"/>
                </a:cubicBezTo>
                <a:cubicBezTo>
                  <a:pt x="253206" y="55703"/>
                  <a:pt x="256110" y="58496"/>
                  <a:pt x="259556" y="60465"/>
                </a:cubicBezTo>
                <a:cubicBezTo>
                  <a:pt x="261735" y="61710"/>
                  <a:pt x="264254" y="62283"/>
                  <a:pt x="266700" y="62847"/>
                </a:cubicBezTo>
                <a:cubicBezTo>
                  <a:pt x="274587" y="64667"/>
                  <a:pt x="282480" y="66605"/>
                  <a:pt x="290512" y="67609"/>
                </a:cubicBezTo>
                <a:cubicBezTo>
                  <a:pt x="323761" y="71765"/>
                  <a:pt x="303172" y="69635"/>
                  <a:pt x="352425" y="72372"/>
                </a:cubicBezTo>
                <a:cubicBezTo>
                  <a:pt x="416317" y="81499"/>
                  <a:pt x="343909" y="71859"/>
                  <a:pt x="504825" y="77134"/>
                </a:cubicBezTo>
                <a:cubicBezTo>
                  <a:pt x="508096" y="77241"/>
                  <a:pt x="511095" y="79172"/>
                  <a:pt x="514350" y="79515"/>
                </a:cubicBezTo>
                <a:cubicBezTo>
                  <a:pt x="526217" y="80764"/>
                  <a:pt x="538162" y="81103"/>
                  <a:pt x="550068" y="81897"/>
                </a:cubicBezTo>
                <a:cubicBezTo>
                  <a:pt x="573105" y="85736"/>
                  <a:pt x="569559" y="85647"/>
                  <a:pt x="602456" y="86659"/>
                </a:cubicBezTo>
                <a:cubicBezTo>
                  <a:pt x="641339" y="87855"/>
                  <a:pt x="680243" y="88246"/>
                  <a:pt x="719137" y="89040"/>
                </a:cubicBezTo>
                <a:cubicBezTo>
                  <a:pt x="745331" y="88246"/>
                  <a:pt x="771553" y="88112"/>
                  <a:pt x="797718" y="86659"/>
                </a:cubicBezTo>
                <a:cubicBezTo>
                  <a:pt x="800224" y="86520"/>
                  <a:pt x="802360" y="84478"/>
                  <a:pt x="804862" y="84278"/>
                </a:cubicBezTo>
                <a:cubicBezTo>
                  <a:pt x="822287" y="82884"/>
                  <a:pt x="839787" y="82691"/>
                  <a:pt x="857250" y="81897"/>
                </a:cubicBezTo>
                <a:cubicBezTo>
                  <a:pt x="861774" y="80992"/>
                  <a:pt x="871421" y="79573"/>
                  <a:pt x="876300" y="77134"/>
                </a:cubicBezTo>
                <a:cubicBezTo>
                  <a:pt x="878860" y="75854"/>
                  <a:pt x="880813" y="73499"/>
                  <a:pt x="883443" y="72372"/>
                </a:cubicBezTo>
                <a:cubicBezTo>
                  <a:pt x="886451" y="71083"/>
                  <a:pt x="889833" y="70930"/>
                  <a:pt x="892968" y="69990"/>
                </a:cubicBezTo>
                <a:cubicBezTo>
                  <a:pt x="897776" y="68547"/>
                  <a:pt x="902493" y="66815"/>
                  <a:pt x="907256" y="65228"/>
                </a:cubicBezTo>
                <a:cubicBezTo>
                  <a:pt x="909637" y="63640"/>
                  <a:pt x="911840" y="61745"/>
                  <a:pt x="914400" y="60465"/>
                </a:cubicBezTo>
                <a:cubicBezTo>
                  <a:pt x="917816" y="58757"/>
                  <a:pt x="928016" y="56466"/>
                  <a:pt x="931068" y="55703"/>
                </a:cubicBezTo>
                <a:cubicBezTo>
                  <a:pt x="935037" y="53322"/>
                  <a:pt x="939070" y="51044"/>
                  <a:pt x="942975" y="48559"/>
                </a:cubicBezTo>
                <a:cubicBezTo>
                  <a:pt x="947804" y="45486"/>
                  <a:pt x="951832" y="40844"/>
                  <a:pt x="957262" y="39034"/>
                </a:cubicBezTo>
                <a:cubicBezTo>
                  <a:pt x="965220" y="36382"/>
                  <a:pt x="964957" y="36266"/>
                  <a:pt x="973931" y="34272"/>
                </a:cubicBezTo>
                <a:cubicBezTo>
                  <a:pt x="977882" y="33394"/>
                  <a:pt x="981886" y="32768"/>
                  <a:pt x="985837" y="31890"/>
                </a:cubicBezTo>
                <a:cubicBezTo>
                  <a:pt x="989032" y="31180"/>
                  <a:pt x="992134" y="30047"/>
                  <a:pt x="995362" y="29509"/>
                </a:cubicBezTo>
                <a:cubicBezTo>
                  <a:pt x="1001674" y="28457"/>
                  <a:pt x="1008062" y="27922"/>
                  <a:pt x="1014412" y="27128"/>
                </a:cubicBezTo>
                <a:cubicBezTo>
                  <a:pt x="1016793" y="26334"/>
                  <a:pt x="1019095" y="25239"/>
                  <a:pt x="1021556" y="24747"/>
                </a:cubicBezTo>
                <a:cubicBezTo>
                  <a:pt x="1029622" y="23134"/>
                  <a:pt x="1039685" y="23008"/>
                  <a:pt x="1047750" y="19984"/>
                </a:cubicBezTo>
                <a:cubicBezTo>
                  <a:pt x="1068060" y="12369"/>
                  <a:pt x="1047869" y="17569"/>
                  <a:pt x="1064418" y="12840"/>
                </a:cubicBezTo>
                <a:cubicBezTo>
                  <a:pt x="1081499" y="7959"/>
                  <a:pt x="1066246" y="12979"/>
                  <a:pt x="1085850" y="8078"/>
                </a:cubicBezTo>
                <a:cubicBezTo>
                  <a:pt x="1088285" y="7469"/>
                  <a:pt x="1090612" y="6491"/>
                  <a:pt x="1092993" y="5697"/>
                </a:cubicBezTo>
                <a:cubicBezTo>
                  <a:pt x="1102614" y="8446"/>
                  <a:pt x="1110920" y="9710"/>
                  <a:pt x="1119187" y="15222"/>
                </a:cubicBezTo>
                <a:cubicBezTo>
                  <a:pt x="1123416" y="18041"/>
                  <a:pt x="1126929" y="21833"/>
                  <a:pt x="1131093" y="24747"/>
                </a:cubicBezTo>
                <a:cubicBezTo>
                  <a:pt x="1134885" y="27401"/>
                  <a:pt x="1139346" y="29049"/>
                  <a:pt x="1143000" y="31890"/>
                </a:cubicBezTo>
                <a:cubicBezTo>
                  <a:pt x="1149736" y="37129"/>
                  <a:pt x="1154776" y="44091"/>
                  <a:pt x="1159668" y="50940"/>
                </a:cubicBezTo>
                <a:cubicBezTo>
                  <a:pt x="1161332" y="53269"/>
                  <a:pt x="1162958" y="55630"/>
                  <a:pt x="1164431" y="58084"/>
                </a:cubicBezTo>
                <a:cubicBezTo>
                  <a:pt x="1187033" y="95754"/>
                  <a:pt x="1163227" y="58747"/>
                  <a:pt x="1181100" y="84278"/>
                </a:cubicBezTo>
                <a:cubicBezTo>
                  <a:pt x="1184382" y="88967"/>
                  <a:pt x="1190625" y="98565"/>
                  <a:pt x="1190625" y="98565"/>
                </a:cubicBezTo>
                <a:cubicBezTo>
                  <a:pt x="1189831" y="114440"/>
                  <a:pt x="1189511" y="130346"/>
                  <a:pt x="1188243" y="146190"/>
                </a:cubicBezTo>
                <a:cubicBezTo>
                  <a:pt x="1187794" y="151803"/>
                  <a:pt x="1184763" y="161854"/>
                  <a:pt x="1183481" y="167622"/>
                </a:cubicBezTo>
                <a:cubicBezTo>
                  <a:pt x="1183179" y="168981"/>
                  <a:pt x="1179882" y="186726"/>
                  <a:pt x="1178718" y="189053"/>
                </a:cubicBezTo>
                <a:cubicBezTo>
                  <a:pt x="1174259" y="197971"/>
                  <a:pt x="1170389" y="198573"/>
                  <a:pt x="1164431" y="205722"/>
                </a:cubicBezTo>
                <a:cubicBezTo>
                  <a:pt x="1162599" y="207920"/>
                  <a:pt x="1161822" y="210981"/>
                  <a:pt x="1159668" y="212865"/>
                </a:cubicBezTo>
                <a:cubicBezTo>
                  <a:pt x="1155360" y="216634"/>
                  <a:pt x="1150143" y="219215"/>
                  <a:pt x="1145381" y="222390"/>
                </a:cubicBezTo>
                <a:cubicBezTo>
                  <a:pt x="1143000" y="223978"/>
                  <a:pt x="1141014" y="226459"/>
                  <a:pt x="1138237" y="227153"/>
                </a:cubicBezTo>
                <a:cubicBezTo>
                  <a:pt x="1131887" y="228740"/>
                  <a:pt x="1125396" y="229845"/>
                  <a:pt x="1119187" y="231915"/>
                </a:cubicBezTo>
                <a:cubicBezTo>
                  <a:pt x="1116806" y="232709"/>
                  <a:pt x="1114528" y="233942"/>
                  <a:pt x="1112043" y="234297"/>
                </a:cubicBezTo>
                <a:cubicBezTo>
                  <a:pt x="1097812" y="236330"/>
                  <a:pt x="1069181" y="239059"/>
                  <a:pt x="1069181" y="239059"/>
                </a:cubicBezTo>
                <a:cubicBezTo>
                  <a:pt x="1046600" y="246585"/>
                  <a:pt x="1087706" y="233526"/>
                  <a:pt x="1031081" y="243822"/>
                </a:cubicBezTo>
                <a:cubicBezTo>
                  <a:pt x="1011516" y="247379"/>
                  <a:pt x="1013918" y="249817"/>
                  <a:pt x="1000125" y="255728"/>
                </a:cubicBezTo>
                <a:cubicBezTo>
                  <a:pt x="991698" y="259340"/>
                  <a:pt x="991320" y="257696"/>
                  <a:pt x="981075" y="260490"/>
                </a:cubicBezTo>
                <a:cubicBezTo>
                  <a:pt x="976232" y="261811"/>
                  <a:pt x="971550" y="263665"/>
                  <a:pt x="966787" y="265253"/>
                </a:cubicBezTo>
                <a:lnTo>
                  <a:pt x="959643" y="267634"/>
                </a:lnTo>
                <a:cubicBezTo>
                  <a:pt x="957262" y="268428"/>
                  <a:pt x="955006" y="269876"/>
                  <a:pt x="952500" y="270015"/>
                </a:cubicBezTo>
                <a:lnTo>
                  <a:pt x="909637" y="272397"/>
                </a:lnTo>
                <a:cubicBezTo>
                  <a:pt x="900990" y="273838"/>
                  <a:pt x="877241" y="277638"/>
                  <a:pt x="871537" y="279540"/>
                </a:cubicBezTo>
                <a:cubicBezTo>
                  <a:pt x="869156" y="280334"/>
                  <a:pt x="866797" y="281201"/>
                  <a:pt x="864393" y="281922"/>
                </a:cubicBezTo>
                <a:cubicBezTo>
                  <a:pt x="858858" y="283582"/>
                  <a:pt x="853155" y="284709"/>
                  <a:pt x="847725" y="286684"/>
                </a:cubicBezTo>
                <a:cubicBezTo>
                  <a:pt x="844389" y="287897"/>
                  <a:pt x="841524" y="290201"/>
                  <a:pt x="838200" y="291447"/>
                </a:cubicBezTo>
                <a:cubicBezTo>
                  <a:pt x="832518" y="293578"/>
                  <a:pt x="819323" y="295386"/>
                  <a:pt x="814387" y="296209"/>
                </a:cubicBezTo>
                <a:cubicBezTo>
                  <a:pt x="812006" y="297797"/>
                  <a:pt x="809933" y="299994"/>
                  <a:pt x="807243" y="300972"/>
                </a:cubicBezTo>
                <a:cubicBezTo>
                  <a:pt x="792272" y="306416"/>
                  <a:pt x="786506" y="305391"/>
                  <a:pt x="771525" y="308115"/>
                </a:cubicBezTo>
                <a:cubicBezTo>
                  <a:pt x="768305" y="308701"/>
                  <a:pt x="765175" y="309703"/>
                  <a:pt x="762000" y="310497"/>
                </a:cubicBezTo>
                <a:lnTo>
                  <a:pt x="571500" y="308115"/>
                </a:lnTo>
                <a:cubicBezTo>
                  <a:pt x="550815" y="307697"/>
                  <a:pt x="514995" y="304930"/>
                  <a:pt x="492918" y="303353"/>
                </a:cubicBezTo>
                <a:cubicBezTo>
                  <a:pt x="469448" y="297486"/>
                  <a:pt x="500301" y="304655"/>
                  <a:pt x="454818" y="298590"/>
                </a:cubicBezTo>
                <a:cubicBezTo>
                  <a:pt x="452330" y="298258"/>
                  <a:pt x="450144" y="296658"/>
                  <a:pt x="447675" y="296209"/>
                </a:cubicBezTo>
                <a:cubicBezTo>
                  <a:pt x="441379" y="295064"/>
                  <a:pt x="434960" y="294733"/>
                  <a:pt x="428625" y="293828"/>
                </a:cubicBezTo>
                <a:cubicBezTo>
                  <a:pt x="418128" y="292329"/>
                  <a:pt x="405129" y="289964"/>
                  <a:pt x="395287" y="286684"/>
                </a:cubicBezTo>
                <a:cubicBezTo>
                  <a:pt x="383430" y="282732"/>
                  <a:pt x="382262" y="281937"/>
                  <a:pt x="371475" y="279540"/>
                </a:cubicBezTo>
                <a:cubicBezTo>
                  <a:pt x="360419" y="277083"/>
                  <a:pt x="360212" y="277683"/>
                  <a:pt x="350043" y="274778"/>
                </a:cubicBezTo>
                <a:cubicBezTo>
                  <a:pt x="338342" y="271435"/>
                  <a:pt x="346087" y="272665"/>
                  <a:pt x="330993" y="267634"/>
                </a:cubicBezTo>
                <a:cubicBezTo>
                  <a:pt x="327888" y="266599"/>
                  <a:pt x="324603" y="266193"/>
                  <a:pt x="321468" y="265253"/>
                </a:cubicBezTo>
                <a:cubicBezTo>
                  <a:pt x="321433" y="265242"/>
                  <a:pt x="292928" y="255737"/>
                  <a:pt x="292893" y="255728"/>
                </a:cubicBezTo>
                <a:lnTo>
                  <a:pt x="273843" y="250965"/>
                </a:lnTo>
                <a:cubicBezTo>
                  <a:pt x="270668" y="250171"/>
                  <a:pt x="267245" y="250047"/>
                  <a:pt x="264318" y="248584"/>
                </a:cubicBezTo>
                <a:cubicBezTo>
                  <a:pt x="261143" y="246997"/>
                  <a:pt x="258161" y="244945"/>
                  <a:pt x="254793" y="243822"/>
                </a:cubicBezTo>
                <a:cubicBezTo>
                  <a:pt x="250953" y="242542"/>
                  <a:pt x="246813" y="242422"/>
                  <a:pt x="242887" y="241440"/>
                </a:cubicBezTo>
                <a:cubicBezTo>
                  <a:pt x="240452" y="240831"/>
                  <a:pt x="238178" y="239668"/>
                  <a:pt x="235743" y="239059"/>
                </a:cubicBezTo>
                <a:cubicBezTo>
                  <a:pt x="231817" y="238077"/>
                  <a:pt x="227806" y="237472"/>
                  <a:pt x="223837" y="236678"/>
                </a:cubicBezTo>
                <a:cubicBezTo>
                  <a:pt x="213852" y="231685"/>
                  <a:pt x="213559" y="231209"/>
                  <a:pt x="202406" y="227153"/>
                </a:cubicBezTo>
                <a:cubicBezTo>
                  <a:pt x="197688" y="225437"/>
                  <a:pt x="192988" y="223607"/>
                  <a:pt x="188118" y="222390"/>
                </a:cubicBezTo>
                <a:cubicBezTo>
                  <a:pt x="178593" y="220009"/>
                  <a:pt x="168659" y="218894"/>
                  <a:pt x="159543" y="215247"/>
                </a:cubicBezTo>
                <a:cubicBezTo>
                  <a:pt x="142967" y="208616"/>
                  <a:pt x="151703" y="211840"/>
                  <a:pt x="133350" y="205722"/>
                </a:cubicBezTo>
                <a:cubicBezTo>
                  <a:pt x="130969" y="204928"/>
                  <a:pt x="128667" y="203832"/>
                  <a:pt x="126206" y="203340"/>
                </a:cubicBezTo>
                <a:cubicBezTo>
                  <a:pt x="99932" y="198086"/>
                  <a:pt x="110072" y="201138"/>
                  <a:pt x="95250" y="196197"/>
                </a:cubicBezTo>
                <a:cubicBezTo>
                  <a:pt x="92075" y="193816"/>
                  <a:pt x="89171" y="191022"/>
                  <a:pt x="85725" y="189053"/>
                </a:cubicBezTo>
                <a:cubicBezTo>
                  <a:pt x="83546" y="187808"/>
                  <a:pt x="80826" y="187795"/>
                  <a:pt x="78581" y="186672"/>
                </a:cubicBezTo>
                <a:cubicBezTo>
                  <a:pt x="76021" y="185392"/>
                  <a:pt x="73922" y="183329"/>
                  <a:pt x="71437" y="181909"/>
                </a:cubicBezTo>
                <a:cubicBezTo>
                  <a:pt x="68355" y="180148"/>
                  <a:pt x="64922" y="179028"/>
                  <a:pt x="61912" y="177147"/>
                </a:cubicBezTo>
                <a:cubicBezTo>
                  <a:pt x="48288" y="168632"/>
                  <a:pt x="56994" y="171955"/>
                  <a:pt x="45243" y="165240"/>
                </a:cubicBezTo>
                <a:cubicBezTo>
                  <a:pt x="36472" y="160228"/>
                  <a:pt x="29201" y="158723"/>
                  <a:pt x="21431" y="150953"/>
                </a:cubicBezTo>
                <a:cubicBezTo>
                  <a:pt x="19050" y="148572"/>
                  <a:pt x="16479" y="146366"/>
                  <a:pt x="14287" y="143809"/>
                </a:cubicBezTo>
                <a:cubicBezTo>
                  <a:pt x="-4050" y="122417"/>
                  <a:pt x="17732" y="144874"/>
                  <a:pt x="0" y="127140"/>
                </a:cubicBezTo>
                <a:cubicBezTo>
                  <a:pt x="658" y="120557"/>
                  <a:pt x="1854" y="94352"/>
                  <a:pt x="7143" y="86659"/>
                </a:cubicBezTo>
                <a:cubicBezTo>
                  <a:pt x="12867" y="78334"/>
                  <a:pt x="28575" y="65228"/>
                  <a:pt x="28575" y="65228"/>
                </a:cubicBezTo>
                <a:cubicBezTo>
                  <a:pt x="33029" y="51863"/>
                  <a:pt x="27679" y="62749"/>
                  <a:pt x="42862" y="50940"/>
                </a:cubicBezTo>
                <a:cubicBezTo>
                  <a:pt x="46406" y="48183"/>
                  <a:pt x="49008" y="44372"/>
                  <a:pt x="52387" y="41415"/>
                </a:cubicBezTo>
                <a:cubicBezTo>
                  <a:pt x="55374" y="38802"/>
                  <a:pt x="58899" y="36855"/>
                  <a:pt x="61912" y="34272"/>
                </a:cubicBezTo>
                <a:cubicBezTo>
                  <a:pt x="64469" y="32080"/>
                  <a:pt x="66316" y="29086"/>
                  <a:pt x="69056" y="27128"/>
                </a:cubicBezTo>
                <a:cubicBezTo>
                  <a:pt x="76725" y="21650"/>
                  <a:pt x="81343" y="21813"/>
                  <a:pt x="90487" y="19984"/>
                </a:cubicBezTo>
                <a:cubicBezTo>
                  <a:pt x="95250" y="16809"/>
                  <a:pt x="101600" y="15222"/>
                  <a:pt x="104775" y="10459"/>
                </a:cubicBezTo>
                <a:cubicBezTo>
                  <a:pt x="106362" y="8078"/>
                  <a:pt x="107364" y="5177"/>
                  <a:pt x="109537" y="3315"/>
                </a:cubicBezTo>
                <a:cubicBezTo>
                  <a:pt x="113051" y="303"/>
                  <a:pt x="115094" y="-1050"/>
                  <a:pt x="126206" y="9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124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225040"/>
          </a:xfrm>
        </p:spPr>
        <p:txBody>
          <a:bodyPr anchor="b"/>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2FAC4E-4D51-4C8C-886F-C8ECA9475276}"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D2A7C-C3AD-4F23-8F04-E7CB876F6874}" type="slidenum">
              <a:rPr lang="en-US" smtClean="0"/>
              <a:t>‹#›</a:t>
            </a:fld>
            <a:endParaRPr lang="en-US"/>
          </a:p>
        </p:txBody>
      </p:sp>
      <p:cxnSp>
        <p:nvCxnSpPr>
          <p:cNvPr id="7" name="Straight Connector 6"/>
          <p:cNvCxnSpPr/>
          <p:nvPr userDrawn="1"/>
        </p:nvCxnSpPr>
        <p:spPr>
          <a:xfrm>
            <a:off x="533400" y="3596640"/>
            <a:ext cx="81534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457200" y="3810000"/>
            <a:ext cx="6400800" cy="609600"/>
          </a:xfrm>
        </p:spPr>
        <p:txBody>
          <a:bodyPr>
            <a:normAutofit/>
          </a:bodyPr>
          <a:lstStyle>
            <a:lvl1pPr marL="0" indent="0" algn="l">
              <a:buNone/>
              <a:defRPr sz="20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21665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9123"/>
            <a:ext cx="8229600" cy="818677"/>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853739"/>
            <a:ext cx="8229600" cy="4297363"/>
          </a:xfrm>
        </p:spPr>
        <p:txBody>
          <a:bodyPr/>
          <a:lstStyle>
            <a:lvl1pPr marL="457200" indent="-457200">
              <a:buFont typeface="Arial" panose="020B0604020202020204" pitchFamily="34" charset="0"/>
              <a:buChar char="•"/>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2FAC4E-4D51-4C8C-886F-C8ECA947527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D2A7C-C3AD-4F23-8F04-E7CB876F6874}" type="slidenum">
              <a:rPr lang="en-US" smtClean="0"/>
              <a:t>‹#›</a:t>
            </a:fld>
            <a:endParaRPr lang="en-US"/>
          </a:p>
        </p:txBody>
      </p:sp>
      <p:cxnSp>
        <p:nvCxnSpPr>
          <p:cNvPr id="9" name="Straight Connector 8"/>
          <p:cNvCxnSpPr/>
          <p:nvPr userDrawn="1"/>
        </p:nvCxnSpPr>
        <p:spPr>
          <a:xfrm>
            <a:off x="533400" y="1464426"/>
            <a:ext cx="81534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3413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FAC4E-4D51-4C8C-886F-C8ECA947527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D2A7C-C3AD-4F23-8F04-E7CB876F6874}" type="slidenum">
              <a:rPr lang="en-US" smtClean="0"/>
              <a:t>‹#›</a:t>
            </a:fld>
            <a:endParaRPr lang="en-US"/>
          </a:p>
        </p:txBody>
      </p:sp>
      <p:cxnSp>
        <p:nvCxnSpPr>
          <p:cNvPr id="9" name="Straight Connector 8"/>
          <p:cNvCxnSpPr/>
          <p:nvPr userDrawn="1"/>
        </p:nvCxnSpPr>
        <p:spPr>
          <a:xfrm>
            <a:off x="533400" y="1464426"/>
            <a:ext cx="81534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475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solidFill>
                  <a:srgbClr val="2760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92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2600"/>
            <a:ext cx="4041775" cy="639762"/>
          </a:xfrm>
        </p:spPr>
        <p:txBody>
          <a:bodyPr anchor="b"/>
          <a:lstStyle>
            <a:lvl1pPr marL="0" indent="0">
              <a:buNone/>
              <a:defRPr sz="2400" b="1">
                <a:solidFill>
                  <a:srgbClr val="2760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92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FAC4E-4D51-4C8C-886F-C8ECA9475276}"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D2A7C-C3AD-4F23-8F04-E7CB876F6874}" type="slidenum">
              <a:rPr lang="en-US" smtClean="0"/>
              <a:t>‹#›</a:t>
            </a:fld>
            <a:endParaRPr lang="en-US"/>
          </a:p>
        </p:txBody>
      </p:sp>
      <p:cxnSp>
        <p:nvCxnSpPr>
          <p:cNvPr id="11" name="Straight Connector 10"/>
          <p:cNvCxnSpPr/>
          <p:nvPr userDrawn="1"/>
        </p:nvCxnSpPr>
        <p:spPr>
          <a:xfrm>
            <a:off x="533400" y="1464426"/>
            <a:ext cx="81534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24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FAC4E-4D51-4C8C-886F-C8ECA947527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D2A7C-C3AD-4F23-8F04-E7CB876F6874}" type="slidenum">
              <a:rPr lang="en-US" smtClean="0"/>
              <a:t>‹#›</a:t>
            </a:fld>
            <a:endParaRPr lang="en-US"/>
          </a:p>
        </p:txBody>
      </p:sp>
    </p:spTree>
    <p:extLst>
      <p:ext uri="{BB962C8B-B14F-4D97-AF65-F5344CB8AC3E}">
        <p14:creationId xmlns:p14="http://schemas.microsoft.com/office/powerpoint/2010/main" val="5983220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FAC4E-4D51-4C8C-886F-C8ECA947527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D2A7C-C3AD-4F23-8F04-E7CB876F6874}" type="slidenum">
              <a:rPr lang="en-US" smtClean="0"/>
              <a:t>‹#›</a:t>
            </a:fld>
            <a:endParaRPr lang="en-US"/>
          </a:p>
        </p:txBody>
      </p:sp>
    </p:spTree>
    <p:extLst>
      <p:ext uri="{BB962C8B-B14F-4D97-AF65-F5344CB8AC3E}">
        <p14:creationId xmlns:p14="http://schemas.microsoft.com/office/powerpoint/2010/main" val="15992132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FAC4E-4D51-4C8C-886F-C8ECA9475276}"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D2A7C-C3AD-4F23-8F04-E7CB876F6874}" type="slidenum">
              <a:rPr lang="en-US" smtClean="0"/>
              <a:t>‹#›</a:t>
            </a:fld>
            <a:endParaRPr lang="en-US"/>
          </a:p>
        </p:txBody>
      </p:sp>
    </p:spTree>
    <p:extLst>
      <p:ext uri="{BB962C8B-B14F-4D97-AF65-F5344CB8AC3E}">
        <p14:creationId xmlns:p14="http://schemas.microsoft.com/office/powerpoint/2010/main" val="10206472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4786"/>
            <a:ext cx="8229600" cy="100584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5821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FAC4E-4D51-4C8C-886F-C8ECA9475276}" type="datetimeFigureOut">
              <a:rPr lang="en-US" smtClean="0"/>
              <a:t>4/18/2018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D2A7C-C3AD-4F23-8F04-E7CB876F6874}" type="slidenum">
              <a:rPr lang="en-US" smtClean="0"/>
              <a:t>‹#›</a:t>
            </a:fld>
            <a:endParaRPr lang="en-US"/>
          </a:p>
        </p:txBody>
      </p:sp>
      <p:sp>
        <p:nvSpPr>
          <p:cNvPr id="8" name="Rectangle 7"/>
          <p:cNvSpPr/>
          <p:nvPr/>
        </p:nvSpPr>
        <p:spPr>
          <a:xfrm>
            <a:off x="0" y="0"/>
            <a:ext cx="9144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492240"/>
            <a:ext cx="9144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3800" y="5881600"/>
            <a:ext cx="1193292" cy="400099"/>
          </a:xfrm>
          <a:prstGeom prst="rect">
            <a:avLst/>
          </a:prstGeom>
        </p:spPr>
      </p:pic>
    </p:spTree>
    <p:extLst>
      <p:ext uri="{BB962C8B-B14F-4D97-AF65-F5344CB8AC3E}">
        <p14:creationId xmlns:p14="http://schemas.microsoft.com/office/powerpoint/2010/main" val="26904743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4" r:id="rId3"/>
    <p:sldLayoutId id="2147483650" r:id="rId4"/>
    <p:sldLayoutId id="2147483652" r:id="rId5"/>
    <p:sldLayoutId id="2147483653" r:id="rId6"/>
    <p:sldLayoutId id="2147483657" r:id="rId7"/>
    <p:sldLayoutId id="2147483656" r:id="rId8"/>
    <p:sldLayoutId id="2147483655" r:id="rId9"/>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276092"/>
          </a:solidFill>
          <a:latin typeface="Arial Narrow" panose="020B060602020203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276092"/>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27609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27609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27609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27609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lschegg@rcac.org"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Study: Bench Scale Testing to Identify Lead and Copper Treatment Technique for LCR Compliance </a:t>
            </a:r>
            <a:endParaRPr lang="en-US" dirty="0"/>
          </a:p>
        </p:txBody>
      </p:sp>
      <p:sp>
        <p:nvSpPr>
          <p:cNvPr id="3" name="Subtitle 2"/>
          <p:cNvSpPr>
            <a:spLocks noGrp="1"/>
          </p:cNvSpPr>
          <p:nvPr>
            <p:ph type="subTitle" idx="1"/>
          </p:nvPr>
        </p:nvSpPr>
        <p:spPr>
          <a:xfrm>
            <a:off x="4572000" y="5029200"/>
            <a:ext cx="4191000" cy="1180412"/>
          </a:xfrm>
        </p:spPr>
        <p:txBody>
          <a:bodyPr/>
          <a:lstStyle/>
          <a:p>
            <a:r>
              <a:rPr lang="en-US" dirty="0" smtClean="0"/>
              <a:t>2018 RCAP Conference</a:t>
            </a:r>
          </a:p>
          <a:p>
            <a:r>
              <a:rPr lang="en-US" dirty="0" smtClean="0"/>
              <a:t>April 25, 2018</a:t>
            </a:r>
            <a:endParaRPr lang="en-US" dirty="0"/>
          </a:p>
        </p:txBody>
      </p:sp>
    </p:spTree>
    <p:extLst>
      <p:ext uri="{BB962C8B-B14F-4D97-AF65-F5344CB8AC3E}">
        <p14:creationId xmlns:p14="http://schemas.microsoft.com/office/powerpoint/2010/main" val="266622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00CDD6D2-131E-4A75-BD35-77549B5DAA88}"/>
              </a:ext>
            </a:extLst>
          </p:cNvPr>
          <p:cNvSpPr>
            <a:spLocks noGrp="1"/>
          </p:cNvSpPr>
          <p:nvPr>
            <p:ph type="title"/>
          </p:nvPr>
        </p:nvSpPr>
        <p:spPr/>
        <p:txBody>
          <a:bodyPr/>
          <a:lstStyle/>
          <a:p>
            <a:pPr eaLnBrk="1" hangingPunct="1"/>
            <a:r>
              <a:rPr lang="en-US" altLang="en-US" dirty="0" smtClean="0"/>
              <a:t>Creative Process</a:t>
            </a:r>
            <a:endParaRPr lang="en-US" altLang="en-US" dirty="0"/>
          </a:p>
        </p:txBody>
      </p:sp>
      <p:sp>
        <p:nvSpPr>
          <p:cNvPr id="16387" name="Content Placeholder 2">
            <a:extLst>
              <a:ext uri="{FF2B5EF4-FFF2-40B4-BE49-F238E27FC236}">
                <a16:creationId xmlns="" xmlns:a16="http://schemas.microsoft.com/office/drawing/2014/main" id="{5248C9C9-C10A-46D8-9626-21FD948E09E6}"/>
              </a:ext>
            </a:extLst>
          </p:cNvPr>
          <p:cNvSpPr>
            <a:spLocks noGrp="1"/>
          </p:cNvSpPr>
          <p:nvPr>
            <p:ph idx="1"/>
          </p:nvPr>
        </p:nvSpPr>
        <p:spPr>
          <a:xfrm>
            <a:off x="457200" y="2133601"/>
            <a:ext cx="8229600" cy="2599844"/>
          </a:xfrm>
        </p:spPr>
        <p:txBody>
          <a:bodyPr>
            <a:normAutofit fontScale="70000" lnSpcReduction="20000"/>
          </a:bodyPr>
          <a:lstStyle/>
          <a:p>
            <a:pPr eaLnBrk="1" hangingPunct="1">
              <a:spcBef>
                <a:spcPts val="1200"/>
              </a:spcBef>
              <a:spcAft>
                <a:spcPts val="600"/>
              </a:spcAft>
            </a:pPr>
            <a:r>
              <a:rPr lang="en-US" altLang="en-US" dirty="0" smtClean="0"/>
              <a:t>Professional Search</a:t>
            </a:r>
          </a:p>
          <a:p>
            <a:pPr eaLnBrk="1" hangingPunct="1">
              <a:spcBef>
                <a:spcPts val="1200"/>
              </a:spcBef>
              <a:spcAft>
                <a:spcPts val="600"/>
              </a:spcAft>
            </a:pPr>
            <a:endParaRPr lang="en-US" altLang="en-US" dirty="0"/>
          </a:p>
          <a:p>
            <a:pPr eaLnBrk="1" hangingPunct="1">
              <a:spcBef>
                <a:spcPts val="1200"/>
              </a:spcBef>
              <a:spcAft>
                <a:spcPts val="600"/>
              </a:spcAft>
            </a:pPr>
            <a:r>
              <a:rPr lang="en-US" altLang="en-US" dirty="0" smtClean="0"/>
              <a:t>EPA Collaboration</a:t>
            </a:r>
          </a:p>
          <a:p>
            <a:pPr eaLnBrk="1" hangingPunct="1">
              <a:spcBef>
                <a:spcPts val="1200"/>
              </a:spcBef>
              <a:spcAft>
                <a:spcPts val="600"/>
              </a:spcAft>
            </a:pPr>
            <a:endParaRPr lang="en-US" altLang="en-US" dirty="0" smtClean="0"/>
          </a:p>
          <a:p>
            <a:pPr eaLnBrk="1" hangingPunct="1">
              <a:spcBef>
                <a:spcPts val="1200"/>
              </a:spcBef>
              <a:spcAft>
                <a:spcPts val="600"/>
              </a:spcAft>
            </a:pPr>
            <a:r>
              <a:rPr lang="en-US" altLang="en-US" dirty="0" smtClean="0"/>
              <a:t>Contract Negotiation</a:t>
            </a:r>
          </a:p>
          <a:p>
            <a:pPr lvl="1" eaLnBrk="1" hangingPunct="1"/>
            <a:endParaRPr lang="en-US" alt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133600"/>
            <a:ext cx="4189719" cy="3142289"/>
          </a:xfrm>
          <a:prstGeom prst="rect">
            <a:avLst/>
          </a:prstGeom>
        </p:spPr>
      </p:pic>
    </p:spTree>
    <p:extLst>
      <p:ext uri="{BB962C8B-B14F-4D97-AF65-F5344CB8AC3E}">
        <p14:creationId xmlns:p14="http://schemas.microsoft.com/office/powerpoint/2010/main" val="33284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00CDD6D2-131E-4A75-BD35-77549B5DAA88}"/>
              </a:ext>
            </a:extLst>
          </p:cNvPr>
          <p:cNvSpPr>
            <a:spLocks noGrp="1"/>
          </p:cNvSpPr>
          <p:nvPr>
            <p:ph type="title"/>
          </p:nvPr>
        </p:nvSpPr>
        <p:spPr/>
        <p:txBody>
          <a:bodyPr/>
          <a:lstStyle/>
          <a:p>
            <a:pPr eaLnBrk="1" hangingPunct="1"/>
            <a:r>
              <a:rPr lang="en-US" altLang="en-US" dirty="0" smtClean="0"/>
              <a:t>Contract</a:t>
            </a:r>
            <a:endParaRPr lang="en-US" altLang="en-US" dirty="0"/>
          </a:p>
        </p:txBody>
      </p:sp>
      <p:sp>
        <p:nvSpPr>
          <p:cNvPr id="16387" name="Content Placeholder 2">
            <a:extLst>
              <a:ext uri="{FF2B5EF4-FFF2-40B4-BE49-F238E27FC236}">
                <a16:creationId xmlns="" xmlns:a16="http://schemas.microsoft.com/office/drawing/2014/main" id="{5248C9C9-C10A-46D8-9626-21FD948E09E6}"/>
              </a:ext>
            </a:extLst>
          </p:cNvPr>
          <p:cNvSpPr>
            <a:spLocks noGrp="1"/>
          </p:cNvSpPr>
          <p:nvPr>
            <p:ph idx="1"/>
          </p:nvPr>
        </p:nvSpPr>
        <p:spPr>
          <a:xfrm>
            <a:off x="457200" y="1600200"/>
            <a:ext cx="8229600" cy="4297363"/>
          </a:xfrm>
        </p:spPr>
        <p:txBody>
          <a:bodyPr/>
          <a:lstStyle/>
          <a:p>
            <a:pPr eaLnBrk="1" hangingPunct="1"/>
            <a:r>
              <a:rPr lang="en-US" altLang="en-US" sz="2800" dirty="0"/>
              <a:t>EPA Funded Investigation: $25,000</a:t>
            </a:r>
          </a:p>
          <a:p>
            <a:pPr eaLnBrk="1" hangingPunct="1"/>
            <a:r>
              <a:rPr lang="en-US" altLang="en-US" sz="2800" dirty="0"/>
              <a:t>Corrosion control and quality improvement testing: Kennedy/Jenks Consultants</a:t>
            </a:r>
          </a:p>
          <a:p>
            <a:pPr lvl="1" eaLnBrk="1" hangingPunct="1"/>
            <a:r>
              <a:rPr lang="en-US" altLang="en-US" sz="2400" dirty="0"/>
              <a:t>Corrosivity Evaluation</a:t>
            </a:r>
          </a:p>
          <a:p>
            <a:pPr lvl="1" eaLnBrk="1" hangingPunct="1"/>
            <a:r>
              <a:rPr lang="en-US" altLang="en-US" sz="2400" dirty="0"/>
              <a:t>Corrosion Control Options</a:t>
            </a:r>
          </a:p>
          <a:p>
            <a:pPr lvl="1" eaLnBrk="1" hangingPunct="1"/>
            <a:r>
              <a:rPr lang="en-US" altLang="en-US" sz="2400" dirty="0"/>
              <a:t>Pilot Testing</a:t>
            </a:r>
          </a:p>
          <a:p>
            <a:pPr lvl="1" eaLnBrk="1" hangingPunct="1"/>
            <a:r>
              <a:rPr lang="en-US" altLang="en-US" sz="2400" dirty="0"/>
              <a:t>Comparison of alternatives</a:t>
            </a:r>
          </a:p>
          <a:p>
            <a:pPr lvl="1" eaLnBrk="1" hangingPunct="1"/>
            <a:r>
              <a:rPr lang="en-US" altLang="en-US" sz="2400" dirty="0"/>
              <a:t>Cost: Capital and Operations</a:t>
            </a:r>
          </a:p>
          <a:p>
            <a:pPr lvl="1" eaLnBrk="1" hangingPunct="1"/>
            <a:r>
              <a:rPr lang="en-US" altLang="en-US" sz="2400" dirty="0"/>
              <a:t>Report and Recommendations</a:t>
            </a:r>
          </a:p>
        </p:txBody>
      </p:sp>
    </p:spTree>
    <p:extLst>
      <p:ext uri="{BB962C8B-B14F-4D97-AF65-F5344CB8AC3E}">
        <p14:creationId xmlns:p14="http://schemas.microsoft.com/office/powerpoint/2010/main" val="1476770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57168F98-7372-46F7-984E-643B575A82B1}"/>
              </a:ext>
            </a:extLst>
          </p:cNvPr>
          <p:cNvSpPr>
            <a:spLocks noGrp="1"/>
          </p:cNvSpPr>
          <p:nvPr>
            <p:ph type="title"/>
          </p:nvPr>
        </p:nvSpPr>
        <p:spPr/>
        <p:txBody>
          <a:bodyPr/>
          <a:lstStyle/>
          <a:p>
            <a:pPr eaLnBrk="1" hangingPunct="1"/>
            <a:r>
              <a:rPr lang="en-US" altLang="en-US" dirty="0"/>
              <a:t>Corrosion Control </a:t>
            </a:r>
            <a:r>
              <a:rPr lang="en-US" altLang="en-US" dirty="0" smtClean="0"/>
              <a:t>Theory and Testing</a:t>
            </a:r>
            <a:endParaRPr lang="en-US" alt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24000"/>
            <a:ext cx="3657600" cy="4902944"/>
          </a:xfrm>
        </p:spPr>
      </p:pic>
      <p:sp>
        <p:nvSpPr>
          <p:cNvPr id="5" name="TextBox 4"/>
          <p:cNvSpPr txBox="1"/>
          <p:nvPr/>
        </p:nvSpPr>
        <p:spPr>
          <a:xfrm>
            <a:off x="4572000" y="2090172"/>
            <a:ext cx="4038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Water </a:t>
            </a:r>
            <a:r>
              <a:rPr lang="en-US" sz="2800" dirty="0" smtClean="0">
                <a:latin typeface="Arial" panose="020B0604020202020204" pitchFamily="34" charset="0"/>
                <a:cs typeface="Arial" panose="020B0604020202020204" pitchFamily="34" charset="0"/>
              </a:rPr>
              <a:t>Quality Parameter Testing</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Plotting </a:t>
            </a:r>
            <a:r>
              <a:rPr lang="en-US" sz="2800" dirty="0" smtClean="0">
                <a:latin typeface="Arial" panose="020B0604020202020204" pitchFamily="34" charset="0"/>
                <a:cs typeface="Arial" panose="020B0604020202020204" pitchFamily="34" charset="0"/>
              </a:rPr>
              <a:t>the balance/imbalance of chemical compounds  </a:t>
            </a:r>
            <a:r>
              <a:rPr lang="en-US" sz="2800" dirty="0" smtClean="0">
                <a:latin typeface="Arial" panose="020B0604020202020204" pitchFamily="34" charset="0"/>
                <a:cs typeface="Arial" panose="020B0604020202020204" pitchFamily="34" charset="0"/>
              </a:rPr>
              <a:t>at Various Points in System</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696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57168F98-7372-46F7-984E-643B575A82B1}"/>
              </a:ext>
            </a:extLst>
          </p:cNvPr>
          <p:cNvSpPr>
            <a:spLocks noGrp="1"/>
          </p:cNvSpPr>
          <p:nvPr>
            <p:ph type="title"/>
          </p:nvPr>
        </p:nvSpPr>
        <p:spPr/>
        <p:txBody>
          <a:bodyPr/>
          <a:lstStyle/>
          <a:p>
            <a:pPr eaLnBrk="1" hangingPunct="1"/>
            <a:r>
              <a:rPr lang="en-US" altLang="en-US" dirty="0"/>
              <a:t>Corrosion Control Options</a:t>
            </a:r>
          </a:p>
        </p:txBody>
      </p:sp>
      <p:sp>
        <p:nvSpPr>
          <p:cNvPr id="18435" name="Content Placeholder 2">
            <a:extLst>
              <a:ext uri="{FF2B5EF4-FFF2-40B4-BE49-F238E27FC236}">
                <a16:creationId xmlns="" xmlns:a16="http://schemas.microsoft.com/office/drawing/2014/main" id="{D371B803-B2E0-4ECD-B00A-06CBD975BBBF}"/>
              </a:ext>
            </a:extLst>
          </p:cNvPr>
          <p:cNvSpPr>
            <a:spLocks noGrp="1"/>
          </p:cNvSpPr>
          <p:nvPr>
            <p:ph idx="1"/>
          </p:nvPr>
        </p:nvSpPr>
        <p:spPr/>
        <p:txBody>
          <a:bodyPr/>
          <a:lstStyle/>
          <a:p>
            <a:pPr eaLnBrk="1" hangingPunct="1"/>
            <a:r>
              <a:rPr lang="en-US" altLang="en-US" sz="2800" dirty="0"/>
              <a:t>pH Elevation:</a:t>
            </a:r>
          </a:p>
          <a:p>
            <a:pPr lvl="1" eaLnBrk="1" hangingPunct="1"/>
            <a:r>
              <a:rPr lang="en-US" altLang="en-US" sz="2400" dirty="0"/>
              <a:t>Air stripping</a:t>
            </a:r>
          </a:p>
          <a:p>
            <a:pPr lvl="1" eaLnBrk="1" hangingPunct="1"/>
            <a:r>
              <a:rPr lang="en-US" altLang="en-US" sz="2400" dirty="0"/>
              <a:t>Caustic addition</a:t>
            </a:r>
          </a:p>
          <a:p>
            <a:pPr eaLnBrk="1" hangingPunct="1"/>
            <a:r>
              <a:rPr lang="en-US" altLang="en-US" sz="2800" dirty="0" smtClean="0"/>
              <a:t>Adding Corrosion Inhibitors</a:t>
            </a:r>
            <a:r>
              <a:rPr lang="en-US" altLang="en-US" sz="2800" dirty="0"/>
              <a:t>:</a:t>
            </a:r>
          </a:p>
          <a:p>
            <a:pPr lvl="1" eaLnBrk="1" hangingPunct="1"/>
            <a:r>
              <a:rPr lang="en-US" altLang="en-US" sz="2400" dirty="0" smtClean="0"/>
              <a:t>Phosphates</a:t>
            </a:r>
            <a:r>
              <a:rPr lang="en-US" altLang="en-US" sz="2400" dirty="0" smtClean="0"/>
              <a:t> </a:t>
            </a:r>
          </a:p>
          <a:p>
            <a:pPr lvl="1" eaLnBrk="1" hangingPunct="1"/>
            <a:r>
              <a:rPr lang="en-US" altLang="en-US" sz="2400" dirty="0" smtClean="0"/>
              <a:t>Silicates</a:t>
            </a:r>
            <a:endParaRPr lang="en-US" altLang="en-US" dirty="0"/>
          </a:p>
        </p:txBody>
      </p:sp>
    </p:spTree>
    <p:extLst>
      <p:ext uri="{BB962C8B-B14F-4D97-AF65-F5344CB8AC3E}">
        <p14:creationId xmlns:p14="http://schemas.microsoft.com/office/powerpoint/2010/main" val="1280050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Testing</a:t>
            </a:r>
            <a:endParaRPr lang="en-US" dirty="0"/>
          </a:p>
        </p:txBody>
      </p:sp>
      <p:sp>
        <p:nvSpPr>
          <p:cNvPr id="3" name="Content Placeholder 2"/>
          <p:cNvSpPr>
            <a:spLocks noGrp="1"/>
          </p:cNvSpPr>
          <p:nvPr>
            <p:ph sz="half" idx="1"/>
          </p:nvPr>
        </p:nvSpPr>
        <p:spPr/>
        <p:txBody>
          <a:bodyPr/>
          <a:lstStyle/>
          <a:p>
            <a:r>
              <a:rPr lang="en-US" dirty="0" smtClean="0"/>
              <a:t>18 – Liter Capacity Tub</a:t>
            </a:r>
          </a:p>
          <a:p>
            <a:r>
              <a:rPr lang="en-US" dirty="0" smtClean="0"/>
              <a:t>3.4 Liters per Minute small aquarium aerator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300" y="1828800"/>
            <a:ext cx="4457700" cy="2971800"/>
          </a:xfrm>
          <a:prstGeom prst="rect">
            <a:avLst/>
          </a:prstGeom>
        </p:spPr>
      </p:pic>
    </p:spTree>
    <p:extLst>
      <p:ext uri="{BB962C8B-B14F-4D97-AF65-F5344CB8AC3E}">
        <p14:creationId xmlns:p14="http://schemas.microsoft.com/office/powerpoint/2010/main" val="1104258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B2AB0-7636-4508-938D-4C7D55BC93A0}"/>
              </a:ext>
            </a:extLst>
          </p:cNvPr>
          <p:cNvSpPr>
            <a:spLocks noGrp="1"/>
          </p:cNvSpPr>
          <p:nvPr>
            <p:ph type="title"/>
          </p:nvPr>
        </p:nvSpPr>
        <p:spPr/>
        <p:txBody>
          <a:bodyPr>
            <a:normAutofit fontScale="90000"/>
          </a:bodyPr>
          <a:lstStyle/>
          <a:p>
            <a:r>
              <a:rPr lang="en-US" sz="3600" dirty="0"/>
              <a:t>Lead and Copper LPR Probes</a:t>
            </a:r>
            <a:br>
              <a:rPr lang="en-US" sz="3600" dirty="0"/>
            </a:br>
            <a:r>
              <a:rPr lang="en-US" sz="3600" dirty="0"/>
              <a:t>in Tub Cover</a:t>
            </a:r>
          </a:p>
        </p:txBody>
      </p:sp>
      <p:pic>
        <p:nvPicPr>
          <p:cNvPr id="5" name="Content Placeholder 4">
            <a:extLst>
              <a:ext uri="{FF2B5EF4-FFF2-40B4-BE49-F238E27FC236}">
                <a16:creationId xmlns="" xmlns:a16="http://schemas.microsoft.com/office/drawing/2014/main" id="{8E5A88CE-5DF3-4E71-939D-BFEFCF9B768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77528" y="1558256"/>
            <a:ext cx="6349415" cy="4232944"/>
          </a:xfrm>
        </p:spPr>
      </p:pic>
    </p:spTree>
    <p:extLst>
      <p:ext uri="{BB962C8B-B14F-4D97-AF65-F5344CB8AC3E}">
        <p14:creationId xmlns:p14="http://schemas.microsoft.com/office/powerpoint/2010/main" val="63228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DAEB45-1E1C-44A6-B6B4-E9675970FBB8}"/>
              </a:ext>
            </a:extLst>
          </p:cNvPr>
          <p:cNvSpPr>
            <a:spLocks noGrp="1"/>
          </p:cNvSpPr>
          <p:nvPr>
            <p:ph type="title"/>
          </p:nvPr>
        </p:nvSpPr>
        <p:spPr/>
        <p:txBody>
          <a:bodyPr>
            <a:normAutofit fontScale="90000"/>
          </a:bodyPr>
          <a:lstStyle/>
          <a:p>
            <a:r>
              <a:rPr lang="en-US" sz="3000" dirty="0"/>
              <a:t>Bench Scale LPR Test Assembly Tested Each Week after Aeration CO</a:t>
            </a:r>
            <a:r>
              <a:rPr lang="en-US" sz="3000" baseline="-25000" dirty="0"/>
              <a:t>2</a:t>
            </a:r>
            <a:r>
              <a:rPr lang="en-US" sz="3000" dirty="0"/>
              <a:t> Stripping</a:t>
            </a:r>
          </a:p>
        </p:txBody>
      </p:sp>
      <p:pic>
        <p:nvPicPr>
          <p:cNvPr id="5" name="Content Placeholder 4">
            <a:extLst>
              <a:ext uri="{FF2B5EF4-FFF2-40B4-BE49-F238E27FC236}">
                <a16:creationId xmlns="" xmlns:a16="http://schemas.microsoft.com/office/drawing/2014/main" id="{AF90341A-5788-4A33-904B-61FD5FEF4F1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77528" y="1600201"/>
            <a:ext cx="6286500" cy="4191000"/>
          </a:xfrm>
        </p:spPr>
      </p:pic>
    </p:spTree>
    <p:extLst>
      <p:ext uri="{BB962C8B-B14F-4D97-AF65-F5344CB8AC3E}">
        <p14:creationId xmlns:p14="http://schemas.microsoft.com/office/powerpoint/2010/main" val="1370861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C62F1E-0360-4C42-AECF-F0F83B3698A6}"/>
              </a:ext>
            </a:extLst>
          </p:cNvPr>
          <p:cNvSpPr>
            <a:spLocks noGrp="1"/>
          </p:cNvSpPr>
          <p:nvPr>
            <p:ph type="title"/>
          </p:nvPr>
        </p:nvSpPr>
        <p:spPr/>
        <p:txBody>
          <a:bodyPr>
            <a:normAutofit fontScale="90000"/>
          </a:bodyPr>
          <a:lstStyle/>
          <a:p>
            <a:r>
              <a:rPr lang="en-US" sz="2400" dirty="0"/>
              <a:t>Linear Polarization Testing Each Week of CO</a:t>
            </a:r>
            <a:r>
              <a:rPr lang="en-US" sz="2400" baseline="-25000" dirty="0"/>
              <a:t>2</a:t>
            </a:r>
            <a:r>
              <a:rPr lang="en-US" sz="2400" dirty="0"/>
              <a:t> Stripped, pH Elevated Phosphate Inhibited Water</a:t>
            </a:r>
          </a:p>
        </p:txBody>
      </p:sp>
      <p:pic>
        <p:nvPicPr>
          <p:cNvPr id="5" name="Content Placeholder 4">
            <a:extLst>
              <a:ext uri="{FF2B5EF4-FFF2-40B4-BE49-F238E27FC236}">
                <a16:creationId xmlns="" xmlns:a16="http://schemas.microsoft.com/office/drawing/2014/main" id="{FC0CCC0C-3540-4B67-B802-EDF9B6FEB57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77528" y="1600201"/>
            <a:ext cx="6286500" cy="4191000"/>
          </a:xfrm>
        </p:spPr>
      </p:pic>
    </p:spTree>
    <p:extLst>
      <p:ext uri="{BB962C8B-B14F-4D97-AF65-F5344CB8AC3E}">
        <p14:creationId xmlns:p14="http://schemas.microsoft.com/office/powerpoint/2010/main" val="3310567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39E03-46F0-4C66-AF6D-91DFBDF33F61}"/>
              </a:ext>
            </a:extLst>
          </p:cNvPr>
          <p:cNvSpPr>
            <a:spLocks noGrp="1"/>
          </p:cNvSpPr>
          <p:nvPr>
            <p:ph type="title"/>
          </p:nvPr>
        </p:nvSpPr>
        <p:spPr/>
        <p:txBody>
          <a:bodyPr>
            <a:normAutofit/>
          </a:bodyPr>
          <a:lstStyle/>
          <a:p>
            <a:r>
              <a:rPr lang="en-US" dirty="0" smtClean="0"/>
              <a:t>Corrosion Rate Readout in mils/year</a:t>
            </a:r>
            <a:endParaRPr lang="en-US" dirty="0"/>
          </a:p>
        </p:txBody>
      </p:sp>
      <p:pic>
        <p:nvPicPr>
          <p:cNvPr id="5" name="Content Placeholder 4">
            <a:extLst>
              <a:ext uri="{FF2B5EF4-FFF2-40B4-BE49-F238E27FC236}">
                <a16:creationId xmlns="" xmlns:a16="http://schemas.microsoft.com/office/drawing/2014/main" id="{C2F74154-2A66-4CBA-BC85-5EAE9390A22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77528" y="1600201"/>
            <a:ext cx="6290072" cy="4193381"/>
          </a:xfrm>
        </p:spPr>
      </p:pic>
    </p:spTree>
    <p:extLst>
      <p:ext uri="{BB962C8B-B14F-4D97-AF65-F5344CB8AC3E}">
        <p14:creationId xmlns:p14="http://schemas.microsoft.com/office/powerpoint/2010/main" val="30343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Probes – Before and After</a:t>
            </a:r>
            <a:endParaRPr lang="en-US"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106956" y="1577282"/>
            <a:ext cx="2824752" cy="4297363"/>
          </a:xfrm>
        </p:spPr>
      </p:pic>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76800" y="1539875"/>
            <a:ext cx="2864908" cy="4297363"/>
          </a:xfrm>
        </p:spPr>
      </p:pic>
    </p:spTree>
    <p:extLst>
      <p:ext uri="{BB962C8B-B14F-4D97-AF65-F5344CB8AC3E}">
        <p14:creationId xmlns:p14="http://schemas.microsoft.com/office/powerpoint/2010/main" val="155873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smtClean="0"/>
              <a:t>“The fundamental obstacle </a:t>
            </a:r>
            <a:r>
              <a:rPr lang="en-US" sz="3200" dirty="0"/>
              <a:t>to creating community sustainability and implementing </a:t>
            </a:r>
            <a:r>
              <a:rPr lang="en-US" sz="3200" dirty="0" smtClean="0"/>
              <a:t>an effective </a:t>
            </a:r>
            <a:r>
              <a:rPr lang="en-US" sz="3200" dirty="0"/>
              <a:t>strategy is capacity; a lack of time, resources, knowledge, </a:t>
            </a:r>
            <a:r>
              <a:rPr lang="en-US" sz="3200" dirty="0" smtClean="0"/>
              <a:t>and staff.”</a:t>
            </a:r>
            <a:endParaRPr lang="en-US" sz="3200" dirty="0"/>
          </a:p>
        </p:txBody>
      </p:sp>
      <p:sp>
        <p:nvSpPr>
          <p:cNvPr id="8" name="Subtitle 7"/>
          <p:cNvSpPr>
            <a:spLocks noGrp="1"/>
          </p:cNvSpPr>
          <p:nvPr>
            <p:ph type="subTitle" idx="1"/>
          </p:nvPr>
        </p:nvSpPr>
        <p:spPr/>
        <p:txBody>
          <a:bodyPr>
            <a:normAutofit fontScale="85000" lnSpcReduction="10000"/>
          </a:bodyPr>
          <a:lstStyle/>
          <a:p>
            <a:r>
              <a:rPr lang="en-US" dirty="0" smtClean="0"/>
              <a:t>Nathan </a:t>
            </a:r>
            <a:r>
              <a:rPr lang="en-US" dirty="0" err="1" smtClean="0"/>
              <a:t>Ohle</a:t>
            </a:r>
            <a:r>
              <a:rPr lang="en-US" dirty="0" smtClean="0"/>
              <a:t> </a:t>
            </a:r>
          </a:p>
          <a:p>
            <a:r>
              <a:rPr lang="en-US" dirty="0" smtClean="0"/>
              <a:t>Executive Director RCAP</a:t>
            </a:r>
            <a:endParaRPr lang="en-US" dirty="0"/>
          </a:p>
        </p:txBody>
      </p:sp>
    </p:spTree>
    <p:extLst>
      <p:ext uri="{BB962C8B-B14F-4D97-AF65-F5344CB8AC3E}">
        <p14:creationId xmlns:p14="http://schemas.microsoft.com/office/powerpoint/2010/main" val="3978644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Probes – Before and After</a:t>
            </a:r>
            <a:endParaRPr lang="en-US"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562042"/>
            <a:ext cx="3278336" cy="4297363"/>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105400" y="1564813"/>
            <a:ext cx="2864908" cy="4297363"/>
          </a:xfrm>
        </p:spPr>
      </p:pic>
    </p:spTree>
    <p:extLst>
      <p:ext uri="{BB962C8B-B14F-4D97-AF65-F5344CB8AC3E}">
        <p14:creationId xmlns:p14="http://schemas.microsoft.com/office/powerpoint/2010/main" val="4265918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8B49A9AC-0C79-44EF-AED0-B568D2A75183}"/>
              </a:ext>
            </a:extLst>
          </p:cNvPr>
          <p:cNvSpPr>
            <a:spLocks noGrp="1"/>
          </p:cNvSpPr>
          <p:nvPr>
            <p:ph type="title"/>
          </p:nvPr>
        </p:nvSpPr>
        <p:spPr/>
        <p:txBody>
          <a:bodyPr/>
          <a:lstStyle/>
          <a:p>
            <a:pPr eaLnBrk="1" hangingPunct="1"/>
            <a:r>
              <a:rPr lang="en-US" altLang="en-US" dirty="0"/>
              <a:t>Bench Scale Corrosivity Testing</a:t>
            </a:r>
          </a:p>
        </p:txBody>
      </p:sp>
      <p:graphicFrame>
        <p:nvGraphicFramePr>
          <p:cNvPr id="4" name="Content Placeholder 3">
            <a:extLst>
              <a:ext uri="{FF2B5EF4-FFF2-40B4-BE49-F238E27FC236}">
                <a16:creationId xmlns="" xmlns:a16="http://schemas.microsoft.com/office/drawing/2014/main" id="{192E690B-8158-4EF2-8CD2-8AC6DE859901}"/>
              </a:ext>
            </a:extLst>
          </p:cNvPr>
          <p:cNvGraphicFramePr>
            <a:graphicFrameLocks noGrp="1"/>
          </p:cNvGraphicFramePr>
          <p:nvPr>
            <p:ph idx="1"/>
            <p:extLst/>
          </p:nvPr>
        </p:nvGraphicFramePr>
        <p:xfrm>
          <a:off x="457200" y="2133600"/>
          <a:ext cx="8229599" cy="2803636"/>
        </p:xfrm>
        <a:graphic>
          <a:graphicData uri="http://schemas.openxmlformats.org/drawingml/2006/table">
            <a:tbl>
              <a:tblPr firstRow="1" bandRow="1">
                <a:tableStyleId>{5C22544A-7EE6-4342-B048-85BDC9FD1C3A}</a:tableStyleId>
              </a:tblPr>
              <a:tblGrid>
                <a:gridCol w="762000">
                  <a:extLst>
                    <a:ext uri="{9D8B030D-6E8A-4147-A177-3AD203B41FA5}">
                      <a16:colId xmlns="" xmlns:a16="http://schemas.microsoft.com/office/drawing/2014/main" val="517822528"/>
                    </a:ext>
                  </a:extLst>
                </a:gridCol>
                <a:gridCol w="914400">
                  <a:extLst>
                    <a:ext uri="{9D8B030D-6E8A-4147-A177-3AD203B41FA5}">
                      <a16:colId xmlns="" xmlns:a16="http://schemas.microsoft.com/office/drawing/2014/main" val="854639685"/>
                    </a:ext>
                  </a:extLst>
                </a:gridCol>
                <a:gridCol w="1752600">
                  <a:extLst>
                    <a:ext uri="{9D8B030D-6E8A-4147-A177-3AD203B41FA5}">
                      <a16:colId xmlns="" xmlns:a16="http://schemas.microsoft.com/office/drawing/2014/main" val="811029691"/>
                    </a:ext>
                  </a:extLst>
                </a:gridCol>
                <a:gridCol w="685800">
                  <a:extLst>
                    <a:ext uri="{9D8B030D-6E8A-4147-A177-3AD203B41FA5}">
                      <a16:colId xmlns="" xmlns:a16="http://schemas.microsoft.com/office/drawing/2014/main" val="1186717165"/>
                    </a:ext>
                  </a:extLst>
                </a:gridCol>
                <a:gridCol w="1763485">
                  <a:extLst>
                    <a:ext uri="{9D8B030D-6E8A-4147-A177-3AD203B41FA5}">
                      <a16:colId xmlns="" xmlns:a16="http://schemas.microsoft.com/office/drawing/2014/main" val="2040797908"/>
                    </a:ext>
                  </a:extLst>
                </a:gridCol>
                <a:gridCol w="1284515">
                  <a:extLst>
                    <a:ext uri="{9D8B030D-6E8A-4147-A177-3AD203B41FA5}">
                      <a16:colId xmlns="" xmlns:a16="http://schemas.microsoft.com/office/drawing/2014/main" val="827905231"/>
                    </a:ext>
                  </a:extLst>
                </a:gridCol>
                <a:gridCol w="1066799">
                  <a:extLst>
                    <a:ext uri="{9D8B030D-6E8A-4147-A177-3AD203B41FA5}">
                      <a16:colId xmlns="" xmlns:a16="http://schemas.microsoft.com/office/drawing/2014/main" val="4096493208"/>
                    </a:ext>
                  </a:extLst>
                </a:gridCol>
              </a:tblGrid>
              <a:tr h="370756">
                <a:tc rowSpan="2">
                  <a:txBody>
                    <a:bodyPr/>
                    <a:lstStyle/>
                    <a:p>
                      <a:r>
                        <a:rPr lang="en-US" sz="1600" dirty="0"/>
                        <a:t>Week</a:t>
                      </a:r>
                    </a:p>
                  </a:txBody>
                  <a:tcPr marT="45710" marB="45710" anchor="b"/>
                </a:tc>
                <a:tc gridSpan="2">
                  <a:txBody>
                    <a:bodyPr/>
                    <a:lstStyle/>
                    <a:p>
                      <a:pPr algn="ctr"/>
                      <a:r>
                        <a:rPr lang="en-US" sz="1600" dirty="0"/>
                        <a:t>Existing Water</a:t>
                      </a:r>
                    </a:p>
                  </a:txBody>
                  <a:tcPr marT="45710" marB="45710" anchor="b"/>
                </a:tc>
                <a:tc hMerge="1">
                  <a:txBody>
                    <a:bodyPr/>
                    <a:lstStyle/>
                    <a:p>
                      <a:endParaRPr lang="en-US" dirty="0"/>
                    </a:p>
                  </a:txBody>
                  <a:tcPr/>
                </a:tc>
                <a:tc gridSpan="3">
                  <a:txBody>
                    <a:bodyPr/>
                    <a:lstStyle/>
                    <a:p>
                      <a:pPr algn="ctr"/>
                      <a:r>
                        <a:rPr lang="en-US" sz="1600" dirty="0"/>
                        <a:t>CO</a:t>
                      </a:r>
                      <a:r>
                        <a:rPr lang="en-US" sz="1600" baseline="-25000" dirty="0"/>
                        <a:t>2</a:t>
                      </a:r>
                      <a:r>
                        <a:rPr lang="en-US" sz="1600" dirty="0"/>
                        <a:t> Stripped Water</a:t>
                      </a:r>
                    </a:p>
                  </a:txBody>
                  <a:tcPr marT="45710" marB="45710" anchor="b"/>
                </a:tc>
                <a:tc hMerge="1">
                  <a:txBody>
                    <a:bodyPr/>
                    <a:lstStyle/>
                    <a:p>
                      <a:endParaRPr lang="en-US" dirty="0"/>
                    </a:p>
                  </a:txBody>
                  <a:tcPr/>
                </a:tc>
                <a:tc hMerge="1">
                  <a:txBody>
                    <a:bodyPr/>
                    <a:lstStyle/>
                    <a:p>
                      <a:endParaRPr lang="en-US" dirty="0"/>
                    </a:p>
                  </a:txBody>
                  <a:tcPr/>
                </a:tc>
                <a:tc rowSpan="2">
                  <a:txBody>
                    <a:bodyPr/>
                    <a:lstStyle/>
                    <a:p>
                      <a:r>
                        <a:rPr lang="en-US" sz="1600" dirty="0"/>
                        <a:t>Corrosion Reduction Percent</a:t>
                      </a:r>
                    </a:p>
                  </a:txBody>
                  <a:tcPr marT="45710" marB="45710" anchor="b"/>
                </a:tc>
                <a:extLst>
                  <a:ext uri="{0D108BD9-81ED-4DB2-BD59-A6C34878D82A}">
                    <a16:rowId xmlns="" xmlns:a16="http://schemas.microsoft.com/office/drawing/2014/main" val="3323175660"/>
                  </a:ext>
                </a:extLst>
              </a:tr>
              <a:tr h="578989">
                <a:tc vMerge="1">
                  <a:txBody>
                    <a:bodyPr/>
                    <a:lstStyle/>
                    <a:p>
                      <a:endParaRPr lang="en-US" dirty="0"/>
                    </a:p>
                  </a:txBody>
                  <a:tcPr/>
                </a:tc>
                <a:tc>
                  <a:txBody>
                    <a:bodyPr/>
                    <a:lstStyle/>
                    <a:p>
                      <a:pPr algn="ctr"/>
                      <a:r>
                        <a:rPr lang="en-US" sz="1600" dirty="0">
                          <a:solidFill>
                            <a:schemeClr val="bg1"/>
                          </a:solidFill>
                        </a:rPr>
                        <a:t>pH</a:t>
                      </a:r>
                    </a:p>
                  </a:txBody>
                  <a:tcPr marT="45710" marB="45710" anchor="b">
                    <a:solidFill>
                      <a:schemeClr val="accent1"/>
                    </a:solidFill>
                  </a:tcPr>
                </a:tc>
                <a:tc>
                  <a:txBody>
                    <a:bodyPr/>
                    <a:lstStyle/>
                    <a:p>
                      <a:pPr algn="ctr"/>
                      <a:r>
                        <a:rPr lang="en-US" sz="1600" dirty="0">
                          <a:solidFill>
                            <a:schemeClr val="bg1"/>
                          </a:solidFill>
                        </a:rPr>
                        <a:t>Copper Corrosion Rate mils/yr</a:t>
                      </a:r>
                    </a:p>
                  </a:txBody>
                  <a:tcPr marT="45710" marB="45710" anchor="b">
                    <a:solidFill>
                      <a:schemeClr val="accent1"/>
                    </a:solidFill>
                  </a:tcPr>
                </a:tc>
                <a:tc>
                  <a:txBody>
                    <a:bodyPr/>
                    <a:lstStyle/>
                    <a:p>
                      <a:pPr algn="ctr"/>
                      <a:r>
                        <a:rPr lang="en-US" sz="1600" dirty="0">
                          <a:solidFill>
                            <a:schemeClr val="bg1"/>
                          </a:solidFill>
                        </a:rPr>
                        <a:t>pH</a:t>
                      </a:r>
                    </a:p>
                  </a:txBody>
                  <a:tcPr marT="45710" marB="45710" anchor="b">
                    <a:solidFill>
                      <a:schemeClr val="accent1"/>
                    </a:solidFill>
                  </a:tcPr>
                </a:tc>
                <a:tc>
                  <a:txBody>
                    <a:bodyPr/>
                    <a:lstStyle/>
                    <a:p>
                      <a:pPr algn="ctr"/>
                      <a:r>
                        <a:rPr lang="en-US" sz="1600" dirty="0">
                          <a:solidFill>
                            <a:schemeClr val="bg1"/>
                          </a:solidFill>
                        </a:rPr>
                        <a:t>Copper Corrosion MPY</a:t>
                      </a:r>
                    </a:p>
                  </a:txBody>
                  <a:tcPr marT="45710" marB="45710" anchor="b">
                    <a:solidFill>
                      <a:schemeClr val="accent1"/>
                    </a:solidFill>
                  </a:tcPr>
                </a:tc>
                <a:tc>
                  <a:txBody>
                    <a:bodyPr/>
                    <a:lstStyle/>
                    <a:p>
                      <a:pPr algn="ctr"/>
                      <a:r>
                        <a:rPr lang="en-US" sz="1600" dirty="0">
                          <a:solidFill>
                            <a:schemeClr val="bg1"/>
                          </a:solidFill>
                        </a:rPr>
                        <a:t>Lead Rate MPY</a:t>
                      </a:r>
                    </a:p>
                  </a:txBody>
                  <a:tcPr marT="45710" marB="45710" anchor="b">
                    <a:solidFill>
                      <a:schemeClr val="accent1"/>
                    </a:solidFill>
                  </a:tcPr>
                </a:tc>
                <a:tc vMerge="1">
                  <a:txBody>
                    <a:bodyPr/>
                    <a:lstStyle/>
                    <a:p>
                      <a:endParaRPr lang="en-US" dirty="0"/>
                    </a:p>
                  </a:txBody>
                  <a:tcPr/>
                </a:tc>
                <a:extLst>
                  <a:ext uri="{0D108BD9-81ED-4DB2-BD59-A6C34878D82A}">
                    <a16:rowId xmlns="" xmlns:a16="http://schemas.microsoft.com/office/drawing/2014/main" val="1753414806"/>
                  </a:ext>
                </a:extLst>
              </a:tr>
              <a:tr h="370756">
                <a:tc>
                  <a:txBody>
                    <a:bodyPr/>
                    <a:lstStyle/>
                    <a:p>
                      <a:pPr algn="ctr"/>
                      <a:r>
                        <a:rPr lang="en-US" sz="1600" dirty="0"/>
                        <a:t>0</a:t>
                      </a:r>
                    </a:p>
                  </a:txBody>
                  <a:tcPr marT="45710" marB="45710" anchor="b"/>
                </a:tc>
                <a:tc>
                  <a:txBody>
                    <a:bodyPr/>
                    <a:lstStyle/>
                    <a:p>
                      <a:pPr algn="ctr"/>
                      <a:r>
                        <a:rPr lang="en-US" sz="1600" dirty="0"/>
                        <a:t>6.9</a:t>
                      </a:r>
                    </a:p>
                  </a:txBody>
                  <a:tcPr marT="45710" marB="45710" anchor="b"/>
                </a:tc>
                <a:tc>
                  <a:txBody>
                    <a:bodyPr/>
                    <a:lstStyle/>
                    <a:p>
                      <a:pPr algn="ctr"/>
                      <a:r>
                        <a:rPr lang="en-US" sz="1600" dirty="0"/>
                        <a:t>-</a:t>
                      </a:r>
                    </a:p>
                  </a:txBody>
                  <a:tcPr marT="45710" marB="45710" anchor="b"/>
                </a:tc>
                <a:tc>
                  <a:txBody>
                    <a:bodyPr/>
                    <a:lstStyle/>
                    <a:p>
                      <a:pPr algn="ctr"/>
                      <a:r>
                        <a:rPr lang="en-US" sz="1600" dirty="0"/>
                        <a:t>8.2</a:t>
                      </a:r>
                    </a:p>
                  </a:txBody>
                  <a:tcPr marT="45710" marB="45710" anchor="b"/>
                </a:tc>
                <a:tc>
                  <a:txBody>
                    <a:bodyPr/>
                    <a:lstStyle/>
                    <a:p>
                      <a:pPr algn="ctr"/>
                      <a:r>
                        <a:rPr lang="en-US" sz="1600" dirty="0"/>
                        <a:t>-</a:t>
                      </a:r>
                    </a:p>
                  </a:txBody>
                  <a:tcPr marT="45710" marB="45710" anchor="b"/>
                </a:tc>
                <a:tc>
                  <a:txBody>
                    <a:bodyPr/>
                    <a:lstStyle/>
                    <a:p>
                      <a:pPr algn="ctr"/>
                      <a:r>
                        <a:rPr lang="en-US" sz="1600" dirty="0"/>
                        <a:t>-</a:t>
                      </a:r>
                    </a:p>
                  </a:txBody>
                  <a:tcPr marT="45710" marB="45710" anchor="b"/>
                </a:tc>
                <a:tc>
                  <a:txBody>
                    <a:bodyPr/>
                    <a:lstStyle/>
                    <a:p>
                      <a:pPr algn="ctr"/>
                      <a:r>
                        <a:rPr lang="en-US" sz="1600" dirty="0"/>
                        <a:t>-</a:t>
                      </a:r>
                    </a:p>
                  </a:txBody>
                  <a:tcPr marT="45710" marB="45710" anchor="b"/>
                </a:tc>
                <a:extLst>
                  <a:ext uri="{0D108BD9-81ED-4DB2-BD59-A6C34878D82A}">
                    <a16:rowId xmlns="" xmlns:a16="http://schemas.microsoft.com/office/drawing/2014/main" val="4164960210"/>
                  </a:ext>
                </a:extLst>
              </a:tr>
              <a:tr h="370756">
                <a:tc>
                  <a:txBody>
                    <a:bodyPr/>
                    <a:lstStyle/>
                    <a:p>
                      <a:pPr algn="ctr"/>
                      <a:r>
                        <a:rPr lang="en-US" sz="1600" dirty="0"/>
                        <a:t>1</a:t>
                      </a:r>
                    </a:p>
                  </a:txBody>
                  <a:tcPr marT="45710" marB="45710" anchor="b"/>
                </a:tc>
                <a:tc>
                  <a:txBody>
                    <a:bodyPr/>
                    <a:lstStyle/>
                    <a:p>
                      <a:pPr algn="ctr"/>
                      <a:r>
                        <a:rPr lang="en-US" sz="1600" dirty="0"/>
                        <a:t>6.9</a:t>
                      </a:r>
                    </a:p>
                  </a:txBody>
                  <a:tcPr marT="45710" marB="45710" anchor="b"/>
                </a:tc>
                <a:tc>
                  <a:txBody>
                    <a:bodyPr/>
                    <a:lstStyle/>
                    <a:p>
                      <a:pPr algn="ctr"/>
                      <a:r>
                        <a:rPr lang="en-US" sz="1600" dirty="0"/>
                        <a:t>8.02</a:t>
                      </a:r>
                    </a:p>
                  </a:txBody>
                  <a:tcPr marT="45710" marB="45710" anchor="b"/>
                </a:tc>
                <a:tc>
                  <a:txBody>
                    <a:bodyPr/>
                    <a:lstStyle/>
                    <a:p>
                      <a:pPr algn="ctr"/>
                      <a:r>
                        <a:rPr lang="en-US" sz="1600" dirty="0"/>
                        <a:t>8.2</a:t>
                      </a:r>
                    </a:p>
                  </a:txBody>
                  <a:tcPr marT="45710" marB="45710" anchor="b"/>
                </a:tc>
                <a:tc>
                  <a:txBody>
                    <a:bodyPr/>
                    <a:lstStyle/>
                    <a:p>
                      <a:pPr algn="ctr"/>
                      <a:r>
                        <a:rPr lang="en-US" sz="1600" dirty="0"/>
                        <a:t>2.2</a:t>
                      </a:r>
                    </a:p>
                  </a:txBody>
                  <a:tcPr marT="45710" marB="45710" anchor="b"/>
                </a:tc>
                <a:tc>
                  <a:txBody>
                    <a:bodyPr/>
                    <a:lstStyle/>
                    <a:p>
                      <a:pPr algn="ctr"/>
                      <a:r>
                        <a:rPr lang="en-US" sz="1600" dirty="0"/>
                        <a:t>2.1</a:t>
                      </a:r>
                    </a:p>
                  </a:txBody>
                  <a:tcPr marT="45710" marB="45710" anchor="b"/>
                </a:tc>
                <a:tc>
                  <a:txBody>
                    <a:bodyPr/>
                    <a:lstStyle/>
                    <a:p>
                      <a:pPr algn="ctr"/>
                      <a:r>
                        <a:rPr lang="en-US" sz="1600" dirty="0"/>
                        <a:t>-</a:t>
                      </a:r>
                    </a:p>
                  </a:txBody>
                  <a:tcPr marT="45710" marB="45710" anchor="b"/>
                </a:tc>
                <a:extLst>
                  <a:ext uri="{0D108BD9-81ED-4DB2-BD59-A6C34878D82A}">
                    <a16:rowId xmlns="" xmlns:a16="http://schemas.microsoft.com/office/drawing/2014/main" val="11849399"/>
                  </a:ext>
                </a:extLst>
              </a:tr>
              <a:tr h="370756">
                <a:tc>
                  <a:txBody>
                    <a:bodyPr/>
                    <a:lstStyle/>
                    <a:p>
                      <a:pPr algn="ctr"/>
                      <a:r>
                        <a:rPr lang="en-US" sz="1600" dirty="0"/>
                        <a:t>2</a:t>
                      </a:r>
                    </a:p>
                  </a:txBody>
                  <a:tcPr marT="45710" marB="45710" anchor="b"/>
                </a:tc>
                <a:tc>
                  <a:txBody>
                    <a:bodyPr/>
                    <a:lstStyle/>
                    <a:p>
                      <a:pPr algn="ctr"/>
                      <a:r>
                        <a:rPr lang="en-US" sz="1600" dirty="0"/>
                        <a:t>6.7</a:t>
                      </a:r>
                    </a:p>
                  </a:txBody>
                  <a:tcPr marT="45710" marB="45710" anchor="b"/>
                </a:tc>
                <a:tc>
                  <a:txBody>
                    <a:bodyPr/>
                    <a:lstStyle/>
                    <a:p>
                      <a:pPr algn="ctr"/>
                      <a:r>
                        <a:rPr lang="en-US" sz="1600" dirty="0"/>
                        <a:t>0.69</a:t>
                      </a:r>
                    </a:p>
                  </a:txBody>
                  <a:tcPr marT="45710" marB="45710" anchor="b"/>
                </a:tc>
                <a:tc>
                  <a:txBody>
                    <a:bodyPr/>
                    <a:lstStyle/>
                    <a:p>
                      <a:pPr algn="ctr"/>
                      <a:r>
                        <a:rPr lang="en-US" sz="1600" dirty="0"/>
                        <a:t>8.3</a:t>
                      </a:r>
                    </a:p>
                  </a:txBody>
                  <a:tcPr marT="45710" marB="45710" anchor="b"/>
                </a:tc>
                <a:tc>
                  <a:txBody>
                    <a:bodyPr/>
                    <a:lstStyle/>
                    <a:p>
                      <a:pPr algn="ctr"/>
                      <a:r>
                        <a:rPr lang="en-US" sz="1600" dirty="0"/>
                        <a:t>0.18</a:t>
                      </a:r>
                    </a:p>
                  </a:txBody>
                  <a:tcPr marT="45710" marB="45710" anchor="b"/>
                </a:tc>
                <a:tc>
                  <a:txBody>
                    <a:bodyPr/>
                    <a:lstStyle/>
                    <a:p>
                      <a:pPr algn="ctr"/>
                      <a:r>
                        <a:rPr lang="en-US" sz="1600" dirty="0"/>
                        <a:t>0.16</a:t>
                      </a:r>
                    </a:p>
                  </a:txBody>
                  <a:tcPr marT="45710" marB="45710" anchor="b"/>
                </a:tc>
                <a:tc>
                  <a:txBody>
                    <a:bodyPr/>
                    <a:lstStyle/>
                    <a:p>
                      <a:pPr algn="ctr"/>
                      <a:r>
                        <a:rPr lang="en-US" sz="1600" dirty="0"/>
                        <a:t>73</a:t>
                      </a:r>
                    </a:p>
                  </a:txBody>
                  <a:tcPr marT="45710" marB="45710" anchor="b"/>
                </a:tc>
                <a:extLst>
                  <a:ext uri="{0D108BD9-81ED-4DB2-BD59-A6C34878D82A}">
                    <a16:rowId xmlns="" xmlns:a16="http://schemas.microsoft.com/office/drawing/2014/main" val="1966397112"/>
                  </a:ext>
                </a:extLst>
              </a:tr>
              <a:tr h="370756">
                <a:tc>
                  <a:txBody>
                    <a:bodyPr/>
                    <a:lstStyle/>
                    <a:p>
                      <a:pPr algn="ctr"/>
                      <a:r>
                        <a:rPr lang="en-US" sz="1600" dirty="0"/>
                        <a:t>3</a:t>
                      </a:r>
                    </a:p>
                  </a:txBody>
                  <a:tcPr marT="45710" marB="45710" anchor="b"/>
                </a:tc>
                <a:tc>
                  <a:txBody>
                    <a:bodyPr/>
                    <a:lstStyle/>
                    <a:p>
                      <a:pPr algn="ctr"/>
                      <a:r>
                        <a:rPr lang="en-US" sz="1600" dirty="0"/>
                        <a:t>7.5</a:t>
                      </a:r>
                    </a:p>
                  </a:txBody>
                  <a:tcPr marT="45710" marB="45710" anchor="b"/>
                </a:tc>
                <a:tc>
                  <a:txBody>
                    <a:bodyPr/>
                    <a:lstStyle/>
                    <a:p>
                      <a:pPr algn="ctr"/>
                      <a:r>
                        <a:rPr lang="en-US" sz="1600" dirty="0"/>
                        <a:t>0.88</a:t>
                      </a:r>
                    </a:p>
                  </a:txBody>
                  <a:tcPr marT="45710" marB="45710" anchor="b"/>
                </a:tc>
                <a:tc>
                  <a:txBody>
                    <a:bodyPr/>
                    <a:lstStyle/>
                    <a:p>
                      <a:pPr algn="ctr"/>
                      <a:r>
                        <a:rPr lang="en-US" sz="1600" dirty="0"/>
                        <a:t>8.0</a:t>
                      </a:r>
                    </a:p>
                  </a:txBody>
                  <a:tcPr marT="45710" marB="45710" anchor="b"/>
                </a:tc>
                <a:tc>
                  <a:txBody>
                    <a:bodyPr/>
                    <a:lstStyle/>
                    <a:p>
                      <a:pPr algn="ctr"/>
                      <a:r>
                        <a:rPr lang="en-US" sz="1600" dirty="0"/>
                        <a:t>0.23</a:t>
                      </a:r>
                    </a:p>
                  </a:txBody>
                  <a:tcPr marT="45710" marB="45710" anchor="b"/>
                </a:tc>
                <a:tc>
                  <a:txBody>
                    <a:bodyPr/>
                    <a:lstStyle/>
                    <a:p>
                      <a:pPr algn="ctr"/>
                      <a:r>
                        <a:rPr lang="en-US" sz="1600" dirty="0"/>
                        <a:t>0.14</a:t>
                      </a:r>
                    </a:p>
                  </a:txBody>
                  <a:tcPr marT="45710" marB="45710" anchor="b"/>
                </a:tc>
                <a:tc>
                  <a:txBody>
                    <a:bodyPr/>
                    <a:lstStyle/>
                    <a:p>
                      <a:pPr algn="ctr"/>
                      <a:r>
                        <a:rPr lang="en-US" sz="1600" dirty="0"/>
                        <a:t>74</a:t>
                      </a:r>
                    </a:p>
                  </a:txBody>
                  <a:tcPr marT="45710" marB="45710" anchor="b"/>
                </a:tc>
                <a:extLst>
                  <a:ext uri="{0D108BD9-81ED-4DB2-BD59-A6C34878D82A}">
                    <a16:rowId xmlns="" xmlns:a16="http://schemas.microsoft.com/office/drawing/2014/main" val="4191580783"/>
                  </a:ext>
                </a:extLst>
              </a:tr>
              <a:tr h="370756">
                <a:tc>
                  <a:txBody>
                    <a:bodyPr/>
                    <a:lstStyle/>
                    <a:p>
                      <a:pPr algn="ctr"/>
                      <a:r>
                        <a:rPr lang="en-US" sz="1600" dirty="0"/>
                        <a:t>4</a:t>
                      </a:r>
                    </a:p>
                  </a:txBody>
                  <a:tcPr marT="45710" marB="45710" anchor="b"/>
                </a:tc>
                <a:tc>
                  <a:txBody>
                    <a:bodyPr/>
                    <a:lstStyle/>
                    <a:p>
                      <a:pPr algn="ctr"/>
                      <a:r>
                        <a:rPr lang="en-US" sz="1600" dirty="0"/>
                        <a:t>7.5</a:t>
                      </a:r>
                    </a:p>
                  </a:txBody>
                  <a:tcPr marT="45710" marB="45710" anchor="b"/>
                </a:tc>
                <a:tc>
                  <a:txBody>
                    <a:bodyPr/>
                    <a:lstStyle/>
                    <a:p>
                      <a:pPr algn="ctr"/>
                      <a:r>
                        <a:rPr lang="en-US" sz="1600" dirty="0"/>
                        <a:t>0.76</a:t>
                      </a:r>
                    </a:p>
                  </a:txBody>
                  <a:tcPr marT="45710" marB="45710" anchor="b"/>
                </a:tc>
                <a:tc>
                  <a:txBody>
                    <a:bodyPr/>
                    <a:lstStyle/>
                    <a:p>
                      <a:pPr algn="ctr"/>
                      <a:r>
                        <a:rPr lang="en-US" sz="1600" dirty="0"/>
                        <a:t>8.0</a:t>
                      </a:r>
                    </a:p>
                  </a:txBody>
                  <a:tcPr marT="45710" marB="45710" anchor="b"/>
                </a:tc>
                <a:tc>
                  <a:txBody>
                    <a:bodyPr/>
                    <a:lstStyle/>
                    <a:p>
                      <a:pPr algn="ctr"/>
                      <a:r>
                        <a:rPr lang="en-US" sz="1600" dirty="0"/>
                        <a:t>0.14</a:t>
                      </a:r>
                    </a:p>
                  </a:txBody>
                  <a:tcPr marT="45710" marB="45710" anchor="b"/>
                </a:tc>
                <a:tc>
                  <a:txBody>
                    <a:bodyPr/>
                    <a:lstStyle/>
                    <a:p>
                      <a:pPr algn="ctr"/>
                      <a:r>
                        <a:rPr lang="en-US" sz="1600" dirty="0"/>
                        <a:t>0.11</a:t>
                      </a:r>
                    </a:p>
                  </a:txBody>
                  <a:tcPr marT="45710" marB="45710" anchor="b"/>
                </a:tc>
                <a:tc>
                  <a:txBody>
                    <a:bodyPr/>
                    <a:lstStyle/>
                    <a:p>
                      <a:pPr algn="ctr"/>
                      <a:r>
                        <a:rPr lang="en-US" sz="1600" dirty="0"/>
                        <a:t>83</a:t>
                      </a:r>
                    </a:p>
                  </a:txBody>
                  <a:tcPr marT="45710" marB="45710" anchor="b"/>
                </a:tc>
                <a:extLst>
                  <a:ext uri="{0D108BD9-81ED-4DB2-BD59-A6C34878D82A}">
                    <a16:rowId xmlns="" xmlns:a16="http://schemas.microsoft.com/office/drawing/2014/main" val="1119157083"/>
                  </a:ext>
                </a:extLst>
              </a:tr>
            </a:tbl>
          </a:graphicData>
        </a:graphic>
      </p:graphicFrame>
      <p:sp>
        <p:nvSpPr>
          <p:cNvPr id="2" name="Down Arrow 1"/>
          <p:cNvSpPr/>
          <p:nvPr/>
        </p:nvSpPr>
        <p:spPr>
          <a:xfrm>
            <a:off x="1600200" y="1714500"/>
            <a:ext cx="2286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114800" y="1714500"/>
            <a:ext cx="2286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7414352" y="1861851"/>
            <a:ext cx="1344058" cy="3205908"/>
          </a:xfrm>
          <a:custGeom>
            <a:avLst/>
            <a:gdLst>
              <a:gd name="connsiteX0" fmla="*/ 1068636 w 1344058"/>
              <a:gd name="connsiteY0" fmla="*/ 231354 h 3205908"/>
              <a:gd name="connsiteX1" fmla="*/ 1013552 w 1344058"/>
              <a:gd name="connsiteY1" fmla="*/ 220337 h 3205908"/>
              <a:gd name="connsiteX2" fmla="*/ 870332 w 1344058"/>
              <a:gd name="connsiteY2" fmla="*/ 198303 h 3205908"/>
              <a:gd name="connsiteX3" fmla="*/ 594911 w 1344058"/>
              <a:gd name="connsiteY3" fmla="*/ 220337 h 3205908"/>
              <a:gd name="connsiteX4" fmla="*/ 484742 w 1344058"/>
              <a:gd name="connsiteY4" fmla="*/ 242371 h 3205908"/>
              <a:gd name="connsiteX5" fmla="*/ 418641 w 1344058"/>
              <a:gd name="connsiteY5" fmla="*/ 264404 h 3205908"/>
              <a:gd name="connsiteX6" fmla="*/ 385590 w 1344058"/>
              <a:gd name="connsiteY6" fmla="*/ 275421 h 3205908"/>
              <a:gd name="connsiteX7" fmla="*/ 319489 w 1344058"/>
              <a:gd name="connsiteY7" fmla="*/ 319489 h 3205908"/>
              <a:gd name="connsiteX8" fmla="*/ 286438 w 1344058"/>
              <a:gd name="connsiteY8" fmla="*/ 352539 h 3205908"/>
              <a:gd name="connsiteX9" fmla="*/ 231354 w 1344058"/>
              <a:gd name="connsiteY9" fmla="*/ 418641 h 3205908"/>
              <a:gd name="connsiteX10" fmla="*/ 220337 w 1344058"/>
              <a:gd name="connsiteY10" fmla="*/ 451691 h 3205908"/>
              <a:gd name="connsiteX11" fmla="*/ 176270 w 1344058"/>
              <a:gd name="connsiteY11" fmla="*/ 517792 h 3205908"/>
              <a:gd name="connsiteX12" fmla="*/ 154236 w 1344058"/>
              <a:gd name="connsiteY12" fmla="*/ 583894 h 3205908"/>
              <a:gd name="connsiteX13" fmla="*/ 143219 w 1344058"/>
              <a:gd name="connsiteY13" fmla="*/ 616944 h 3205908"/>
              <a:gd name="connsiteX14" fmla="*/ 132202 w 1344058"/>
              <a:gd name="connsiteY14" fmla="*/ 683045 h 3205908"/>
              <a:gd name="connsiteX15" fmla="*/ 110168 w 1344058"/>
              <a:gd name="connsiteY15" fmla="*/ 749147 h 3205908"/>
              <a:gd name="connsiteX16" fmla="*/ 121185 w 1344058"/>
              <a:gd name="connsiteY16" fmla="*/ 782197 h 3205908"/>
              <a:gd name="connsiteX17" fmla="*/ 99152 w 1344058"/>
              <a:gd name="connsiteY17" fmla="*/ 881349 h 3205908"/>
              <a:gd name="connsiteX18" fmla="*/ 77118 w 1344058"/>
              <a:gd name="connsiteY18" fmla="*/ 914400 h 3205908"/>
              <a:gd name="connsiteX19" fmla="*/ 55084 w 1344058"/>
              <a:gd name="connsiteY19" fmla="*/ 980501 h 3205908"/>
              <a:gd name="connsiteX20" fmla="*/ 44067 w 1344058"/>
              <a:gd name="connsiteY20" fmla="*/ 1013551 h 3205908"/>
              <a:gd name="connsiteX21" fmla="*/ 33050 w 1344058"/>
              <a:gd name="connsiteY21" fmla="*/ 1046602 h 3205908"/>
              <a:gd name="connsiteX22" fmla="*/ 22034 w 1344058"/>
              <a:gd name="connsiteY22" fmla="*/ 1178804 h 3205908"/>
              <a:gd name="connsiteX23" fmla="*/ 11017 w 1344058"/>
              <a:gd name="connsiteY23" fmla="*/ 1344057 h 3205908"/>
              <a:gd name="connsiteX24" fmla="*/ 0 w 1344058"/>
              <a:gd name="connsiteY24" fmla="*/ 1465243 h 3205908"/>
              <a:gd name="connsiteX25" fmla="*/ 11017 w 1344058"/>
              <a:gd name="connsiteY25" fmla="*/ 1883884 h 3205908"/>
              <a:gd name="connsiteX26" fmla="*/ 33050 w 1344058"/>
              <a:gd name="connsiteY26" fmla="*/ 2027103 h 3205908"/>
              <a:gd name="connsiteX27" fmla="*/ 44067 w 1344058"/>
              <a:gd name="connsiteY27" fmla="*/ 2060154 h 3205908"/>
              <a:gd name="connsiteX28" fmla="*/ 55084 w 1344058"/>
              <a:gd name="connsiteY28" fmla="*/ 2104221 h 3205908"/>
              <a:gd name="connsiteX29" fmla="*/ 66101 w 1344058"/>
              <a:gd name="connsiteY29" fmla="*/ 2137272 h 3205908"/>
              <a:gd name="connsiteX30" fmla="*/ 88135 w 1344058"/>
              <a:gd name="connsiteY30" fmla="*/ 2247441 h 3205908"/>
              <a:gd name="connsiteX31" fmla="*/ 99152 w 1344058"/>
              <a:gd name="connsiteY31" fmla="*/ 2302525 h 3205908"/>
              <a:gd name="connsiteX32" fmla="*/ 110168 w 1344058"/>
              <a:gd name="connsiteY32" fmla="*/ 2379643 h 3205908"/>
              <a:gd name="connsiteX33" fmla="*/ 143219 w 1344058"/>
              <a:gd name="connsiteY33" fmla="*/ 2489812 h 3205908"/>
              <a:gd name="connsiteX34" fmla="*/ 154236 w 1344058"/>
              <a:gd name="connsiteY34" fmla="*/ 2522862 h 3205908"/>
              <a:gd name="connsiteX35" fmla="*/ 165253 w 1344058"/>
              <a:gd name="connsiteY35" fmla="*/ 2555913 h 3205908"/>
              <a:gd name="connsiteX36" fmla="*/ 187287 w 1344058"/>
              <a:gd name="connsiteY36" fmla="*/ 2588963 h 3205908"/>
              <a:gd name="connsiteX37" fmla="*/ 220337 w 1344058"/>
              <a:gd name="connsiteY37" fmla="*/ 2655065 h 3205908"/>
              <a:gd name="connsiteX38" fmla="*/ 231354 w 1344058"/>
              <a:gd name="connsiteY38" fmla="*/ 2688115 h 3205908"/>
              <a:gd name="connsiteX39" fmla="*/ 253388 w 1344058"/>
              <a:gd name="connsiteY39" fmla="*/ 2721166 h 3205908"/>
              <a:gd name="connsiteX40" fmla="*/ 275421 w 1344058"/>
              <a:gd name="connsiteY40" fmla="*/ 2787267 h 3205908"/>
              <a:gd name="connsiteX41" fmla="*/ 297455 w 1344058"/>
              <a:gd name="connsiteY41" fmla="*/ 2820318 h 3205908"/>
              <a:gd name="connsiteX42" fmla="*/ 352540 w 1344058"/>
              <a:gd name="connsiteY42" fmla="*/ 2919469 h 3205908"/>
              <a:gd name="connsiteX43" fmla="*/ 385590 w 1344058"/>
              <a:gd name="connsiteY43" fmla="*/ 2941503 h 3205908"/>
              <a:gd name="connsiteX44" fmla="*/ 440675 w 1344058"/>
              <a:gd name="connsiteY44" fmla="*/ 2996588 h 3205908"/>
              <a:gd name="connsiteX45" fmla="*/ 495759 w 1344058"/>
              <a:gd name="connsiteY45" fmla="*/ 3040655 h 3205908"/>
              <a:gd name="connsiteX46" fmla="*/ 517793 w 1344058"/>
              <a:gd name="connsiteY46" fmla="*/ 3073706 h 3205908"/>
              <a:gd name="connsiteX47" fmla="*/ 583894 w 1344058"/>
              <a:gd name="connsiteY47" fmla="*/ 3117773 h 3205908"/>
              <a:gd name="connsiteX48" fmla="*/ 649995 w 1344058"/>
              <a:gd name="connsiteY48" fmla="*/ 3161841 h 3205908"/>
              <a:gd name="connsiteX49" fmla="*/ 683046 w 1344058"/>
              <a:gd name="connsiteY49" fmla="*/ 3183874 h 3205908"/>
              <a:gd name="connsiteX50" fmla="*/ 749147 w 1344058"/>
              <a:gd name="connsiteY50" fmla="*/ 3205908 h 3205908"/>
              <a:gd name="connsiteX51" fmla="*/ 881349 w 1344058"/>
              <a:gd name="connsiteY51" fmla="*/ 3194891 h 3205908"/>
              <a:gd name="connsiteX52" fmla="*/ 947450 w 1344058"/>
              <a:gd name="connsiteY52" fmla="*/ 3150824 h 3205908"/>
              <a:gd name="connsiteX53" fmla="*/ 969484 w 1344058"/>
              <a:gd name="connsiteY53" fmla="*/ 3117773 h 3205908"/>
              <a:gd name="connsiteX54" fmla="*/ 1002535 w 1344058"/>
              <a:gd name="connsiteY54" fmla="*/ 3095739 h 3205908"/>
              <a:gd name="connsiteX55" fmla="*/ 1013552 w 1344058"/>
              <a:gd name="connsiteY55" fmla="*/ 3062689 h 3205908"/>
              <a:gd name="connsiteX56" fmla="*/ 1057619 w 1344058"/>
              <a:gd name="connsiteY56" fmla="*/ 2996588 h 3205908"/>
              <a:gd name="connsiteX57" fmla="*/ 1079653 w 1344058"/>
              <a:gd name="connsiteY57" fmla="*/ 2963537 h 3205908"/>
              <a:gd name="connsiteX58" fmla="*/ 1112703 w 1344058"/>
              <a:gd name="connsiteY58" fmla="*/ 2886419 h 3205908"/>
              <a:gd name="connsiteX59" fmla="*/ 1145754 w 1344058"/>
              <a:gd name="connsiteY59" fmla="*/ 2820318 h 3205908"/>
              <a:gd name="connsiteX60" fmla="*/ 1167788 w 1344058"/>
              <a:gd name="connsiteY60" fmla="*/ 2754216 h 3205908"/>
              <a:gd name="connsiteX61" fmla="*/ 1189821 w 1344058"/>
              <a:gd name="connsiteY61" fmla="*/ 2710149 h 3205908"/>
              <a:gd name="connsiteX62" fmla="*/ 1211855 w 1344058"/>
              <a:gd name="connsiteY62" fmla="*/ 2622014 h 3205908"/>
              <a:gd name="connsiteX63" fmla="*/ 1222872 w 1344058"/>
              <a:gd name="connsiteY63" fmla="*/ 2577947 h 3205908"/>
              <a:gd name="connsiteX64" fmla="*/ 1244906 w 1344058"/>
              <a:gd name="connsiteY64" fmla="*/ 2412694 h 3205908"/>
              <a:gd name="connsiteX65" fmla="*/ 1255923 w 1344058"/>
              <a:gd name="connsiteY65" fmla="*/ 2335576 h 3205908"/>
              <a:gd name="connsiteX66" fmla="*/ 1266940 w 1344058"/>
              <a:gd name="connsiteY66" fmla="*/ 2225407 h 3205908"/>
              <a:gd name="connsiteX67" fmla="*/ 1288973 w 1344058"/>
              <a:gd name="connsiteY67" fmla="*/ 2060154 h 3205908"/>
              <a:gd name="connsiteX68" fmla="*/ 1299990 w 1344058"/>
              <a:gd name="connsiteY68" fmla="*/ 1994053 h 3205908"/>
              <a:gd name="connsiteX69" fmla="*/ 1311007 w 1344058"/>
              <a:gd name="connsiteY69" fmla="*/ 1850833 h 3205908"/>
              <a:gd name="connsiteX70" fmla="*/ 1333041 w 1344058"/>
              <a:gd name="connsiteY70" fmla="*/ 1652530 h 3205908"/>
              <a:gd name="connsiteX71" fmla="*/ 1344058 w 1344058"/>
              <a:gd name="connsiteY71" fmla="*/ 1465243 h 3205908"/>
              <a:gd name="connsiteX72" fmla="*/ 1333041 w 1344058"/>
              <a:gd name="connsiteY72" fmla="*/ 782197 h 3205908"/>
              <a:gd name="connsiteX73" fmla="*/ 1299990 w 1344058"/>
              <a:gd name="connsiteY73" fmla="*/ 506776 h 3205908"/>
              <a:gd name="connsiteX74" fmla="*/ 1277956 w 1344058"/>
              <a:gd name="connsiteY74" fmla="*/ 440674 h 3205908"/>
              <a:gd name="connsiteX75" fmla="*/ 1255923 w 1344058"/>
              <a:gd name="connsiteY75" fmla="*/ 352539 h 3205908"/>
              <a:gd name="connsiteX76" fmla="*/ 1233889 w 1344058"/>
              <a:gd name="connsiteY76" fmla="*/ 275421 h 3205908"/>
              <a:gd name="connsiteX77" fmla="*/ 1211855 w 1344058"/>
              <a:gd name="connsiteY77" fmla="*/ 231354 h 3205908"/>
              <a:gd name="connsiteX78" fmla="*/ 1189821 w 1344058"/>
              <a:gd name="connsiteY78" fmla="*/ 165253 h 3205908"/>
              <a:gd name="connsiteX79" fmla="*/ 1156771 w 1344058"/>
              <a:gd name="connsiteY79" fmla="*/ 121185 h 3205908"/>
              <a:gd name="connsiteX80" fmla="*/ 1112703 w 1344058"/>
              <a:gd name="connsiteY80" fmla="*/ 55084 h 3205908"/>
              <a:gd name="connsiteX81" fmla="*/ 1046602 w 1344058"/>
              <a:gd name="connsiteY81" fmla="*/ 0 h 3205908"/>
              <a:gd name="connsiteX82" fmla="*/ 936434 w 1344058"/>
              <a:gd name="connsiteY82" fmla="*/ 55084 h 3205908"/>
              <a:gd name="connsiteX83" fmla="*/ 903383 w 1344058"/>
              <a:gd name="connsiteY83" fmla="*/ 77118 h 3205908"/>
              <a:gd name="connsiteX84" fmla="*/ 870332 w 1344058"/>
              <a:gd name="connsiteY84" fmla="*/ 88135 h 320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44058" h="3205908">
                <a:moveTo>
                  <a:pt x="1068636" y="231354"/>
                </a:moveTo>
                <a:lnTo>
                  <a:pt x="1013552" y="220337"/>
                </a:lnTo>
                <a:cubicBezTo>
                  <a:pt x="957507" y="210147"/>
                  <a:pt x="928097" y="206555"/>
                  <a:pt x="870332" y="198303"/>
                </a:cubicBezTo>
                <a:cubicBezTo>
                  <a:pt x="776057" y="203849"/>
                  <a:pt x="687072" y="204977"/>
                  <a:pt x="594911" y="220337"/>
                </a:cubicBezTo>
                <a:cubicBezTo>
                  <a:pt x="557970" y="226494"/>
                  <a:pt x="520271" y="230529"/>
                  <a:pt x="484742" y="242371"/>
                </a:cubicBezTo>
                <a:lnTo>
                  <a:pt x="418641" y="264404"/>
                </a:lnTo>
                <a:lnTo>
                  <a:pt x="385590" y="275421"/>
                </a:lnTo>
                <a:cubicBezTo>
                  <a:pt x="363556" y="290110"/>
                  <a:pt x="338214" y="300764"/>
                  <a:pt x="319489" y="319489"/>
                </a:cubicBezTo>
                <a:cubicBezTo>
                  <a:pt x="308472" y="330506"/>
                  <a:pt x="296412" y="340570"/>
                  <a:pt x="286438" y="352539"/>
                </a:cubicBezTo>
                <a:cubicBezTo>
                  <a:pt x="209741" y="444576"/>
                  <a:pt x="327922" y="322073"/>
                  <a:pt x="231354" y="418641"/>
                </a:cubicBezTo>
                <a:cubicBezTo>
                  <a:pt x="227682" y="429658"/>
                  <a:pt x="225977" y="441540"/>
                  <a:pt x="220337" y="451691"/>
                </a:cubicBezTo>
                <a:cubicBezTo>
                  <a:pt x="207477" y="474840"/>
                  <a:pt x="184644" y="492670"/>
                  <a:pt x="176270" y="517792"/>
                </a:cubicBezTo>
                <a:lnTo>
                  <a:pt x="154236" y="583894"/>
                </a:lnTo>
                <a:lnTo>
                  <a:pt x="143219" y="616944"/>
                </a:lnTo>
                <a:cubicBezTo>
                  <a:pt x="139547" y="638978"/>
                  <a:pt x="137620" y="661374"/>
                  <a:pt x="132202" y="683045"/>
                </a:cubicBezTo>
                <a:cubicBezTo>
                  <a:pt x="126569" y="705577"/>
                  <a:pt x="110168" y="749147"/>
                  <a:pt x="110168" y="749147"/>
                </a:cubicBezTo>
                <a:cubicBezTo>
                  <a:pt x="113840" y="760164"/>
                  <a:pt x="121185" y="770584"/>
                  <a:pt x="121185" y="782197"/>
                </a:cubicBezTo>
                <a:cubicBezTo>
                  <a:pt x="121185" y="799117"/>
                  <a:pt x="110511" y="858630"/>
                  <a:pt x="99152" y="881349"/>
                </a:cubicBezTo>
                <a:cubicBezTo>
                  <a:pt x="93231" y="893192"/>
                  <a:pt x="82496" y="902300"/>
                  <a:pt x="77118" y="914400"/>
                </a:cubicBezTo>
                <a:cubicBezTo>
                  <a:pt x="67685" y="935624"/>
                  <a:pt x="62429" y="958467"/>
                  <a:pt x="55084" y="980501"/>
                </a:cubicBezTo>
                <a:lnTo>
                  <a:pt x="44067" y="1013551"/>
                </a:lnTo>
                <a:lnTo>
                  <a:pt x="33050" y="1046602"/>
                </a:lnTo>
                <a:cubicBezTo>
                  <a:pt x="29378" y="1090669"/>
                  <a:pt x="25301" y="1134705"/>
                  <a:pt x="22034" y="1178804"/>
                </a:cubicBezTo>
                <a:cubicBezTo>
                  <a:pt x="17956" y="1233860"/>
                  <a:pt x="15251" y="1289013"/>
                  <a:pt x="11017" y="1344057"/>
                </a:cubicBezTo>
                <a:cubicBezTo>
                  <a:pt x="7906" y="1384499"/>
                  <a:pt x="3672" y="1424848"/>
                  <a:pt x="0" y="1465243"/>
                </a:cubicBezTo>
                <a:cubicBezTo>
                  <a:pt x="3672" y="1604790"/>
                  <a:pt x="4953" y="1744420"/>
                  <a:pt x="11017" y="1883884"/>
                </a:cubicBezTo>
                <a:cubicBezTo>
                  <a:pt x="12425" y="1916267"/>
                  <a:pt x="23774" y="1989998"/>
                  <a:pt x="33050" y="2027103"/>
                </a:cubicBezTo>
                <a:cubicBezTo>
                  <a:pt x="35866" y="2038369"/>
                  <a:pt x="40877" y="2048988"/>
                  <a:pt x="44067" y="2060154"/>
                </a:cubicBezTo>
                <a:cubicBezTo>
                  <a:pt x="48227" y="2074713"/>
                  <a:pt x="50924" y="2089662"/>
                  <a:pt x="55084" y="2104221"/>
                </a:cubicBezTo>
                <a:cubicBezTo>
                  <a:pt x="58274" y="2115387"/>
                  <a:pt x="62911" y="2126106"/>
                  <a:pt x="66101" y="2137272"/>
                </a:cubicBezTo>
                <a:cubicBezTo>
                  <a:pt x="80716" y="2188425"/>
                  <a:pt x="77313" y="2187921"/>
                  <a:pt x="88135" y="2247441"/>
                </a:cubicBezTo>
                <a:cubicBezTo>
                  <a:pt x="91485" y="2265864"/>
                  <a:pt x="96074" y="2284055"/>
                  <a:pt x="99152" y="2302525"/>
                </a:cubicBezTo>
                <a:cubicBezTo>
                  <a:pt x="103421" y="2328139"/>
                  <a:pt x="105523" y="2354095"/>
                  <a:pt x="110168" y="2379643"/>
                </a:cubicBezTo>
                <a:cubicBezTo>
                  <a:pt x="116827" y="2416268"/>
                  <a:pt x="131723" y="2455325"/>
                  <a:pt x="143219" y="2489812"/>
                </a:cubicBezTo>
                <a:lnTo>
                  <a:pt x="154236" y="2522862"/>
                </a:lnTo>
                <a:cubicBezTo>
                  <a:pt x="157908" y="2533879"/>
                  <a:pt x="158811" y="2546251"/>
                  <a:pt x="165253" y="2555913"/>
                </a:cubicBezTo>
                <a:lnTo>
                  <a:pt x="187287" y="2588963"/>
                </a:lnTo>
                <a:cubicBezTo>
                  <a:pt x="214973" y="2672027"/>
                  <a:pt x="177629" y="2569650"/>
                  <a:pt x="220337" y="2655065"/>
                </a:cubicBezTo>
                <a:cubicBezTo>
                  <a:pt x="225530" y="2665452"/>
                  <a:pt x="226161" y="2677728"/>
                  <a:pt x="231354" y="2688115"/>
                </a:cubicBezTo>
                <a:cubicBezTo>
                  <a:pt x="237276" y="2699958"/>
                  <a:pt x="248010" y="2709066"/>
                  <a:pt x="253388" y="2721166"/>
                </a:cubicBezTo>
                <a:cubicBezTo>
                  <a:pt x="262821" y="2742390"/>
                  <a:pt x="262538" y="2767942"/>
                  <a:pt x="275421" y="2787267"/>
                </a:cubicBezTo>
                <a:cubicBezTo>
                  <a:pt x="282766" y="2798284"/>
                  <a:pt x="291533" y="2808475"/>
                  <a:pt x="297455" y="2820318"/>
                </a:cubicBezTo>
                <a:cubicBezTo>
                  <a:pt x="317546" y="2860500"/>
                  <a:pt x="300434" y="2884731"/>
                  <a:pt x="352540" y="2919469"/>
                </a:cubicBezTo>
                <a:lnTo>
                  <a:pt x="385590" y="2941503"/>
                </a:lnTo>
                <a:cubicBezTo>
                  <a:pt x="444347" y="3029639"/>
                  <a:pt x="367228" y="2923141"/>
                  <a:pt x="440675" y="2996588"/>
                </a:cubicBezTo>
                <a:cubicBezTo>
                  <a:pt x="490507" y="3046420"/>
                  <a:pt x="431415" y="3019207"/>
                  <a:pt x="495759" y="3040655"/>
                </a:cubicBezTo>
                <a:cubicBezTo>
                  <a:pt x="503104" y="3051672"/>
                  <a:pt x="507828" y="3064987"/>
                  <a:pt x="517793" y="3073706"/>
                </a:cubicBezTo>
                <a:cubicBezTo>
                  <a:pt x="537722" y="3091144"/>
                  <a:pt x="561860" y="3103084"/>
                  <a:pt x="583894" y="3117773"/>
                </a:cubicBezTo>
                <a:lnTo>
                  <a:pt x="649995" y="3161841"/>
                </a:lnTo>
                <a:cubicBezTo>
                  <a:pt x="661012" y="3169185"/>
                  <a:pt x="670485" y="3179687"/>
                  <a:pt x="683046" y="3183874"/>
                </a:cubicBezTo>
                <a:lnTo>
                  <a:pt x="749147" y="3205908"/>
                </a:lnTo>
                <a:cubicBezTo>
                  <a:pt x="793214" y="3202236"/>
                  <a:pt x="838742" y="3206726"/>
                  <a:pt x="881349" y="3194891"/>
                </a:cubicBezTo>
                <a:cubicBezTo>
                  <a:pt x="906864" y="3187804"/>
                  <a:pt x="947450" y="3150824"/>
                  <a:pt x="947450" y="3150824"/>
                </a:cubicBezTo>
                <a:cubicBezTo>
                  <a:pt x="954795" y="3139807"/>
                  <a:pt x="960121" y="3127136"/>
                  <a:pt x="969484" y="3117773"/>
                </a:cubicBezTo>
                <a:cubicBezTo>
                  <a:pt x="978847" y="3108410"/>
                  <a:pt x="994263" y="3106078"/>
                  <a:pt x="1002535" y="3095739"/>
                </a:cubicBezTo>
                <a:cubicBezTo>
                  <a:pt x="1009789" y="3086671"/>
                  <a:pt x="1007912" y="3072840"/>
                  <a:pt x="1013552" y="3062689"/>
                </a:cubicBezTo>
                <a:cubicBezTo>
                  <a:pt x="1026412" y="3039540"/>
                  <a:pt x="1042930" y="3018622"/>
                  <a:pt x="1057619" y="2996588"/>
                </a:cubicBezTo>
                <a:cubicBezTo>
                  <a:pt x="1064964" y="2985571"/>
                  <a:pt x="1075466" y="2976098"/>
                  <a:pt x="1079653" y="2963537"/>
                </a:cubicBezTo>
                <a:cubicBezTo>
                  <a:pt x="1105490" y="2886026"/>
                  <a:pt x="1071863" y="2981714"/>
                  <a:pt x="1112703" y="2886419"/>
                </a:cubicBezTo>
                <a:cubicBezTo>
                  <a:pt x="1140068" y="2822566"/>
                  <a:pt x="1103413" y="2883828"/>
                  <a:pt x="1145754" y="2820318"/>
                </a:cubicBezTo>
                <a:cubicBezTo>
                  <a:pt x="1153099" y="2798284"/>
                  <a:pt x="1157401" y="2774990"/>
                  <a:pt x="1167788" y="2754216"/>
                </a:cubicBezTo>
                <a:cubicBezTo>
                  <a:pt x="1175132" y="2739527"/>
                  <a:pt x="1184628" y="2725729"/>
                  <a:pt x="1189821" y="2710149"/>
                </a:cubicBezTo>
                <a:cubicBezTo>
                  <a:pt x="1199397" y="2681420"/>
                  <a:pt x="1204510" y="2651392"/>
                  <a:pt x="1211855" y="2622014"/>
                </a:cubicBezTo>
                <a:cubicBezTo>
                  <a:pt x="1215527" y="2607325"/>
                  <a:pt x="1220731" y="2592936"/>
                  <a:pt x="1222872" y="2577947"/>
                </a:cubicBezTo>
                <a:cubicBezTo>
                  <a:pt x="1250564" y="2384109"/>
                  <a:pt x="1216430" y="2626259"/>
                  <a:pt x="1244906" y="2412694"/>
                </a:cubicBezTo>
                <a:cubicBezTo>
                  <a:pt x="1248338" y="2386955"/>
                  <a:pt x="1252889" y="2361365"/>
                  <a:pt x="1255923" y="2335576"/>
                </a:cubicBezTo>
                <a:cubicBezTo>
                  <a:pt x="1260235" y="2298923"/>
                  <a:pt x="1262865" y="2262087"/>
                  <a:pt x="1266940" y="2225407"/>
                </a:cubicBezTo>
                <a:cubicBezTo>
                  <a:pt x="1272018" y="2179702"/>
                  <a:pt x="1281801" y="2106769"/>
                  <a:pt x="1288973" y="2060154"/>
                </a:cubicBezTo>
                <a:cubicBezTo>
                  <a:pt x="1292370" y="2038076"/>
                  <a:pt x="1296318" y="2016087"/>
                  <a:pt x="1299990" y="1994053"/>
                </a:cubicBezTo>
                <a:cubicBezTo>
                  <a:pt x="1303662" y="1946313"/>
                  <a:pt x="1306859" y="1898534"/>
                  <a:pt x="1311007" y="1850833"/>
                </a:cubicBezTo>
                <a:cubicBezTo>
                  <a:pt x="1318986" y="1759080"/>
                  <a:pt x="1322247" y="1738879"/>
                  <a:pt x="1333041" y="1652530"/>
                </a:cubicBezTo>
                <a:cubicBezTo>
                  <a:pt x="1336713" y="1590101"/>
                  <a:pt x="1344058" y="1527780"/>
                  <a:pt x="1344058" y="1465243"/>
                </a:cubicBezTo>
                <a:cubicBezTo>
                  <a:pt x="1344058" y="1237531"/>
                  <a:pt x="1339111" y="1009828"/>
                  <a:pt x="1333041" y="782197"/>
                </a:cubicBezTo>
                <a:cubicBezTo>
                  <a:pt x="1331642" y="729718"/>
                  <a:pt x="1317725" y="559981"/>
                  <a:pt x="1299990" y="506776"/>
                </a:cubicBezTo>
                <a:cubicBezTo>
                  <a:pt x="1292645" y="484742"/>
                  <a:pt x="1282511" y="463449"/>
                  <a:pt x="1277956" y="440674"/>
                </a:cubicBezTo>
                <a:cubicBezTo>
                  <a:pt x="1255562" y="328696"/>
                  <a:pt x="1278505" y="431576"/>
                  <a:pt x="1255923" y="352539"/>
                </a:cubicBezTo>
                <a:cubicBezTo>
                  <a:pt x="1247937" y="324589"/>
                  <a:pt x="1245209" y="301834"/>
                  <a:pt x="1233889" y="275421"/>
                </a:cubicBezTo>
                <a:cubicBezTo>
                  <a:pt x="1227420" y="260326"/>
                  <a:pt x="1217954" y="246602"/>
                  <a:pt x="1211855" y="231354"/>
                </a:cubicBezTo>
                <a:cubicBezTo>
                  <a:pt x="1203229" y="209790"/>
                  <a:pt x="1203756" y="183834"/>
                  <a:pt x="1189821" y="165253"/>
                </a:cubicBezTo>
                <a:cubicBezTo>
                  <a:pt x="1178804" y="150564"/>
                  <a:pt x="1167301" y="136227"/>
                  <a:pt x="1156771" y="121185"/>
                </a:cubicBezTo>
                <a:cubicBezTo>
                  <a:pt x="1141585" y="99491"/>
                  <a:pt x="1131428" y="73809"/>
                  <a:pt x="1112703" y="55084"/>
                </a:cubicBezTo>
                <a:cubicBezTo>
                  <a:pt x="1070291" y="12670"/>
                  <a:pt x="1092617" y="30675"/>
                  <a:pt x="1046602" y="0"/>
                </a:cubicBezTo>
                <a:cubicBezTo>
                  <a:pt x="976844" y="17438"/>
                  <a:pt x="1015134" y="2617"/>
                  <a:pt x="936434" y="55084"/>
                </a:cubicBezTo>
                <a:cubicBezTo>
                  <a:pt x="925417" y="62429"/>
                  <a:pt x="915944" y="72931"/>
                  <a:pt x="903383" y="77118"/>
                </a:cubicBezTo>
                <a:lnTo>
                  <a:pt x="870332" y="8813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18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DEDA9B6A-4DDE-4710-94D7-FAC136FCC57A}"/>
              </a:ext>
            </a:extLst>
          </p:cNvPr>
          <p:cNvSpPr>
            <a:spLocks noGrp="1"/>
          </p:cNvSpPr>
          <p:nvPr>
            <p:ph type="title"/>
          </p:nvPr>
        </p:nvSpPr>
        <p:spPr>
          <a:xfrm>
            <a:off x="457200" y="381000"/>
            <a:ext cx="8229600" cy="1020763"/>
          </a:xfrm>
        </p:spPr>
        <p:txBody>
          <a:bodyPr>
            <a:noAutofit/>
          </a:bodyPr>
          <a:lstStyle/>
          <a:p>
            <a:pPr eaLnBrk="1" hangingPunct="1"/>
            <a:r>
              <a:rPr lang="en-US" altLang="en-US" sz="3200" dirty="0"/>
              <a:t>Recommended </a:t>
            </a:r>
            <a:r>
              <a:rPr lang="en-US" altLang="en-US" sz="3200" dirty="0" smtClean="0"/>
              <a:t>Interim</a:t>
            </a:r>
            <a:r>
              <a:rPr lang="en-US" altLang="en-US" sz="3200" dirty="0"/>
              <a:t/>
            </a:r>
            <a:br>
              <a:rPr lang="en-US" altLang="en-US" sz="3200" dirty="0"/>
            </a:br>
            <a:r>
              <a:rPr lang="en-US" altLang="en-US" sz="3200" dirty="0"/>
              <a:t>Water Treatment Improvements</a:t>
            </a:r>
          </a:p>
        </p:txBody>
      </p:sp>
      <p:sp>
        <p:nvSpPr>
          <p:cNvPr id="25603" name="Content Placeholder 2">
            <a:extLst>
              <a:ext uri="{FF2B5EF4-FFF2-40B4-BE49-F238E27FC236}">
                <a16:creationId xmlns="" xmlns:a16="http://schemas.microsoft.com/office/drawing/2014/main" id="{7A566F49-ECC0-4518-B78B-98CAA29BF8B0}"/>
              </a:ext>
            </a:extLst>
          </p:cNvPr>
          <p:cNvSpPr>
            <a:spLocks noGrp="1"/>
          </p:cNvSpPr>
          <p:nvPr>
            <p:ph idx="1"/>
          </p:nvPr>
        </p:nvSpPr>
        <p:spPr>
          <a:xfrm>
            <a:off x="457200" y="1981200"/>
            <a:ext cx="7848600" cy="4144963"/>
          </a:xfrm>
        </p:spPr>
        <p:txBody>
          <a:bodyPr/>
          <a:lstStyle/>
          <a:p>
            <a:pPr eaLnBrk="1" hangingPunct="1"/>
            <a:r>
              <a:rPr lang="en-US" altLang="en-US" sz="2800" dirty="0"/>
              <a:t>Interim</a:t>
            </a:r>
            <a:r>
              <a:rPr lang="en-US" altLang="en-US" sz="2700" dirty="0"/>
              <a:t>:</a:t>
            </a:r>
          </a:p>
          <a:p>
            <a:pPr lvl="1" eaLnBrk="1" hangingPunct="1"/>
            <a:r>
              <a:rPr lang="en-US" altLang="en-US" sz="2400" dirty="0"/>
              <a:t>Diffused air stripper: 60-minute detention at</a:t>
            </a:r>
            <a:br>
              <a:rPr lang="en-US" altLang="en-US" sz="2400" dirty="0"/>
            </a:br>
            <a:r>
              <a:rPr lang="en-US" altLang="en-US" sz="2400" dirty="0"/>
              <a:t>130 GPM</a:t>
            </a:r>
          </a:p>
          <a:p>
            <a:pPr lvl="1" eaLnBrk="1" hangingPunct="1"/>
            <a:r>
              <a:rPr lang="en-US" altLang="en-US" sz="2400" dirty="0"/>
              <a:t>Improved iron and manganese removal: Pyrolusite media to three existing and conversion of two GAC and four Zeolite </a:t>
            </a:r>
            <a:r>
              <a:rPr lang="en-US" altLang="en-US" sz="2400" dirty="0" smtClean="0"/>
              <a:t>filters to </a:t>
            </a:r>
            <a:r>
              <a:rPr lang="en-US" altLang="en-US" sz="2400" dirty="0"/>
              <a:t>pyrolusite </a:t>
            </a:r>
            <a:r>
              <a:rPr lang="en-US" altLang="en-US" sz="2400" dirty="0" smtClean="0"/>
              <a:t>to reduce </a:t>
            </a:r>
            <a:r>
              <a:rPr lang="en-US" altLang="en-US" sz="2400" dirty="0"/>
              <a:t>loading rate by two-thirds</a:t>
            </a:r>
            <a:r>
              <a:rPr lang="en-US" altLang="en-US" sz="2400" dirty="0" smtClean="0"/>
              <a:t>.</a:t>
            </a:r>
            <a:endParaRPr lang="en-US" altLang="en-US" sz="2400" dirty="0"/>
          </a:p>
        </p:txBody>
      </p:sp>
    </p:spTree>
    <p:extLst>
      <p:ext uri="{BB962C8B-B14F-4D97-AF65-F5344CB8AC3E}">
        <p14:creationId xmlns:p14="http://schemas.microsoft.com/office/powerpoint/2010/main" val="2905832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DEDA9B6A-4DDE-4710-94D7-FAC136FCC57A}"/>
              </a:ext>
            </a:extLst>
          </p:cNvPr>
          <p:cNvSpPr>
            <a:spLocks noGrp="1"/>
          </p:cNvSpPr>
          <p:nvPr>
            <p:ph type="title"/>
          </p:nvPr>
        </p:nvSpPr>
        <p:spPr>
          <a:xfrm>
            <a:off x="457200" y="381000"/>
            <a:ext cx="8229600" cy="1020763"/>
          </a:xfrm>
        </p:spPr>
        <p:txBody>
          <a:bodyPr>
            <a:noAutofit/>
          </a:bodyPr>
          <a:lstStyle/>
          <a:p>
            <a:pPr eaLnBrk="1" hangingPunct="1"/>
            <a:r>
              <a:rPr lang="en-US" altLang="en-US" sz="3200" dirty="0"/>
              <a:t>Recommended </a:t>
            </a:r>
            <a:r>
              <a:rPr lang="en-US" altLang="en-US" sz="3200" dirty="0" smtClean="0"/>
              <a:t>Interim</a:t>
            </a:r>
            <a:r>
              <a:rPr lang="en-US" altLang="en-US" sz="3200" dirty="0"/>
              <a:t/>
            </a:r>
            <a:br>
              <a:rPr lang="en-US" altLang="en-US" sz="3200" dirty="0"/>
            </a:br>
            <a:r>
              <a:rPr lang="en-US" altLang="en-US" sz="3200" dirty="0"/>
              <a:t>Water Treatment </a:t>
            </a:r>
            <a:r>
              <a:rPr lang="en-US" altLang="en-US" sz="3200" dirty="0" smtClean="0"/>
              <a:t>Improvements - Continued</a:t>
            </a:r>
            <a:endParaRPr lang="en-US" altLang="en-US" sz="3200" dirty="0"/>
          </a:p>
        </p:txBody>
      </p:sp>
      <p:sp>
        <p:nvSpPr>
          <p:cNvPr id="25603" name="Content Placeholder 2">
            <a:extLst>
              <a:ext uri="{FF2B5EF4-FFF2-40B4-BE49-F238E27FC236}">
                <a16:creationId xmlns="" xmlns:a16="http://schemas.microsoft.com/office/drawing/2014/main" id="{7A566F49-ECC0-4518-B78B-98CAA29BF8B0}"/>
              </a:ext>
            </a:extLst>
          </p:cNvPr>
          <p:cNvSpPr>
            <a:spLocks noGrp="1"/>
          </p:cNvSpPr>
          <p:nvPr>
            <p:ph idx="1"/>
          </p:nvPr>
        </p:nvSpPr>
        <p:spPr>
          <a:xfrm>
            <a:off x="457200" y="2057400"/>
            <a:ext cx="7848600" cy="4068763"/>
          </a:xfrm>
        </p:spPr>
        <p:txBody>
          <a:bodyPr/>
          <a:lstStyle/>
          <a:p>
            <a:pPr eaLnBrk="1" hangingPunct="1"/>
            <a:r>
              <a:rPr lang="en-US" altLang="en-US" sz="2800" dirty="0"/>
              <a:t>Interim</a:t>
            </a:r>
            <a:r>
              <a:rPr lang="en-US" altLang="en-US" sz="2700" dirty="0"/>
              <a:t>:</a:t>
            </a:r>
          </a:p>
          <a:p>
            <a:pPr lvl="1" eaLnBrk="1" hangingPunct="1"/>
            <a:r>
              <a:rPr lang="en-US" altLang="en-US" sz="2400" dirty="0" smtClean="0"/>
              <a:t>Storage </a:t>
            </a:r>
            <a:r>
              <a:rPr lang="en-US" altLang="en-US" sz="2400" dirty="0"/>
              <a:t>tank: Sludge removal and cathodic protection</a:t>
            </a:r>
          </a:p>
          <a:p>
            <a:pPr lvl="1" eaLnBrk="1" hangingPunct="1"/>
            <a:r>
              <a:rPr lang="en-US" altLang="en-US" sz="2400" dirty="0"/>
              <a:t>Cost: $200,000 interim treatment and $300,000 wastewater treatment plant separation by containment wall ($100,000 CO</a:t>
            </a:r>
            <a:r>
              <a:rPr lang="en-US" altLang="en-US" sz="2400" baseline="-25000" dirty="0"/>
              <a:t>2</a:t>
            </a:r>
            <a:r>
              <a:rPr lang="en-US" altLang="en-US" sz="2400" dirty="0"/>
              <a:t> stripping and $100,000 improved iron removal)</a:t>
            </a:r>
          </a:p>
        </p:txBody>
      </p:sp>
    </p:spTree>
    <p:extLst>
      <p:ext uri="{BB962C8B-B14F-4D97-AF65-F5344CB8AC3E}">
        <p14:creationId xmlns:p14="http://schemas.microsoft.com/office/powerpoint/2010/main" val="3843026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A3782B6F-C295-487F-B959-974FB26964F2}"/>
              </a:ext>
            </a:extLst>
          </p:cNvPr>
          <p:cNvSpPr>
            <a:spLocks noGrp="1"/>
          </p:cNvSpPr>
          <p:nvPr>
            <p:ph type="title"/>
          </p:nvPr>
        </p:nvSpPr>
        <p:spPr>
          <a:xfrm>
            <a:off x="469669" y="381000"/>
            <a:ext cx="8229600" cy="1020763"/>
          </a:xfrm>
        </p:spPr>
        <p:txBody>
          <a:bodyPr>
            <a:normAutofit fontScale="90000"/>
          </a:bodyPr>
          <a:lstStyle/>
          <a:p>
            <a:pPr eaLnBrk="1" hangingPunct="1"/>
            <a:r>
              <a:rPr lang="en-US" altLang="en-US" sz="3200" dirty="0"/>
              <a:t>Long Range Treatment </a:t>
            </a:r>
            <a:br>
              <a:rPr lang="en-US" altLang="en-US" sz="3200" dirty="0"/>
            </a:br>
            <a:r>
              <a:rPr lang="en-US" altLang="en-US" sz="3200" dirty="0"/>
              <a:t>(for wastewater separation)</a:t>
            </a:r>
          </a:p>
        </p:txBody>
      </p:sp>
      <p:sp>
        <p:nvSpPr>
          <p:cNvPr id="26627" name="Content Placeholder 2">
            <a:extLst>
              <a:ext uri="{FF2B5EF4-FFF2-40B4-BE49-F238E27FC236}">
                <a16:creationId xmlns="" xmlns:a16="http://schemas.microsoft.com/office/drawing/2014/main" id="{E01038D0-A599-47B3-B5B3-244AAA72D951}"/>
              </a:ext>
            </a:extLst>
          </p:cNvPr>
          <p:cNvSpPr>
            <a:spLocks noGrp="1"/>
          </p:cNvSpPr>
          <p:nvPr>
            <p:ph idx="1"/>
          </p:nvPr>
        </p:nvSpPr>
        <p:spPr/>
        <p:txBody>
          <a:bodyPr/>
          <a:lstStyle/>
          <a:p>
            <a:pPr eaLnBrk="1" hangingPunct="1"/>
            <a:r>
              <a:rPr lang="en-US" altLang="en-US" dirty="0"/>
              <a:t>CO</a:t>
            </a:r>
            <a:r>
              <a:rPr lang="en-US" altLang="en-US" baseline="-25000" dirty="0"/>
              <a:t>2 </a:t>
            </a:r>
            <a:r>
              <a:rPr lang="en-US" altLang="en-US" dirty="0"/>
              <a:t>Stripping</a:t>
            </a:r>
          </a:p>
          <a:p>
            <a:pPr eaLnBrk="1" hangingPunct="1"/>
            <a:r>
              <a:rPr lang="en-US" altLang="en-US" dirty="0"/>
              <a:t>Water Softening by Lime with Iron-Manganese Precipitation</a:t>
            </a:r>
          </a:p>
          <a:p>
            <a:pPr eaLnBrk="1" hangingPunct="1"/>
            <a:r>
              <a:rPr lang="en-US" altLang="en-US" dirty="0"/>
              <a:t>Filtration</a:t>
            </a:r>
          </a:p>
          <a:p>
            <a:pPr eaLnBrk="1" hangingPunct="1"/>
            <a:r>
              <a:rPr lang="en-US" altLang="en-US" dirty="0"/>
              <a:t>Chlorination</a:t>
            </a:r>
          </a:p>
          <a:p>
            <a:pPr eaLnBrk="1" hangingPunct="1"/>
            <a:r>
              <a:rPr lang="en-US" altLang="en-US" dirty="0"/>
              <a:t>Phosphate Inhibitor</a:t>
            </a:r>
          </a:p>
          <a:p>
            <a:pPr eaLnBrk="1" hangingPunct="1"/>
            <a:r>
              <a:rPr lang="en-US" altLang="en-US" dirty="0"/>
              <a:t>Cost: $3 million</a:t>
            </a:r>
          </a:p>
        </p:txBody>
      </p:sp>
    </p:spTree>
    <p:extLst>
      <p:ext uri="{BB962C8B-B14F-4D97-AF65-F5344CB8AC3E}">
        <p14:creationId xmlns:p14="http://schemas.microsoft.com/office/powerpoint/2010/main" val="1745518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00CDD6D2-131E-4A75-BD35-77549B5DAA88}"/>
              </a:ext>
            </a:extLst>
          </p:cNvPr>
          <p:cNvSpPr>
            <a:spLocks noGrp="1"/>
          </p:cNvSpPr>
          <p:nvPr>
            <p:ph type="title"/>
          </p:nvPr>
        </p:nvSpPr>
        <p:spPr/>
        <p:txBody>
          <a:bodyPr/>
          <a:lstStyle/>
          <a:p>
            <a:pPr eaLnBrk="1" hangingPunct="1"/>
            <a:r>
              <a:rPr lang="en-US" altLang="en-US" dirty="0" smtClean="0"/>
              <a:t>Project Outcome</a:t>
            </a:r>
            <a:endParaRPr lang="en-US" altLang="en-US" dirty="0"/>
          </a:p>
        </p:txBody>
      </p:sp>
      <p:sp>
        <p:nvSpPr>
          <p:cNvPr id="16387" name="Content Placeholder 2">
            <a:extLst>
              <a:ext uri="{FF2B5EF4-FFF2-40B4-BE49-F238E27FC236}">
                <a16:creationId xmlns="" xmlns:a16="http://schemas.microsoft.com/office/drawing/2014/main" id="{5248C9C9-C10A-46D8-9626-21FD948E09E6}"/>
              </a:ext>
            </a:extLst>
          </p:cNvPr>
          <p:cNvSpPr>
            <a:spLocks noGrp="1"/>
          </p:cNvSpPr>
          <p:nvPr>
            <p:ph idx="1"/>
          </p:nvPr>
        </p:nvSpPr>
        <p:spPr>
          <a:xfrm>
            <a:off x="190500" y="1524000"/>
            <a:ext cx="8763000" cy="4953000"/>
          </a:xfrm>
        </p:spPr>
        <p:txBody>
          <a:bodyPr>
            <a:normAutofit/>
          </a:bodyPr>
          <a:lstStyle/>
          <a:p>
            <a:pPr eaLnBrk="1" hangingPunct="1"/>
            <a:r>
              <a:rPr lang="en-US" altLang="en-US" sz="2800" dirty="0" smtClean="0"/>
              <a:t>Interim Water </a:t>
            </a:r>
            <a:r>
              <a:rPr lang="en-US" altLang="en-US" sz="2800" dirty="0"/>
              <a:t>Treatment </a:t>
            </a:r>
            <a:r>
              <a:rPr lang="en-US" altLang="en-US" sz="2800" dirty="0" smtClean="0"/>
              <a:t>Improvements </a:t>
            </a:r>
          </a:p>
          <a:p>
            <a:pPr lvl="1" eaLnBrk="1" hangingPunct="1"/>
            <a:r>
              <a:rPr lang="en-US" altLang="en-US" sz="2400" dirty="0" smtClean="0"/>
              <a:t>Components:</a:t>
            </a:r>
          </a:p>
          <a:p>
            <a:pPr lvl="2" eaLnBrk="1" hangingPunct="1"/>
            <a:r>
              <a:rPr lang="en-US" altLang="en-US" sz="2000" dirty="0" smtClean="0"/>
              <a:t>Diffused </a:t>
            </a:r>
            <a:r>
              <a:rPr lang="en-US" altLang="en-US" sz="2000" dirty="0"/>
              <a:t>air </a:t>
            </a:r>
            <a:r>
              <a:rPr lang="en-US" altLang="en-US" sz="2000" dirty="0" smtClean="0"/>
              <a:t>stripper</a:t>
            </a:r>
            <a:endParaRPr lang="en-US" altLang="en-US" sz="2000" dirty="0"/>
          </a:p>
          <a:p>
            <a:pPr lvl="2" eaLnBrk="1" hangingPunct="1"/>
            <a:r>
              <a:rPr lang="en-US" altLang="en-US" sz="2000" dirty="0"/>
              <a:t>Improved iron and manganese </a:t>
            </a:r>
            <a:r>
              <a:rPr lang="en-US" altLang="en-US" sz="2000" dirty="0" smtClean="0"/>
              <a:t>removal </a:t>
            </a:r>
            <a:endParaRPr lang="en-US" altLang="en-US" sz="2000" dirty="0" smtClean="0"/>
          </a:p>
          <a:p>
            <a:pPr lvl="2" eaLnBrk="1" hangingPunct="1"/>
            <a:r>
              <a:rPr lang="en-US" altLang="en-US" sz="2000" dirty="0" smtClean="0"/>
              <a:t>Storage </a:t>
            </a:r>
            <a:r>
              <a:rPr lang="en-US" altLang="en-US" sz="2000" dirty="0" smtClean="0"/>
              <a:t>tank sludge </a:t>
            </a:r>
            <a:r>
              <a:rPr lang="en-US" altLang="en-US" sz="2000" dirty="0"/>
              <a:t>removal and cathodic protection</a:t>
            </a:r>
          </a:p>
          <a:p>
            <a:pPr lvl="1" eaLnBrk="1" hangingPunct="1"/>
            <a:r>
              <a:rPr lang="en-US" altLang="en-US" sz="2400" dirty="0"/>
              <a:t>Cost: $200,000 interim treatment </a:t>
            </a:r>
            <a:r>
              <a:rPr lang="en-US" altLang="en-US" sz="2400" dirty="0" smtClean="0"/>
              <a:t>($</a:t>
            </a:r>
            <a:r>
              <a:rPr lang="en-US" altLang="en-US" sz="2400" dirty="0"/>
              <a:t>300,000 </a:t>
            </a:r>
            <a:r>
              <a:rPr lang="en-US" altLang="en-US" sz="2400" dirty="0" smtClean="0"/>
              <a:t>with wastewater separation) to achieve</a:t>
            </a:r>
            <a:r>
              <a:rPr lang="en-US" altLang="en-US" sz="2000" dirty="0" smtClean="0"/>
              <a:t>:</a:t>
            </a:r>
          </a:p>
          <a:p>
            <a:pPr lvl="2" eaLnBrk="1" hangingPunct="1"/>
            <a:r>
              <a:rPr lang="en-US" altLang="en-US" sz="1800" dirty="0" smtClean="0"/>
              <a:t>Projected 80% reduction in corrosion rate</a:t>
            </a:r>
          </a:p>
          <a:p>
            <a:pPr lvl="2" eaLnBrk="1" hangingPunct="1"/>
            <a:r>
              <a:rPr lang="en-US" altLang="en-US" sz="1800" dirty="0" smtClean="0"/>
              <a:t>Lead and Copper Rule compliance </a:t>
            </a:r>
          </a:p>
          <a:p>
            <a:pPr lvl="2" eaLnBrk="1" hangingPunct="1"/>
            <a:r>
              <a:rPr lang="en-US" altLang="en-US" sz="1800" dirty="0" smtClean="0"/>
              <a:t>Lower treatment costs (Chemicals and Labor)</a:t>
            </a:r>
          </a:p>
          <a:p>
            <a:pPr lvl="1"/>
            <a:r>
              <a:rPr lang="en-US" altLang="en-US" sz="2400" dirty="0" smtClean="0"/>
              <a:t>New </a:t>
            </a:r>
            <a:r>
              <a:rPr lang="en-US" altLang="en-US" sz="2400" dirty="0" smtClean="0"/>
              <a:t>treatment </a:t>
            </a:r>
            <a:r>
              <a:rPr lang="en-US" altLang="en-US" sz="2400" dirty="0"/>
              <a:t>plant </a:t>
            </a:r>
            <a:r>
              <a:rPr lang="en-US" altLang="en-US" sz="2400" dirty="0" smtClean="0"/>
              <a:t>process improvements </a:t>
            </a:r>
            <a:r>
              <a:rPr lang="en-US" altLang="en-US" sz="2400" dirty="0" smtClean="0"/>
              <a:t/>
            </a:r>
            <a:br>
              <a:rPr lang="en-US" altLang="en-US" sz="2400" dirty="0" smtClean="0"/>
            </a:br>
            <a:r>
              <a:rPr lang="en-US" altLang="en-US" sz="2400" dirty="0" smtClean="0"/>
              <a:t>identified</a:t>
            </a:r>
            <a:endParaRPr lang="en-US" altLang="en-US" sz="2400" dirty="0" smtClean="0"/>
          </a:p>
        </p:txBody>
      </p:sp>
    </p:spTree>
    <p:extLst>
      <p:ext uri="{BB962C8B-B14F-4D97-AF65-F5344CB8AC3E}">
        <p14:creationId xmlns:p14="http://schemas.microsoft.com/office/powerpoint/2010/main" val="2637704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00CDD6D2-131E-4A75-BD35-77549B5DAA88}"/>
              </a:ext>
            </a:extLst>
          </p:cNvPr>
          <p:cNvSpPr>
            <a:spLocks noGrp="1"/>
          </p:cNvSpPr>
          <p:nvPr>
            <p:ph type="title"/>
          </p:nvPr>
        </p:nvSpPr>
        <p:spPr/>
        <p:txBody>
          <a:bodyPr/>
          <a:lstStyle/>
          <a:p>
            <a:pPr eaLnBrk="1" hangingPunct="1"/>
            <a:r>
              <a:rPr lang="en-US" altLang="en-US" dirty="0" smtClean="0"/>
              <a:t>Project </a:t>
            </a:r>
            <a:r>
              <a:rPr lang="en-US" altLang="en-US" dirty="0" smtClean="0"/>
              <a:t>Outcomes</a:t>
            </a:r>
            <a:endParaRPr lang="en-US" altLang="en-US" dirty="0"/>
          </a:p>
        </p:txBody>
      </p:sp>
      <p:sp>
        <p:nvSpPr>
          <p:cNvPr id="16387" name="Content Placeholder 2">
            <a:extLst>
              <a:ext uri="{FF2B5EF4-FFF2-40B4-BE49-F238E27FC236}">
                <a16:creationId xmlns="" xmlns:a16="http://schemas.microsoft.com/office/drawing/2014/main" id="{5248C9C9-C10A-46D8-9626-21FD948E09E6}"/>
              </a:ext>
            </a:extLst>
          </p:cNvPr>
          <p:cNvSpPr>
            <a:spLocks noGrp="1"/>
          </p:cNvSpPr>
          <p:nvPr>
            <p:ph idx="1"/>
          </p:nvPr>
        </p:nvSpPr>
        <p:spPr>
          <a:xfrm>
            <a:off x="190500" y="2590800"/>
            <a:ext cx="8763000" cy="3886200"/>
          </a:xfrm>
        </p:spPr>
        <p:txBody>
          <a:bodyPr>
            <a:normAutofit/>
          </a:bodyPr>
          <a:lstStyle/>
          <a:p>
            <a:pPr eaLnBrk="1" hangingPunct="1">
              <a:spcBef>
                <a:spcPts val="1200"/>
              </a:spcBef>
            </a:pPr>
            <a:r>
              <a:rPr lang="en-US" altLang="en-US" sz="2400" dirty="0" smtClean="0"/>
              <a:t>Tribal technical and managerial capacities expanded</a:t>
            </a:r>
          </a:p>
          <a:p>
            <a:pPr eaLnBrk="1" hangingPunct="1">
              <a:spcBef>
                <a:spcPts val="1200"/>
              </a:spcBef>
            </a:pPr>
            <a:r>
              <a:rPr lang="en-US" altLang="en-US" sz="2400" dirty="0" smtClean="0"/>
              <a:t>Confidence built in outcome</a:t>
            </a:r>
          </a:p>
          <a:p>
            <a:pPr eaLnBrk="1" hangingPunct="1">
              <a:spcBef>
                <a:spcPts val="1200"/>
              </a:spcBef>
            </a:pPr>
            <a:r>
              <a:rPr lang="en-US" altLang="en-US" sz="2400" dirty="0" smtClean="0"/>
              <a:t>Better understanding of responsibilities</a:t>
            </a:r>
            <a:endParaRPr lang="en-US" altLang="en-US" sz="2400" dirty="0" smtClean="0"/>
          </a:p>
        </p:txBody>
      </p:sp>
    </p:spTree>
    <p:extLst>
      <p:ext uri="{BB962C8B-B14F-4D97-AF65-F5344CB8AC3E}">
        <p14:creationId xmlns:p14="http://schemas.microsoft.com/office/powerpoint/2010/main" val="2826340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00CDD6D2-131E-4A75-BD35-77549B5DAA88}"/>
              </a:ext>
            </a:extLst>
          </p:cNvPr>
          <p:cNvSpPr>
            <a:spLocks noGrp="1"/>
          </p:cNvSpPr>
          <p:nvPr>
            <p:ph type="title"/>
          </p:nvPr>
        </p:nvSpPr>
        <p:spPr/>
        <p:txBody>
          <a:bodyPr/>
          <a:lstStyle/>
          <a:p>
            <a:pPr eaLnBrk="1" hangingPunct="1"/>
            <a:r>
              <a:rPr lang="en-US" altLang="en-US" dirty="0" smtClean="0"/>
              <a:t>RCAC Assistance</a:t>
            </a:r>
            <a:endParaRPr lang="en-US" altLang="en-US" dirty="0"/>
          </a:p>
        </p:txBody>
      </p:sp>
      <p:sp>
        <p:nvSpPr>
          <p:cNvPr id="16387" name="Content Placeholder 2">
            <a:extLst>
              <a:ext uri="{FF2B5EF4-FFF2-40B4-BE49-F238E27FC236}">
                <a16:creationId xmlns="" xmlns:a16="http://schemas.microsoft.com/office/drawing/2014/main" id="{5248C9C9-C10A-46D8-9626-21FD948E09E6}"/>
              </a:ext>
            </a:extLst>
          </p:cNvPr>
          <p:cNvSpPr>
            <a:spLocks noGrp="1"/>
          </p:cNvSpPr>
          <p:nvPr>
            <p:ph idx="1"/>
          </p:nvPr>
        </p:nvSpPr>
        <p:spPr>
          <a:xfrm>
            <a:off x="152400" y="1600200"/>
            <a:ext cx="8839200" cy="4297363"/>
          </a:xfrm>
        </p:spPr>
        <p:txBody>
          <a:bodyPr/>
          <a:lstStyle/>
          <a:p>
            <a:pPr marL="0" indent="0" algn="ctr" eaLnBrk="1" hangingPunct="1">
              <a:buNone/>
            </a:pPr>
            <a:r>
              <a:rPr lang="en-US" altLang="en-US" sz="2800" dirty="0"/>
              <a:t>Corrosion control and quality improvement </a:t>
            </a:r>
            <a:r>
              <a:rPr lang="en-US" altLang="en-US" sz="2800" dirty="0" smtClean="0"/>
              <a:t>testing</a:t>
            </a:r>
            <a:endParaRPr lang="en-US" altLang="en-US" sz="2800" dirty="0"/>
          </a:p>
          <a:p>
            <a:pPr marL="0" indent="0" eaLnBrk="1" hangingPunct="1">
              <a:buNone/>
            </a:pPr>
            <a:r>
              <a:rPr lang="en-US" altLang="en-US" sz="2800" dirty="0" smtClean="0"/>
              <a:t>	RCAC </a:t>
            </a:r>
            <a:r>
              <a:rPr lang="en-US" altLang="en-US" sz="2800" dirty="0" smtClean="0"/>
              <a:t>provided </a:t>
            </a:r>
            <a:r>
              <a:rPr lang="en-US" altLang="en-US" sz="2800" dirty="0" smtClean="0"/>
              <a:t>Assistance with:</a:t>
            </a:r>
            <a:endParaRPr lang="en-US" altLang="en-US" sz="2800" dirty="0"/>
          </a:p>
          <a:p>
            <a:pPr lvl="1" eaLnBrk="1" hangingPunct="1">
              <a:spcBef>
                <a:spcPts val="1800"/>
              </a:spcBef>
            </a:pPr>
            <a:r>
              <a:rPr lang="en-US" altLang="en-US" sz="2400" dirty="0" smtClean="0"/>
              <a:t>Funding </a:t>
            </a:r>
            <a:r>
              <a:rPr lang="en-US" altLang="en-US" sz="2400" dirty="0" smtClean="0"/>
              <a:t>application</a:t>
            </a:r>
            <a:endParaRPr lang="en-US" altLang="en-US" sz="2400" dirty="0"/>
          </a:p>
          <a:p>
            <a:pPr lvl="1" eaLnBrk="1" hangingPunct="1">
              <a:spcBef>
                <a:spcPts val="1800"/>
              </a:spcBef>
            </a:pPr>
            <a:r>
              <a:rPr lang="en-US" altLang="en-US" sz="2400" dirty="0" smtClean="0"/>
              <a:t>Finding qualified engineering consultant</a:t>
            </a:r>
            <a:endParaRPr lang="en-US" altLang="en-US" sz="2400" dirty="0"/>
          </a:p>
          <a:p>
            <a:pPr lvl="1" eaLnBrk="1" hangingPunct="1">
              <a:spcBef>
                <a:spcPts val="1800"/>
              </a:spcBef>
            </a:pPr>
            <a:r>
              <a:rPr lang="en-US" altLang="en-US" sz="2400" dirty="0" smtClean="0"/>
              <a:t>Professional service consultant contract provisions</a:t>
            </a:r>
            <a:endParaRPr lang="en-US" altLang="en-US" sz="2400" dirty="0"/>
          </a:p>
          <a:p>
            <a:pPr lvl="1" eaLnBrk="1" hangingPunct="1">
              <a:spcBef>
                <a:spcPts val="1800"/>
              </a:spcBef>
            </a:pPr>
            <a:r>
              <a:rPr lang="en-US" altLang="en-US" sz="2400" dirty="0" smtClean="0"/>
              <a:t>Bench </a:t>
            </a:r>
            <a:r>
              <a:rPr lang="en-US" altLang="en-US" sz="2400" dirty="0" smtClean="0"/>
              <a:t>scale testing</a:t>
            </a:r>
            <a:endParaRPr lang="en-US" altLang="en-US" sz="2400" dirty="0" smtClean="0"/>
          </a:p>
          <a:p>
            <a:pPr lvl="1" eaLnBrk="1" hangingPunct="1">
              <a:spcBef>
                <a:spcPts val="1800"/>
              </a:spcBef>
            </a:pPr>
            <a:r>
              <a:rPr lang="en-US" altLang="en-US" sz="2400" dirty="0" smtClean="0"/>
              <a:t>Reviewing </a:t>
            </a:r>
            <a:r>
              <a:rPr lang="en-US" altLang="en-US" sz="2400" dirty="0" smtClean="0"/>
              <a:t>report </a:t>
            </a:r>
            <a:r>
              <a:rPr lang="en-US" altLang="en-US" sz="2400" dirty="0"/>
              <a:t>and </a:t>
            </a:r>
            <a:r>
              <a:rPr lang="en-US" altLang="en-US" sz="2400" dirty="0" smtClean="0"/>
              <a:t>recommendations</a:t>
            </a:r>
            <a:endParaRPr lang="en-US" altLang="en-US" sz="2400" dirty="0"/>
          </a:p>
        </p:txBody>
      </p:sp>
      <p:pic>
        <p:nvPicPr>
          <p:cNvPr id="2" name="Picture 1"/>
          <p:cNvPicPr>
            <a:picLocks noChangeAspect="1"/>
          </p:cNvPicPr>
          <p:nvPr/>
        </p:nvPicPr>
        <p:blipFill>
          <a:blip r:embed="rId2"/>
          <a:stretch>
            <a:fillRect/>
          </a:stretch>
        </p:blipFill>
        <p:spPr>
          <a:xfrm>
            <a:off x="6937390" y="2362200"/>
            <a:ext cx="2057400" cy="1540065"/>
          </a:xfrm>
          <a:prstGeom prst="rect">
            <a:avLst/>
          </a:prstGeom>
        </p:spPr>
      </p:pic>
      <p:pic>
        <p:nvPicPr>
          <p:cNvPr id="3" name="Picture 2"/>
          <p:cNvPicPr>
            <a:picLocks noChangeAspect="1"/>
          </p:cNvPicPr>
          <p:nvPr/>
        </p:nvPicPr>
        <p:blipFill>
          <a:blip r:embed="rId3"/>
          <a:stretch>
            <a:fillRect/>
          </a:stretch>
        </p:blipFill>
        <p:spPr>
          <a:xfrm>
            <a:off x="6945496" y="4419600"/>
            <a:ext cx="2060395" cy="1371600"/>
          </a:xfrm>
          <a:prstGeom prst="rect">
            <a:avLst/>
          </a:prstGeom>
        </p:spPr>
      </p:pic>
    </p:spTree>
    <p:extLst>
      <p:ext uri="{BB962C8B-B14F-4D97-AF65-F5344CB8AC3E}">
        <p14:creationId xmlns:p14="http://schemas.microsoft.com/office/powerpoint/2010/main" val="121177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Find the right engineer/scientist</a:t>
            </a:r>
          </a:p>
          <a:p>
            <a:r>
              <a:rPr lang="en-US" dirty="0" smtClean="0"/>
              <a:t>The importance of collaboration </a:t>
            </a:r>
            <a:r>
              <a:rPr lang="en-US" dirty="0"/>
              <a:t>between </a:t>
            </a:r>
            <a:r>
              <a:rPr lang="en-US" dirty="0" smtClean="0"/>
              <a:t>involved parties</a:t>
            </a:r>
            <a:endParaRPr lang="en-US" dirty="0"/>
          </a:p>
          <a:p>
            <a:r>
              <a:rPr lang="en-US" dirty="0" smtClean="0"/>
              <a:t>Teachable Lessons</a:t>
            </a:r>
            <a:endParaRPr lang="en-US" dirty="0"/>
          </a:p>
          <a:p>
            <a:pPr lvl="1"/>
            <a:r>
              <a:rPr lang="en-US" dirty="0"/>
              <a:t>Obvious treatment methods aren’t</a:t>
            </a:r>
          </a:p>
          <a:p>
            <a:pPr lvl="1"/>
            <a:r>
              <a:rPr lang="en-US" dirty="0"/>
              <a:t>Importance of monitoring</a:t>
            </a:r>
          </a:p>
          <a:p>
            <a:endParaRPr lang="en-US" dirty="0"/>
          </a:p>
        </p:txBody>
      </p:sp>
      <p:sp>
        <p:nvSpPr>
          <p:cNvPr id="4" name="Title 6"/>
          <p:cNvSpPr txBox="1">
            <a:spLocks/>
          </p:cNvSpPr>
          <p:nvPr/>
        </p:nvSpPr>
        <p:spPr>
          <a:xfrm>
            <a:off x="457200" y="1600200"/>
            <a:ext cx="8229600" cy="1524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b="1" kern="1200">
                <a:solidFill>
                  <a:srgbClr val="276092"/>
                </a:solidFill>
                <a:latin typeface="Arial Narrow" panose="020B0606020202030204" pitchFamily="34" charset="0"/>
                <a:ea typeface="+mj-ea"/>
                <a:cs typeface="Arial" panose="020B0604020202020204" pitchFamily="34" charset="0"/>
              </a:defRPr>
            </a:lvl1pPr>
          </a:lstStyle>
          <a:p>
            <a:r>
              <a:rPr lang="en-US" altLang="en-US" sz="3200" dirty="0" smtClean="0"/>
              <a:t/>
            </a:r>
            <a:br>
              <a:rPr lang="en-US" altLang="en-US" sz="3200" dirty="0" smtClean="0"/>
            </a:br>
            <a:endParaRPr lang="en-US" altLang="en-US" sz="3200" dirty="0" smtClean="0"/>
          </a:p>
        </p:txBody>
      </p:sp>
      <p:sp>
        <p:nvSpPr>
          <p:cNvPr id="5" name="Title 4"/>
          <p:cNvSpPr>
            <a:spLocks noGrp="1"/>
          </p:cNvSpPr>
          <p:nvPr>
            <p:ph type="title"/>
          </p:nvPr>
        </p:nvSpPr>
        <p:spPr>
          <a:xfrm>
            <a:off x="457200" y="529434"/>
            <a:ext cx="8229600" cy="818677"/>
          </a:xfrm>
        </p:spPr>
        <p:txBody>
          <a:bodyPr>
            <a:noAutofit/>
          </a:bodyPr>
          <a:lstStyle/>
          <a:p>
            <a:r>
              <a:rPr lang="en-US" sz="3200" dirty="0"/>
              <a:t>Big Valley Rancheria Corrosion Control Study</a:t>
            </a:r>
            <a:br>
              <a:rPr lang="en-US" sz="3200" dirty="0"/>
            </a:br>
            <a:r>
              <a:rPr lang="en-US" sz="3200" dirty="0"/>
              <a:t>Lessons Learned</a:t>
            </a:r>
          </a:p>
        </p:txBody>
      </p:sp>
    </p:spTree>
    <p:extLst>
      <p:ext uri="{BB962C8B-B14F-4D97-AF65-F5344CB8AC3E}">
        <p14:creationId xmlns:p14="http://schemas.microsoft.com/office/powerpoint/2010/main" val="3102044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 y="1828801"/>
            <a:ext cx="8229600" cy="3048000"/>
          </a:xfrm>
        </p:spPr>
        <p:txBody>
          <a:bodyPr>
            <a:normAutofit/>
          </a:bodyPr>
          <a:lstStyle/>
          <a:p>
            <a:r>
              <a:rPr lang="en-US" sz="2400" dirty="0" smtClean="0"/>
              <a:t>John </a:t>
            </a:r>
            <a:r>
              <a:rPr lang="en-US" sz="2400" dirty="0" err="1" smtClean="0"/>
              <a:t>Gicucki</a:t>
            </a:r>
            <a:r>
              <a:rPr lang="en-US" sz="2400" dirty="0" smtClean="0"/>
              <a:t> – Big Valley Rancheria Public Works Manager</a:t>
            </a:r>
          </a:p>
          <a:p>
            <a:r>
              <a:rPr lang="en-US" sz="2400" dirty="0" smtClean="0"/>
              <a:t>John Cruz – Big Valley Rancheria Lead Operator</a:t>
            </a:r>
          </a:p>
          <a:p>
            <a:r>
              <a:rPr lang="en-US" sz="2400" dirty="0" smtClean="0"/>
              <a:t>Sarah Ryan – Big Valley Rancheria Environmental Director</a:t>
            </a:r>
          </a:p>
          <a:p>
            <a:r>
              <a:rPr lang="en-US" sz="2400" dirty="0" smtClean="0"/>
              <a:t>Jason Gambatese – EPA Region 9 Project Manager</a:t>
            </a:r>
          </a:p>
          <a:p>
            <a:r>
              <a:rPr lang="en-US" sz="2400" dirty="0" smtClean="0"/>
              <a:t>Robert Ryder – Kennedy/Jenks Engineers</a:t>
            </a:r>
            <a:endParaRPr lang="en-US" sz="2400" dirty="0"/>
          </a:p>
        </p:txBody>
      </p:sp>
      <p:sp>
        <p:nvSpPr>
          <p:cNvPr id="4" name="Title 6"/>
          <p:cNvSpPr txBox="1">
            <a:spLocks/>
          </p:cNvSpPr>
          <p:nvPr/>
        </p:nvSpPr>
        <p:spPr>
          <a:xfrm>
            <a:off x="457200" y="1600200"/>
            <a:ext cx="8229600" cy="1524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b="1" kern="1200">
                <a:solidFill>
                  <a:srgbClr val="276092"/>
                </a:solidFill>
                <a:latin typeface="Arial Narrow" panose="020B0606020202030204" pitchFamily="34" charset="0"/>
                <a:ea typeface="+mj-ea"/>
                <a:cs typeface="Arial" panose="020B0604020202020204" pitchFamily="34" charset="0"/>
              </a:defRPr>
            </a:lvl1pPr>
          </a:lstStyle>
          <a:p>
            <a:r>
              <a:rPr lang="en-US" altLang="en-US" sz="3200" dirty="0" smtClean="0"/>
              <a:t/>
            </a:r>
            <a:br>
              <a:rPr lang="en-US" altLang="en-US" sz="3200" dirty="0" smtClean="0"/>
            </a:br>
            <a:endParaRPr lang="en-US" altLang="en-US" sz="3200" dirty="0" smtClean="0"/>
          </a:p>
        </p:txBody>
      </p:sp>
      <p:sp>
        <p:nvSpPr>
          <p:cNvPr id="5" name="Title 4"/>
          <p:cNvSpPr>
            <a:spLocks noGrp="1"/>
          </p:cNvSpPr>
          <p:nvPr>
            <p:ph type="title"/>
          </p:nvPr>
        </p:nvSpPr>
        <p:spPr>
          <a:xfrm>
            <a:off x="457200" y="529434"/>
            <a:ext cx="8229600" cy="818677"/>
          </a:xfrm>
        </p:spPr>
        <p:txBody>
          <a:bodyPr>
            <a:noAutofit/>
          </a:bodyPr>
          <a:lstStyle/>
          <a:p>
            <a:r>
              <a:rPr lang="en-US" sz="3200" dirty="0" smtClean="0"/>
              <a:t>The Collaborators</a:t>
            </a:r>
            <a:endParaRPr lang="en-US" sz="3200" dirty="0"/>
          </a:p>
        </p:txBody>
      </p:sp>
      <p:pic>
        <p:nvPicPr>
          <p:cNvPr id="2" name="Picture 1"/>
          <p:cNvPicPr>
            <a:picLocks noChangeAspect="1"/>
          </p:cNvPicPr>
          <p:nvPr/>
        </p:nvPicPr>
        <p:blipFill>
          <a:blip r:embed="rId2"/>
          <a:stretch>
            <a:fillRect/>
          </a:stretch>
        </p:blipFill>
        <p:spPr>
          <a:xfrm>
            <a:off x="670223" y="4859924"/>
            <a:ext cx="6340177" cy="1611151"/>
          </a:xfrm>
          <a:prstGeom prst="rect">
            <a:avLst/>
          </a:prstGeom>
        </p:spPr>
      </p:pic>
      <p:pic>
        <p:nvPicPr>
          <p:cNvPr id="6" name="Picture 5"/>
          <p:cNvPicPr>
            <a:picLocks noChangeAspect="1"/>
          </p:cNvPicPr>
          <p:nvPr/>
        </p:nvPicPr>
        <p:blipFill>
          <a:blip r:embed="rId3"/>
          <a:stretch>
            <a:fillRect/>
          </a:stretch>
        </p:blipFill>
        <p:spPr>
          <a:xfrm>
            <a:off x="3352800" y="5257800"/>
            <a:ext cx="924327" cy="924327"/>
          </a:xfrm>
          <a:prstGeom prst="rect">
            <a:avLst/>
          </a:prstGeom>
        </p:spPr>
      </p:pic>
    </p:spTree>
    <p:extLst>
      <p:ext uri="{BB962C8B-B14F-4D97-AF65-F5344CB8AC3E}">
        <p14:creationId xmlns:p14="http://schemas.microsoft.com/office/powerpoint/2010/main" val="1497305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5FB345BA-F2F7-4D9E-B063-2BA2921BD9A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010587" y="2438400"/>
            <a:ext cx="4133413" cy="3352800"/>
          </a:xfrm>
        </p:spPr>
      </p:pic>
      <p:sp>
        <p:nvSpPr>
          <p:cNvPr id="6146" name="Title 1">
            <a:extLst>
              <a:ext uri="{FF2B5EF4-FFF2-40B4-BE49-F238E27FC236}">
                <a16:creationId xmlns:a16="http://schemas.microsoft.com/office/drawing/2014/main" xmlns="" id="{2CF5D4AF-2E09-478F-94A0-116FF72FC81B}"/>
              </a:ext>
            </a:extLst>
          </p:cNvPr>
          <p:cNvSpPr>
            <a:spLocks noGrp="1"/>
          </p:cNvSpPr>
          <p:nvPr>
            <p:ph type="title"/>
          </p:nvPr>
        </p:nvSpPr>
        <p:spPr/>
        <p:txBody>
          <a:bodyPr/>
          <a:lstStyle/>
          <a:p>
            <a:pPr eaLnBrk="1" hangingPunct="1"/>
            <a:r>
              <a:rPr lang="en-US" altLang="en-US" dirty="0"/>
              <a:t>Location</a:t>
            </a:r>
          </a:p>
        </p:txBody>
      </p:sp>
      <p:sp>
        <p:nvSpPr>
          <p:cNvPr id="6147" name="Content Placeholder 2">
            <a:extLst>
              <a:ext uri="{FF2B5EF4-FFF2-40B4-BE49-F238E27FC236}">
                <a16:creationId xmlns:a16="http://schemas.microsoft.com/office/drawing/2014/main" xmlns="" id="{EAFEFF69-A79C-4FF0-8645-F49911C935D4}"/>
              </a:ext>
            </a:extLst>
          </p:cNvPr>
          <p:cNvSpPr>
            <a:spLocks noGrp="1"/>
          </p:cNvSpPr>
          <p:nvPr>
            <p:ph sz="half" idx="1"/>
          </p:nvPr>
        </p:nvSpPr>
        <p:spPr>
          <a:xfrm>
            <a:off x="457200" y="1600200"/>
            <a:ext cx="8153400" cy="4525963"/>
          </a:xfrm>
        </p:spPr>
        <p:txBody>
          <a:bodyPr>
            <a:normAutofit lnSpcReduction="10000"/>
          </a:bodyPr>
          <a:lstStyle/>
          <a:p>
            <a:pPr eaLnBrk="1" hangingPunct="1"/>
            <a:r>
              <a:rPr lang="en-US" altLang="en-US" dirty="0"/>
              <a:t>Big Valley Rancheria </a:t>
            </a:r>
            <a:r>
              <a:rPr lang="en-US" altLang="en-US" dirty="0" smtClean="0"/>
              <a:t>- Lake </a:t>
            </a:r>
            <a:r>
              <a:rPr lang="en-US" altLang="en-US" dirty="0"/>
              <a:t>County, </a:t>
            </a:r>
            <a:r>
              <a:rPr lang="en-US" altLang="en-US" dirty="0" smtClean="0"/>
              <a:t>CA </a:t>
            </a:r>
          </a:p>
          <a:p>
            <a:pPr eaLnBrk="1" hangingPunct="1"/>
            <a:r>
              <a:rPr lang="en-US" altLang="en-US" dirty="0" smtClean="0"/>
              <a:t>Tribe: Big </a:t>
            </a:r>
            <a:r>
              <a:rPr lang="en-US" altLang="en-US" dirty="0"/>
              <a:t>Valley Band of Pomo </a:t>
            </a:r>
            <a:r>
              <a:rPr lang="en-US" altLang="en-US" dirty="0" smtClean="0"/>
              <a:t>Indians of the Big </a:t>
            </a:r>
            <a:r>
              <a:rPr lang="en-US" altLang="en-US" dirty="0"/>
              <a:t>Valley </a:t>
            </a:r>
            <a:r>
              <a:rPr lang="en-US" altLang="en-US" dirty="0" smtClean="0"/>
              <a:t>Rancheria</a:t>
            </a:r>
            <a:endParaRPr lang="en-US" altLang="en-US" dirty="0"/>
          </a:p>
          <a:p>
            <a:pPr eaLnBrk="1" hangingPunct="1"/>
            <a:r>
              <a:rPr lang="en-US" altLang="en-US" dirty="0"/>
              <a:t>Serves:</a:t>
            </a:r>
          </a:p>
          <a:p>
            <a:pPr lvl="1" eaLnBrk="1" hangingPunct="1"/>
            <a:r>
              <a:rPr lang="en-US" altLang="en-US" dirty="0"/>
              <a:t>38 Residences</a:t>
            </a:r>
          </a:p>
          <a:p>
            <a:pPr lvl="1" eaLnBrk="1" hangingPunct="1"/>
            <a:r>
              <a:rPr lang="en-US" altLang="en-US" dirty="0"/>
              <a:t>Konocti Vista Casino</a:t>
            </a:r>
          </a:p>
          <a:p>
            <a:pPr lvl="1" eaLnBrk="1" hangingPunct="1"/>
            <a:r>
              <a:rPr lang="en-US" altLang="en-US" dirty="0"/>
              <a:t>Motel</a:t>
            </a:r>
          </a:p>
          <a:p>
            <a:pPr lvl="1" eaLnBrk="1" hangingPunct="1"/>
            <a:r>
              <a:rPr lang="en-US" altLang="en-US" dirty="0"/>
              <a:t>Tribal Offices</a:t>
            </a:r>
          </a:p>
          <a:p>
            <a:pPr lvl="1" eaLnBrk="1" hangingPunct="1"/>
            <a:r>
              <a:rPr lang="en-US" altLang="en-US" dirty="0"/>
              <a:t>RV Park</a:t>
            </a:r>
          </a:p>
          <a:p>
            <a:pPr lvl="1" eaLnBrk="1" hangingPunct="1"/>
            <a:r>
              <a:rPr lang="en-US" altLang="en-US" dirty="0"/>
              <a:t>Plans: 200 more residences</a:t>
            </a:r>
          </a:p>
        </p:txBody>
      </p:sp>
    </p:spTree>
    <p:extLst>
      <p:ext uri="{BB962C8B-B14F-4D97-AF65-F5344CB8AC3E}">
        <p14:creationId xmlns:p14="http://schemas.microsoft.com/office/powerpoint/2010/main" val="3630849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idx="4294967295"/>
          </p:nvPr>
        </p:nvSpPr>
        <p:spPr>
          <a:xfrm>
            <a:off x="838200" y="1219200"/>
            <a:ext cx="7391400" cy="1524000"/>
          </a:xfrm>
        </p:spPr>
        <p:txBody>
          <a:bodyPr/>
          <a:lstStyle/>
          <a:p>
            <a:pPr eaLnBrk="1" hangingPunct="1"/>
            <a:r>
              <a:rPr lang="en-US" altLang="en-US" sz="4400" dirty="0" smtClean="0"/>
              <a:t>Big Valley Rancheria </a:t>
            </a:r>
            <a:br>
              <a:rPr lang="en-US" altLang="en-US" sz="4400" dirty="0" smtClean="0"/>
            </a:br>
            <a:r>
              <a:rPr lang="en-US" altLang="en-US" sz="4400" dirty="0" smtClean="0"/>
              <a:t>Corrosion Control Study</a:t>
            </a:r>
          </a:p>
        </p:txBody>
      </p:sp>
      <p:sp>
        <p:nvSpPr>
          <p:cNvPr id="8" name="Subtitle 7"/>
          <p:cNvSpPr>
            <a:spLocks noGrp="1"/>
          </p:cNvSpPr>
          <p:nvPr>
            <p:ph type="subTitle" idx="4294967295"/>
          </p:nvPr>
        </p:nvSpPr>
        <p:spPr>
          <a:xfrm>
            <a:off x="1371600" y="3124200"/>
            <a:ext cx="6400800" cy="609600"/>
          </a:xfrm>
        </p:spPr>
        <p:txBody>
          <a:bodyPr rtlCol="0">
            <a:noAutofit/>
          </a:bodyPr>
          <a:lstStyle/>
          <a:p>
            <a:pPr marL="0" marR="0" lvl="0" indent="0" algn="l" defTabSz="914400" rtl="0" eaLnBrk="1" fontAlgn="auto" latinLnBrk="0" hangingPunct="1">
              <a:lnSpc>
                <a:spcPct val="100000"/>
              </a:lnSpc>
              <a:spcBef>
                <a:spcPct val="20000"/>
              </a:spcBef>
              <a:spcAft>
                <a:spcPts val="0"/>
              </a:spcAft>
              <a:buClr>
                <a:srgbClr val="276092"/>
              </a:buClr>
              <a:buSzTx/>
              <a:buFont typeface="Arial" panose="020B0604020202020204" pitchFamily="34" charset="0"/>
              <a:buNone/>
              <a:tabLst/>
              <a:defRPr/>
            </a:pPr>
            <a:r>
              <a:rPr lang="en-US" sz="2800" dirty="0" smtClean="0">
                <a:solidFill>
                  <a:schemeClr val="tx1"/>
                </a:solidFill>
              </a:rPr>
              <a:t>For Further Information</a:t>
            </a:r>
          </a:p>
          <a:p>
            <a:pPr lvl="3" algn="l" eaLnBrk="1" fontAlgn="auto" hangingPunct="1">
              <a:spcAft>
                <a:spcPts val="0"/>
              </a:spcAft>
              <a:defRPr/>
            </a:pPr>
            <a:r>
              <a:rPr lang="en-US" sz="2800" dirty="0" smtClean="0">
                <a:solidFill>
                  <a:schemeClr val="tx1"/>
                </a:solidFill>
              </a:rPr>
              <a:t>Lee Schegg</a:t>
            </a:r>
          </a:p>
          <a:p>
            <a:pPr lvl="3" algn="l" eaLnBrk="1" fontAlgn="auto" hangingPunct="1">
              <a:spcAft>
                <a:spcPts val="0"/>
              </a:spcAft>
              <a:defRPr/>
            </a:pPr>
            <a:r>
              <a:rPr lang="en-US" sz="2800" dirty="0" smtClean="0">
                <a:solidFill>
                  <a:schemeClr val="tx1"/>
                </a:solidFill>
                <a:hlinkClick r:id="rId3"/>
              </a:rPr>
              <a:t>lschegg@rcac.org</a:t>
            </a:r>
            <a:endParaRPr lang="en-US" sz="2800" dirty="0" smtClean="0">
              <a:solidFill>
                <a:schemeClr val="tx1"/>
              </a:solidFill>
            </a:endParaRPr>
          </a:p>
          <a:p>
            <a:pPr lvl="3" algn="l" eaLnBrk="1" fontAlgn="auto" hangingPunct="1">
              <a:spcAft>
                <a:spcPts val="0"/>
              </a:spcAft>
              <a:defRPr/>
            </a:pPr>
            <a:r>
              <a:rPr lang="en-US" sz="2800" dirty="0" smtClean="0">
                <a:solidFill>
                  <a:schemeClr val="tx1"/>
                </a:solidFill>
              </a:rPr>
              <a:t>916-704-8134</a:t>
            </a:r>
          </a:p>
        </p:txBody>
      </p:sp>
    </p:spTree>
    <p:extLst>
      <p:ext uri="{BB962C8B-B14F-4D97-AF65-F5344CB8AC3E}">
        <p14:creationId xmlns:p14="http://schemas.microsoft.com/office/powerpoint/2010/main" val="1708914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a:xfrm>
            <a:off x="457200" y="1219201"/>
            <a:ext cx="8229600" cy="1524000"/>
          </a:xfrm>
        </p:spPr>
        <p:txBody>
          <a:bodyPr/>
          <a:lstStyle/>
          <a:p>
            <a:pPr eaLnBrk="1" hangingPunct="1"/>
            <a:r>
              <a:rPr lang="en-US" altLang="en-US" sz="4400" dirty="0" smtClean="0"/>
              <a:t>Big Valley Rancheria </a:t>
            </a:r>
            <a:br>
              <a:rPr lang="en-US" altLang="en-US" sz="4400" dirty="0" smtClean="0"/>
            </a:br>
            <a:r>
              <a:rPr lang="en-US" altLang="en-US" sz="4400" dirty="0" smtClean="0"/>
              <a:t>Corrosion Control Study</a:t>
            </a:r>
          </a:p>
        </p:txBody>
      </p:sp>
      <p:sp>
        <p:nvSpPr>
          <p:cNvPr id="8" name="Subtitle 7"/>
          <p:cNvSpPr>
            <a:spLocks noGrp="1"/>
          </p:cNvSpPr>
          <p:nvPr>
            <p:ph type="subTitle" idx="1"/>
          </p:nvPr>
        </p:nvSpPr>
        <p:spPr/>
        <p:txBody>
          <a:bodyPr rtlCol="0">
            <a:noAutofit/>
          </a:bodyPr>
          <a:lstStyle/>
          <a:p>
            <a:pPr marL="0" marR="0" lvl="0" indent="0" algn="l" defTabSz="914400" rtl="0" eaLnBrk="1" fontAlgn="auto" latinLnBrk="0" hangingPunct="1">
              <a:lnSpc>
                <a:spcPct val="100000"/>
              </a:lnSpc>
              <a:spcBef>
                <a:spcPct val="20000"/>
              </a:spcBef>
              <a:spcAft>
                <a:spcPts val="0"/>
              </a:spcAft>
              <a:buClr>
                <a:srgbClr val="276092"/>
              </a:buClr>
              <a:buSzTx/>
              <a:buFont typeface="Arial" panose="020B0604020202020204" pitchFamily="34" charset="0"/>
              <a:buNone/>
              <a:tabLst/>
              <a:defRPr/>
            </a:pPr>
            <a:r>
              <a:rPr lang="en-US" sz="2800" dirty="0" smtClean="0">
                <a:solidFill>
                  <a:schemeClr val="tx1"/>
                </a:solidFill>
              </a:rPr>
              <a:t>Questions?</a:t>
            </a:r>
          </a:p>
        </p:txBody>
      </p:sp>
    </p:spTree>
    <p:extLst>
      <p:ext uri="{BB962C8B-B14F-4D97-AF65-F5344CB8AC3E}">
        <p14:creationId xmlns:p14="http://schemas.microsoft.com/office/powerpoint/2010/main" val="1739402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00CDD6D2-131E-4A75-BD35-77549B5DAA88}"/>
              </a:ext>
            </a:extLst>
          </p:cNvPr>
          <p:cNvSpPr>
            <a:spLocks noGrp="1"/>
          </p:cNvSpPr>
          <p:nvPr>
            <p:ph type="title"/>
          </p:nvPr>
        </p:nvSpPr>
        <p:spPr>
          <a:xfrm>
            <a:off x="609600" y="533400"/>
            <a:ext cx="8229600" cy="818677"/>
          </a:xfrm>
        </p:spPr>
        <p:txBody>
          <a:bodyPr>
            <a:normAutofit fontScale="90000"/>
          </a:bodyPr>
          <a:lstStyle/>
          <a:p>
            <a:r>
              <a:rPr lang="en-US" altLang="en-US" sz="3200" dirty="0" smtClean="0"/>
              <a:t/>
            </a:r>
            <a:br>
              <a:rPr lang="en-US" altLang="en-US" sz="3200" dirty="0" smtClean="0"/>
            </a:br>
            <a:r>
              <a:rPr lang="en-US" altLang="en-US" sz="3200" dirty="0"/>
              <a:t/>
            </a:r>
            <a:br>
              <a:rPr lang="en-US" altLang="en-US" sz="3200" dirty="0"/>
            </a:br>
            <a:r>
              <a:rPr lang="en-US" altLang="en-US" sz="3200" dirty="0" smtClean="0"/>
              <a:t>Challenges To Be Addressed</a:t>
            </a:r>
            <a:r>
              <a:rPr lang="en-US" altLang="en-US" sz="3200" dirty="0"/>
              <a:t/>
            </a:r>
            <a:br>
              <a:rPr lang="en-US" altLang="en-US" sz="3200" dirty="0"/>
            </a:br>
            <a:r>
              <a:rPr lang="en-US" altLang="en-US" sz="3200" dirty="0" smtClean="0"/>
              <a:t/>
            </a:r>
            <a:br>
              <a:rPr lang="en-US" altLang="en-US" sz="3200" dirty="0" smtClean="0"/>
            </a:br>
            <a:endParaRPr lang="en-US" altLang="en-US" sz="3200" dirty="0"/>
          </a:p>
        </p:txBody>
      </p:sp>
      <p:sp>
        <p:nvSpPr>
          <p:cNvPr id="16387" name="Content Placeholder 2">
            <a:extLst>
              <a:ext uri="{FF2B5EF4-FFF2-40B4-BE49-F238E27FC236}">
                <a16:creationId xmlns="" xmlns:a16="http://schemas.microsoft.com/office/drawing/2014/main" id="{5248C9C9-C10A-46D8-9626-21FD948E09E6}"/>
              </a:ext>
            </a:extLst>
          </p:cNvPr>
          <p:cNvSpPr>
            <a:spLocks noGrp="1"/>
          </p:cNvSpPr>
          <p:nvPr>
            <p:ph idx="1"/>
          </p:nvPr>
        </p:nvSpPr>
        <p:spPr>
          <a:xfrm>
            <a:off x="457200" y="1905000"/>
            <a:ext cx="8229600" cy="3679684"/>
          </a:xfrm>
        </p:spPr>
        <p:txBody>
          <a:bodyPr>
            <a:normAutofit/>
          </a:bodyPr>
          <a:lstStyle/>
          <a:p>
            <a:pPr marL="0" indent="0" eaLnBrk="1" hangingPunct="1">
              <a:lnSpc>
                <a:spcPct val="110000"/>
              </a:lnSpc>
              <a:spcBef>
                <a:spcPts val="0"/>
              </a:spcBef>
              <a:spcAft>
                <a:spcPts val="600"/>
              </a:spcAft>
              <a:buNone/>
            </a:pPr>
            <a:endParaRPr lang="en-US" altLang="en-US" sz="1100" dirty="0" smtClean="0">
              <a:solidFill>
                <a:srgbClr val="276092"/>
              </a:solidFill>
              <a:latin typeface="Arial Narrow" panose="020B0606020202030204" pitchFamily="34" charset="0"/>
              <a:ea typeface="+mj-ea"/>
            </a:endParaRPr>
          </a:p>
          <a:p>
            <a:pPr>
              <a:lnSpc>
                <a:spcPct val="110000"/>
              </a:lnSpc>
              <a:spcBef>
                <a:spcPts val="0"/>
              </a:spcBef>
              <a:spcAft>
                <a:spcPts val="600"/>
              </a:spcAft>
            </a:pPr>
            <a:r>
              <a:rPr lang="en-US" altLang="en-US" sz="2800" dirty="0"/>
              <a:t>Intermittent Lead and Copper Exceedances for 14 years</a:t>
            </a:r>
          </a:p>
          <a:p>
            <a:pPr eaLnBrk="1" hangingPunct="1">
              <a:lnSpc>
                <a:spcPct val="110000"/>
              </a:lnSpc>
              <a:spcBef>
                <a:spcPts val="0"/>
              </a:spcBef>
              <a:spcAft>
                <a:spcPts val="600"/>
              </a:spcAft>
            </a:pPr>
            <a:r>
              <a:rPr lang="en-US" altLang="en-US" sz="2800" dirty="0" smtClean="0"/>
              <a:t>Bad Raw Water </a:t>
            </a:r>
            <a:r>
              <a:rPr lang="en-US" altLang="en-US" sz="2800" dirty="0" smtClean="0"/>
              <a:t>Quality</a:t>
            </a:r>
          </a:p>
          <a:p>
            <a:pPr eaLnBrk="1" hangingPunct="1">
              <a:lnSpc>
                <a:spcPct val="110000"/>
              </a:lnSpc>
              <a:spcBef>
                <a:spcPts val="0"/>
              </a:spcBef>
              <a:spcAft>
                <a:spcPts val="600"/>
              </a:spcAft>
            </a:pPr>
            <a:r>
              <a:rPr lang="en-US" altLang="en-US" sz="2800" dirty="0" smtClean="0"/>
              <a:t>Inadequate </a:t>
            </a:r>
            <a:r>
              <a:rPr lang="en-US" altLang="en-US" sz="2800" dirty="0" smtClean="0"/>
              <a:t>Treatment</a:t>
            </a:r>
          </a:p>
          <a:p>
            <a:pPr eaLnBrk="1" hangingPunct="1">
              <a:spcBef>
                <a:spcPts val="0"/>
              </a:spcBef>
              <a:spcAft>
                <a:spcPts val="600"/>
              </a:spcAft>
            </a:pPr>
            <a:r>
              <a:rPr lang="en-US" altLang="en-US" sz="2800" dirty="0" smtClean="0"/>
              <a:t>Sewer </a:t>
            </a:r>
            <a:r>
              <a:rPr lang="en-US" altLang="en-US" sz="2800" dirty="0" smtClean="0"/>
              <a:t>and Water Treatment </a:t>
            </a:r>
            <a:r>
              <a:rPr lang="en-US" altLang="en-US" sz="2800" dirty="0" smtClean="0"/>
              <a:t>equipment </a:t>
            </a:r>
            <a:r>
              <a:rPr lang="en-US" altLang="en-US" sz="2800" dirty="0" smtClean="0"/>
              <a:t>in same building</a:t>
            </a:r>
            <a:endParaRPr lang="en-US" altLang="en-US" sz="1800" dirty="0"/>
          </a:p>
        </p:txBody>
      </p:sp>
    </p:spTree>
    <p:extLst>
      <p:ext uri="{BB962C8B-B14F-4D97-AF65-F5344CB8AC3E}">
        <p14:creationId xmlns:p14="http://schemas.microsoft.com/office/powerpoint/2010/main" val="1720593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02BA9-EA3C-4BA0-AFF2-CE264B38C2CD}"/>
              </a:ext>
            </a:extLst>
          </p:cNvPr>
          <p:cNvSpPr>
            <a:spLocks noGrp="1"/>
          </p:cNvSpPr>
          <p:nvPr>
            <p:ph type="title"/>
          </p:nvPr>
        </p:nvSpPr>
        <p:spPr/>
        <p:txBody>
          <a:bodyPr/>
          <a:lstStyle/>
          <a:p>
            <a:r>
              <a:rPr lang="en-US" dirty="0" smtClean="0"/>
              <a:t>Original Treatment Features (2003)</a:t>
            </a:r>
            <a:endParaRPr lang="en-US" dirty="0"/>
          </a:p>
        </p:txBody>
      </p:sp>
      <p:sp>
        <p:nvSpPr>
          <p:cNvPr id="3" name="Content Placeholder 2"/>
          <p:cNvSpPr>
            <a:spLocks noGrp="1"/>
          </p:cNvSpPr>
          <p:nvPr>
            <p:ph idx="1"/>
          </p:nvPr>
        </p:nvSpPr>
        <p:spPr>
          <a:xfrm>
            <a:off x="493295" y="1524000"/>
            <a:ext cx="8229600" cy="4953000"/>
          </a:xfrm>
        </p:spPr>
        <p:txBody>
          <a:bodyPr/>
          <a:lstStyle/>
          <a:p>
            <a:pPr marL="0" indent="0">
              <a:buNone/>
            </a:pPr>
            <a:r>
              <a:rPr lang="en-US" sz="2400" dirty="0"/>
              <a:t>• 	Potassium Permanganate Injector </a:t>
            </a:r>
            <a:endParaRPr lang="en-US" sz="2400" dirty="0" smtClean="0"/>
          </a:p>
          <a:p>
            <a:pPr marL="0" indent="0">
              <a:buNone/>
            </a:pPr>
            <a:r>
              <a:rPr lang="en-US" sz="2400" dirty="0" smtClean="0"/>
              <a:t>• </a:t>
            </a:r>
            <a:r>
              <a:rPr lang="en-US" sz="2400" dirty="0"/>
              <a:t>	Ozone and Air Preparation System</a:t>
            </a:r>
          </a:p>
          <a:p>
            <a:pPr marL="0" indent="0">
              <a:buNone/>
            </a:pPr>
            <a:r>
              <a:rPr lang="en-US" sz="2400" dirty="0"/>
              <a:t>• 	Iron Filters</a:t>
            </a:r>
          </a:p>
          <a:p>
            <a:pPr marL="0" indent="0">
              <a:buNone/>
            </a:pPr>
            <a:r>
              <a:rPr lang="en-US" sz="2400" dirty="0"/>
              <a:t>• 	Ultraviolet Light System</a:t>
            </a:r>
          </a:p>
          <a:p>
            <a:pPr marL="0" indent="0">
              <a:buNone/>
            </a:pPr>
            <a:r>
              <a:rPr lang="en-US" sz="2400" dirty="0"/>
              <a:t>• 	Multimedia Filters</a:t>
            </a:r>
          </a:p>
          <a:p>
            <a:pPr marL="0" indent="0">
              <a:buNone/>
            </a:pPr>
            <a:r>
              <a:rPr lang="en-US" sz="2400" dirty="0"/>
              <a:t>•	Carbon Filters</a:t>
            </a:r>
          </a:p>
          <a:p>
            <a:pPr marL="0" indent="0">
              <a:buNone/>
            </a:pPr>
            <a:r>
              <a:rPr lang="en-US" sz="2400" dirty="0"/>
              <a:t>• 	Water Softener</a:t>
            </a:r>
          </a:p>
          <a:p>
            <a:pPr marL="0" indent="0">
              <a:buNone/>
            </a:pPr>
            <a:r>
              <a:rPr lang="en-US" sz="2400" dirty="0"/>
              <a:t>• 	Chlorine Injection System</a:t>
            </a:r>
          </a:p>
          <a:p>
            <a:pPr marL="0" indent="0">
              <a:buNone/>
            </a:pPr>
            <a:r>
              <a:rPr lang="en-US" sz="2400" dirty="0"/>
              <a:t>• 	External Potable Water Holding Tank</a:t>
            </a:r>
          </a:p>
          <a:p>
            <a:pPr marL="0" indent="0">
              <a:buNone/>
            </a:pPr>
            <a:r>
              <a:rPr lang="en-US" sz="2400" dirty="0"/>
              <a:t>• 	Grundfos Boosterpaq Pumps</a:t>
            </a:r>
          </a:p>
          <a:p>
            <a:pPr marL="0" indent="0">
              <a:buNone/>
            </a:pPr>
            <a:r>
              <a:rPr lang="en-US" sz="2400" dirty="0"/>
              <a:t>• 	Diesel Fire Pump</a:t>
            </a:r>
          </a:p>
          <a:p>
            <a:pPr marL="0" indent="0">
              <a:buNone/>
            </a:pPr>
            <a:endParaRPr lang="en-US" sz="2400" dirty="0"/>
          </a:p>
        </p:txBody>
      </p:sp>
    </p:spTree>
    <p:extLst>
      <p:ext uri="{BB962C8B-B14F-4D97-AF65-F5344CB8AC3E}">
        <p14:creationId xmlns:p14="http://schemas.microsoft.com/office/powerpoint/2010/main" val="936319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02BA9-EA3C-4BA0-AFF2-CE264B38C2CD}"/>
              </a:ext>
            </a:extLst>
          </p:cNvPr>
          <p:cNvSpPr>
            <a:spLocks noGrp="1"/>
          </p:cNvSpPr>
          <p:nvPr>
            <p:ph type="title"/>
          </p:nvPr>
        </p:nvSpPr>
        <p:spPr/>
        <p:txBody>
          <a:bodyPr/>
          <a:lstStyle/>
          <a:p>
            <a:r>
              <a:rPr lang="en-US" dirty="0" smtClean="0"/>
              <a:t>Original Treatment Features (</a:t>
            </a:r>
            <a:r>
              <a:rPr lang="en-US" dirty="0" smtClean="0"/>
              <a:t>2015)</a:t>
            </a:r>
            <a:endParaRPr lang="en-US" dirty="0"/>
          </a:p>
        </p:txBody>
      </p:sp>
      <p:sp>
        <p:nvSpPr>
          <p:cNvPr id="3" name="Content Placeholder 2"/>
          <p:cNvSpPr>
            <a:spLocks noGrp="1"/>
          </p:cNvSpPr>
          <p:nvPr>
            <p:ph idx="1"/>
          </p:nvPr>
        </p:nvSpPr>
        <p:spPr>
          <a:xfrm>
            <a:off x="493295" y="1524000"/>
            <a:ext cx="8229600" cy="4953000"/>
          </a:xfrm>
        </p:spPr>
        <p:txBody>
          <a:bodyPr/>
          <a:lstStyle/>
          <a:p>
            <a:pPr marL="0" indent="0">
              <a:buNone/>
            </a:pPr>
            <a:r>
              <a:rPr lang="en-US" sz="2400" dirty="0"/>
              <a:t>• 	Potassium Permanganate Injector </a:t>
            </a:r>
            <a:endParaRPr lang="en-US" sz="2400" dirty="0" smtClean="0"/>
          </a:p>
          <a:p>
            <a:pPr marL="0" indent="0">
              <a:buNone/>
            </a:pPr>
            <a:r>
              <a:rPr lang="en-US" sz="2400" dirty="0" smtClean="0"/>
              <a:t>• </a:t>
            </a:r>
            <a:r>
              <a:rPr lang="en-US" sz="2400" dirty="0"/>
              <a:t>	</a:t>
            </a:r>
            <a:r>
              <a:rPr lang="en-US" sz="2400" strike="sngStrike" dirty="0"/>
              <a:t>Ozone and Air Preparation System</a:t>
            </a:r>
          </a:p>
          <a:p>
            <a:pPr marL="0" indent="0">
              <a:buNone/>
            </a:pPr>
            <a:r>
              <a:rPr lang="en-US" sz="2400" dirty="0"/>
              <a:t>• 	Iron Filters</a:t>
            </a:r>
          </a:p>
          <a:p>
            <a:pPr marL="0" indent="0">
              <a:buNone/>
            </a:pPr>
            <a:r>
              <a:rPr lang="en-US" sz="2400" dirty="0"/>
              <a:t>• 	</a:t>
            </a:r>
            <a:r>
              <a:rPr lang="en-US" sz="2400" strike="sngStrike" dirty="0"/>
              <a:t>Ultraviolet Light System</a:t>
            </a:r>
          </a:p>
          <a:p>
            <a:pPr marL="0" indent="0">
              <a:buNone/>
            </a:pPr>
            <a:r>
              <a:rPr lang="en-US" sz="2400" dirty="0"/>
              <a:t>• 	</a:t>
            </a:r>
            <a:r>
              <a:rPr lang="en-US" sz="2400" strike="sngStrike" dirty="0"/>
              <a:t>Multimedia Filters</a:t>
            </a:r>
          </a:p>
          <a:p>
            <a:pPr marL="0" indent="0">
              <a:buNone/>
            </a:pPr>
            <a:r>
              <a:rPr lang="en-US" sz="2400" dirty="0"/>
              <a:t>•	</a:t>
            </a:r>
            <a:r>
              <a:rPr lang="en-US" sz="2400" strike="sngStrike" dirty="0"/>
              <a:t>Carbon Filters</a:t>
            </a:r>
          </a:p>
          <a:p>
            <a:pPr marL="0" indent="0">
              <a:buNone/>
            </a:pPr>
            <a:r>
              <a:rPr lang="en-US" sz="2400" dirty="0"/>
              <a:t>• 	</a:t>
            </a:r>
            <a:r>
              <a:rPr lang="en-US" sz="2400" strike="sngStrike" dirty="0"/>
              <a:t>Water Softener</a:t>
            </a:r>
          </a:p>
          <a:p>
            <a:pPr marL="0" indent="0">
              <a:buNone/>
            </a:pPr>
            <a:r>
              <a:rPr lang="en-US" sz="2400" dirty="0"/>
              <a:t>• 	Chlorine Injection System</a:t>
            </a:r>
          </a:p>
          <a:p>
            <a:pPr marL="0" indent="0">
              <a:buNone/>
            </a:pPr>
            <a:r>
              <a:rPr lang="en-US" sz="2400" dirty="0"/>
              <a:t>• 	External Potable Water Holding Tank</a:t>
            </a:r>
          </a:p>
          <a:p>
            <a:pPr marL="0" indent="0">
              <a:buNone/>
            </a:pPr>
            <a:r>
              <a:rPr lang="en-US" sz="2400" dirty="0"/>
              <a:t>• 	Grundfos Boosterpaq Pumps</a:t>
            </a:r>
          </a:p>
          <a:p>
            <a:pPr marL="0" indent="0">
              <a:buNone/>
            </a:pPr>
            <a:r>
              <a:rPr lang="en-US" sz="2400" dirty="0"/>
              <a:t>• 	Diesel Fire Pump</a:t>
            </a:r>
          </a:p>
          <a:p>
            <a:pPr marL="0" indent="0">
              <a:buNone/>
            </a:pPr>
            <a:endParaRPr lang="en-US" sz="2400" dirty="0"/>
          </a:p>
        </p:txBody>
      </p:sp>
    </p:spTree>
    <p:extLst>
      <p:ext uri="{BB962C8B-B14F-4D97-AF65-F5344CB8AC3E}">
        <p14:creationId xmlns:p14="http://schemas.microsoft.com/office/powerpoint/2010/main" val="67357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02BA9-EA3C-4BA0-AFF2-CE264B38C2CD}"/>
              </a:ext>
            </a:extLst>
          </p:cNvPr>
          <p:cNvSpPr>
            <a:spLocks noGrp="1"/>
          </p:cNvSpPr>
          <p:nvPr>
            <p:ph type="title"/>
          </p:nvPr>
        </p:nvSpPr>
        <p:spPr/>
        <p:txBody>
          <a:bodyPr>
            <a:normAutofit/>
          </a:bodyPr>
          <a:lstStyle/>
          <a:p>
            <a:r>
              <a:rPr lang="en-US" dirty="0"/>
              <a:t>Existing Water </a:t>
            </a:r>
            <a:r>
              <a:rPr lang="en-US" dirty="0" smtClean="0"/>
              <a:t>and Sewer Components</a:t>
            </a:r>
            <a:endParaRPr lang="en-US" dirty="0"/>
          </a:p>
        </p:txBody>
      </p:sp>
      <p:pic>
        <p:nvPicPr>
          <p:cNvPr id="5" name="Content Placeholder 4">
            <a:extLst>
              <a:ext uri="{FF2B5EF4-FFF2-40B4-BE49-F238E27FC236}">
                <a16:creationId xmlns="" xmlns:a16="http://schemas.microsoft.com/office/drawing/2014/main" id="{B191B01C-2D04-40C2-9DD7-158CC16D372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515758"/>
            <a:ext cx="9162489" cy="2437242"/>
          </a:xfrm>
        </p:spPr>
      </p:pic>
      <p:sp>
        <p:nvSpPr>
          <p:cNvPr id="3" name="TextBox 2"/>
          <p:cNvSpPr txBox="1"/>
          <p:nvPr/>
        </p:nvSpPr>
        <p:spPr>
          <a:xfrm>
            <a:off x="0" y="5105400"/>
            <a:ext cx="9144000" cy="646331"/>
          </a:xfrm>
          <a:prstGeom prst="rect">
            <a:avLst/>
          </a:prstGeom>
          <a:noFill/>
        </p:spPr>
        <p:txBody>
          <a:bodyPr wrap="square" rtlCol="0">
            <a:spAutoFit/>
          </a:bodyPr>
          <a:lstStyle/>
          <a:p>
            <a:r>
              <a:rPr lang="en-US" dirty="0" smtClean="0"/>
              <a:t>        </a:t>
            </a:r>
            <a:r>
              <a:rPr lang="en-US" dirty="0" err="1" smtClean="0"/>
              <a:t>Swr</a:t>
            </a:r>
            <a:r>
              <a:rPr lang="en-US" dirty="0" smtClean="0"/>
              <a:t>                        </a:t>
            </a:r>
            <a:r>
              <a:rPr lang="en-US" dirty="0" err="1" smtClean="0"/>
              <a:t>Wtr</a:t>
            </a:r>
            <a:r>
              <a:rPr lang="en-US" dirty="0" smtClean="0"/>
              <a:t>         Softeners          Carbon           Multimedia           </a:t>
            </a:r>
            <a:r>
              <a:rPr lang="en-US" dirty="0" err="1" smtClean="0"/>
              <a:t>Swr</a:t>
            </a:r>
            <a:r>
              <a:rPr lang="en-US" dirty="0" smtClean="0"/>
              <a:t>               </a:t>
            </a:r>
            <a:r>
              <a:rPr lang="en-US" dirty="0" err="1" smtClean="0"/>
              <a:t>Swr</a:t>
            </a:r>
            <a:r>
              <a:rPr lang="en-US" dirty="0" smtClean="0"/>
              <a:t/>
            </a:r>
            <a:br>
              <a:rPr lang="en-US" dirty="0" smtClean="0"/>
            </a:br>
            <a:r>
              <a:rPr lang="en-US" dirty="0" smtClean="0"/>
              <a:t>       Pumps            </a:t>
            </a:r>
            <a:r>
              <a:rPr lang="en-US" dirty="0" err="1" smtClean="0"/>
              <a:t>Chem</a:t>
            </a:r>
            <a:r>
              <a:rPr lang="en-US" dirty="0" smtClean="0"/>
              <a:t> Pumps                           Filters                 </a:t>
            </a:r>
            <a:r>
              <a:rPr lang="en-US" dirty="0" err="1" smtClean="0"/>
              <a:t>Filters</a:t>
            </a:r>
            <a:r>
              <a:rPr lang="en-US" dirty="0" smtClean="0"/>
              <a:t>              Screen         Pumps</a:t>
            </a:r>
            <a:endParaRPr lang="en-US" dirty="0"/>
          </a:p>
        </p:txBody>
      </p:sp>
    </p:spTree>
    <p:extLst>
      <p:ext uri="{BB962C8B-B14F-4D97-AF65-F5344CB8AC3E}">
        <p14:creationId xmlns:p14="http://schemas.microsoft.com/office/powerpoint/2010/main" val="241970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D66E1EF2-DB8B-49D5-8FE7-9A8CBB8998A5}"/>
              </a:ext>
            </a:extLst>
          </p:cNvPr>
          <p:cNvSpPr>
            <a:spLocks noGrp="1"/>
          </p:cNvSpPr>
          <p:nvPr>
            <p:ph type="title"/>
          </p:nvPr>
        </p:nvSpPr>
        <p:spPr>
          <a:xfrm>
            <a:off x="457200" y="304800"/>
            <a:ext cx="8229600" cy="1020763"/>
          </a:xfrm>
        </p:spPr>
        <p:txBody>
          <a:bodyPr>
            <a:normAutofit/>
          </a:bodyPr>
          <a:lstStyle/>
          <a:p>
            <a:pPr eaLnBrk="1" hangingPunct="1"/>
            <a:r>
              <a:rPr lang="en-US" altLang="en-US" sz="3200" dirty="0"/>
              <a:t>Lead and Copper Rule </a:t>
            </a:r>
            <a:r>
              <a:rPr lang="en-US" altLang="en-US" sz="3200" dirty="0" smtClean="0"/>
              <a:t>Compliance History</a:t>
            </a:r>
            <a:endParaRPr lang="en-US" altLang="en-US" sz="3200" dirty="0"/>
          </a:p>
        </p:txBody>
      </p:sp>
      <p:sp>
        <p:nvSpPr>
          <p:cNvPr id="2" name="Content Placeholder 1"/>
          <p:cNvSpPr>
            <a:spLocks noGrp="1"/>
          </p:cNvSpPr>
          <p:nvPr>
            <p:ph idx="1"/>
          </p:nvPr>
        </p:nvSpPr>
        <p:spPr>
          <a:xfrm>
            <a:off x="457200" y="1600201"/>
            <a:ext cx="8229600" cy="4550902"/>
          </a:xfrm>
        </p:spPr>
        <p:txBody>
          <a:bodyPr>
            <a:normAutofit/>
          </a:bodyPr>
          <a:lstStyle/>
          <a:p>
            <a:r>
              <a:rPr lang="en-US" sz="2800" dirty="0" smtClean="0"/>
              <a:t>Three years after the plant went on line a </a:t>
            </a:r>
            <a:r>
              <a:rPr lang="en-US" sz="2800" dirty="0" smtClean="0"/>
              <a:t>report </a:t>
            </a:r>
            <a:r>
              <a:rPr lang="en-US" sz="2800" dirty="0" smtClean="0"/>
              <a:t>chronicled </a:t>
            </a:r>
            <a:r>
              <a:rPr lang="en-US" sz="2800" dirty="0" smtClean="0"/>
              <a:t>lead exceedances</a:t>
            </a:r>
            <a:endParaRPr lang="en-US" sz="2800" dirty="0"/>
          </a:p>
        </p:txBody>
      </p:sp>
      <p:pic>
        <p:nvPicPr>
          <p:cNvPr id="3" name="Picture 2"/>
          <p:cNvPicPr>
            <a:picLocks noChangeAspect="1"/>
          </p:cNvPicPr>
          <p:nvPr/>
        </p:nvPicPr>
        <p:blipFill>
          <a:blip r:embed="rId2"/>
          <a:stretch>
            <a:fillRect/>
          </a:stretch>
        </p:blipFill>
        <p:spPr>
          <a:xfrm>
            <a:off x="2003425" y="2606976"/>
            <a:ext cx="5137149" cy="3818765"/>
          </a:xfrm>
          <a:prstGeom prst="rect">
            <a:avLst/>
          </a:prstGeom>
        </p:spPr>
      </p:pic>
      <p:cxnSp>
        <p:nvCxnSpPr>
          <p:cNvPr id="5" name="Straight Connector 4"/>
          <p:cNvCxnSpPr/>
          <p:nvPr/>
        </p:nvCxnSpPr>
        <p:spPr>
          <a:xfrm>
            <a:off x="2667000" y="5562600"/>
            <a:ext cx="4038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719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EE2E9976-5874-4FBD-9EC0-6C0ED126E24F}"/>
              </a:ext>
            </a:extLst>
          </p:cNvPr>
          <p:cNvSpPr>
            <a:spLocks noGrp="1"/>
          </p:cNvSpPr>
          <p:nvPr>
            <p:ph type="title"/>
          </p:nvPr>
        </p:nvSpPr>
        <p:spPr/>
        <p:txBody>
          <a:bodyPr/>
          <a:lstStyle/>
          <a:p>
            <a:pPr eaLnBrk="1" hangingPunct="1"/>
            <a:r>
              <a:rPr lang="en-US" altLang="en-US" dirty="0"/>
              <a:t>Water Quality Conditions</a:t>
            </a:r>
          </a:p>
        </p:txBody>
      </p:sp>
      <p:sp>
        <p:nvSpPr>
          <p:cNvPr id="14339" name="Content Placeholder 2">
            <a:extLst>
              <a:ext uri="{FF2B5EF4-FFF2-40B4-BE49-F238E27FC236}">
                <a16:creationId xmlns="" xmlns:a16="http://schemas.microsoft.com/office/drawing/2014/main" id="{123CC010-519B-4548-AA8F-540AD9C52095}"/>
              </a:ext>
            </a:extLst>
          </p:cNvPr>
          <p:cNvSpPr>
            <a:spLocks noGrp="1"/>
          </p:cNvSpPr>
          <p:nvPr>
            <p:ph idx="1"/>
          </p:nvPr>
        </p:nvSpPr>
        <p:spPr>
          <a:xfrm>
            <a:off x="457200" y="1676400"/>
            <a:ext cx="8229600" cy="4297363"/>
          </a:xfrm>
        </p:spPr>
        <p:txBody>
          <a:bodyPr>
            <a:normAutofit lnSpcReduction="10000"/>
          </a:bodyPr>
          <a:lstStyle/>
          <a:p>
            <a:pPr eaLnBrk="1" hangingPunct="1"/>
            <a:r>
              <a:rPr lang="en-US" altLang="en-US" sz="2800" dirty="0"/>
              <a:t>High corrosivity	Constant</a:t>
            </a:r>
          </a:p>
          <a:p>
            <a:pPr eaLnBrk="1" hangingPunct="1"/>
            <a:r>
              <a:rPr lang="en-US" altLang="en-US" sz="2800" dirty="0"/>
              <a:t>High iron		Variable</a:t>
            </a:r>
          </a:p>
          <a:p>
            <a:pPr eaLnBrk="1" hangingPunct="1"/>
            <a:r>
              <a:rPr lang="en-US" altLang="en-US" sz="2800" dirty="0"/>
              <a:t>High manganese	Constant</a:t>
            </a:r>
          </a:p>
          <a:p>
            <a:pPr eaLnBrk="1" hangingPunct="1"/>
            <a:r>
              <a:rPr lang="en-US" altLang="en-US" sz="2800" dirty="0"/>
              <a:t>High hardness	(Motel softens water)</a:t>
            </a:r>
          </a:p>
          <a:p>
            <a:pPr eaLnBrk="1" hangingPunct="1"/>
            <a:r>
              <a:rPr lang="en-US" altLang="en-US" sz="2800" dirty="0"/>
              <a:t>High CO</a:t>
            </a:r>
            <a:r>
              <a:rPr lang="en-US" altLang="en-US" sz="2800" baseline="-25000" dirty="0"/>
              <a:t>2</a:t>
            </a:r>
            <a:r>
              <a:rPr lang="en-US" altLang="en-US" sz="2800" dirty="0"/>
              <a:t>		Constant</a:t>
            </a:r>
          </a:p>
          <a:p>
            <a:pPr eaLnBrk="1" hangingPunct="1"/>
            <a:r>
              <a:rPr lang="en-US" altLang="en-US" sz="2800" dirty="0"/>
              <a:t>High turbidity		Periodic</a:t>
            </a:r>
          </a:p>
          <a:p>
            <a:pPr eaLnBrk="1" hangingPunct="1"/>
            <a:r>
              <a:rPr lang="en-US" altLang="en-US" sz="2800" dirty="0"/>
              <a:t>High color		Periodic</a:t>
            </a:r>
          </a:p>
          <a:p>
            <a:pPr eaLnBrk="1" hangingPunct="1"/>
            <a:r>
              <a:rPr lang="en-US" altLang="en-US" sz="2800" dirty="0"/>
              <a:t>Taste			</a:t>
            </a:r>
            <a:r>
              <a:rPr lang="en-US" altLang="en-US" sz="2800" dirty="0" smtClean="0"/>
              <a:t>Okay</a:t>
            </a:r>
            <a:endParaRPr lang="en-US" altLang="en-US" sz="2800" dirty="0"/>
          </a:p>
          <a:p>
            <a:pPr eaLnBrk="1" hangingPunct="1"/>
            <a:r>
              <a:rPr lang="en-US" altLang="en-US" sz="2800" dirty="0"/>
              <a:t>Odor			Okay</a:t>
            </a:r>
          </a:p>
        </p:txBody>
      </p:sp>
    </p:spTree>
    <p:extLst>
      <p:ext uri="{BB962C8B-B14F-4D97-AF65-F5344CB8AC3E}">
        <p14:creationId xmlns:p14="http://schemas.microsoft.com/office/powerpoint/2010/main" val="1741613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CAC_Powerpoint_Template_2">
  <a:themeElements>
    <a:clrScheme name="RCAC theme">
      <a:dk1>
        <a:srgbClr val="000000"/>
      </a:dk1>
      <a:lt1>
        <a:srgbClr val="FFFFFF"/>
      </a:lt1>
      <a:dk2>
        <a:srgbClr val="76391B"/>
      </a:dk2>
      <a:lt2>
        <a:srgbClr val="276092"/>
      </a:lt2>
      <a:accent1>
        <a:srgbClr val="276092"/>
      </a:accent1>
      <a:accent2>
        <a:srgbClr val="76391B"/>
      </a:accent2>
      <a:accent3>
        <a:srgbClr val="4A7628"/>
      </a:accent3>
      <a:accent4>
        <a:srgbClr val="786E63"/>
      </a:accent4>
      <a:accent5>
        <a:srgbClr val="276092"/>
      </a:accent5>
      <a:accent6>
        <a:srgbClr val="76391B"/>
      </a:accent6>
      <a:hlink>
        <a:srgbClr val="276092"/>
      </a:hlink>
      <a:folHlink>
        <a:srgbClr val="2B11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CAC Powerpoint Template" id="{02C61ADC-B101-48F0-96DD-53524BF39C15}" vid="{B55D3FB6-BF55-467E-9D64-E6A156CA35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rpose xmlns="2b36405f-2f59-4ef6-8fdd-2520dc8f28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9A7BB0B57C33408CC6192D50E8D694" ma:contentTypeVersion="14" ma:contentTypeDescription="Create a new document." ma:contentTypeScope="" ma:versionID="29fae68b58b693bf7b2146c94a2702a9">
  <xsd:schema xmlns:xsd="http://www.w3.org/2001/XMLSchema" xmlns:xs="http://www.w3.org/2001/XMLSchema" xmlns:p="http://schemas.microsoft.com/office/2006/metadata/properties" xmlns:ns2="2b36405f-2f59-4ef6-8fdd-2520dc8f2826" targetNamespace="http://schemas.microsoft.com/office/2006/metadata/properties" ma:root="true" ma:fieldsID="8fabb57bd60bd2c89d411d3ff9541399" ns2:_="">
    <xsd:import namespace="2b36405f-2f59-4ef6-8fdd-2520dc8f2826"/>
    <xsd:element name="properties">
      <xsd:complexType>
        <xsd:sequence>
          <xsd:element name="documentManagement">
            <xsd:complexType>
              <xsd:all>
                <xsd:element ref="ns2:Purpo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36405f-2f59-4ef6-8fdd-2520dc8f2826" elementFormDefault="qualified">
    <xsd:import namespace="http://schemas.microsoft.com/office/2006/documentManagement/types"/>
    <xsd:import namespace="http://schemas.microsoft.com/office/infopath/2007/PartnerControls"/>
    <xsd:element name="Purpose" ma:index="4" nillable="true" ma:displayName="Purpose" ma:description="Column to help when creating views" ma:internalName="Purpos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Detail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9A77B4-2DAF-4BA0-B8DB-1B89CB64B232}">
  <ds:schemaRefs>
    <ds:schemaRef ds:uri="http://schemas.microsoft.com/sharepoint/v3/contenttype/forms"/>
  </ds:schemaRefs>
</ds:datastoreItem>
</file>

<file path=customXml/itemProps2.xml><?xml version="1.0" encoding="utf-8"?>
<ds:datastoreItem xmlns:ds="http://schemas.openxmlformats.org/officeDocument/2006/customXml" ds:itemID="{EC62C255-2DF5-4B11-8D65-C59D25289C3E}">
  <ds:schemaRefs>
    <ds:schemaRef ds:uri="http://purl.org/dc/elements/1.1/"/>
    <ds:schemaRef ds:uri="http://purl.org/dc/terms/"/>
    <ds:schemaRef ds:uri="http://schemas.microsoft.com/office/infopath/2007/PartnerControls"/>
    <ds:schemaRef ds:uri="2b36405f-2f59-4ef6-8fdd-2520dc8f2826"/>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1CD49CB-B763-4147-90A8-BB73B9034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36405f-2f59-4ef6-8fdd-2520dc8f2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RCAC Powerpoint Template</Template>
  <TotalTime>178</TotalTime>
  <Words>981</Words>
  <Application>Microsoft Office PowerPoint</Application>
  <PresentationFormat>On-screen Show (4:3)</PresentationFormat>
  <Paragraphs>220</Paragraphs>
  <Slides>31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Narrow</vt:lpstr>
      <vt:lpstr>Calibri</vt:lpstr>
      <vt:lpstr>RCAC_Powerpoint_Template_2</vt:lpstr>
      <vt:lpstr>Case Study: Bench Scale Testing to Identify Lead and Copper Treatment Technique for LCR Compliance </vt:lpstr>
      <vt:lpstr>“The fundamental obstacle to creating community sustainability and implementing an effective strategy is capacity; a lack of time, resources, knowledge, and staff.”</vt:lpstr>
      <vt:lpstr>Location</vt:lpstr>
      <vt:lpstr>  Challenges To Be Addressed  </vt:lpstr>
      <vt:lpstr>Original Treatment Features (2003)</vt:lpstr>
      <vt:lpstr>Original Treatment Features (2015)</vt:lpstr>
      <vt:lpstr>Existing Water and Sewer Components</vt:lpstr>
      <vt:lpstr>Lead and Copper Rule Compliance History</vt:lpstr>
      <vt:lpstr>Water Quality Conditions</vt:lpstr>
      <vt:lpstr>Creative Process</vt:lpstr>
      <vt:lpstr>Contract</vt:lpstr>
      <vt:lpstr>Corrosion Control Theory and Testing</vt:lpstr>
      <vt:lpstr>Corrosion Control Options</vt:lpstr>
      <vt:lpstr>Actual Testing</vt:lpstr>
      <vt:lpstr>Lead and Copper LPR Probes in Tub Cover</vt:lpstr>
      <vt:lpstr>Bench Scale LPR Test Assembly Tested Each Week after Aeration CO2 Stripping</vt:lpstr>
      <vt:lpstr>Linear Polarization Testing Each Week of CO2 Stripped, pH Elevated Phosphate Inhibited Water</vt:lpstr>
      <vt:lpstr>Corrosion Rate Readout in mils/year</vt:lpstr>
      <vt:lpstr>Copper Probes – Before and After</vt:lpstr>
      <vt:lpstr>Lead Probes – Before and After</vt:lpstr>
      <vt:lpstr>Bench Scale Corrosivity Testing</vt:lpstr>
      <vt:lpstr>Recommended Interim Water Treatment Improvements</vt:lpstr>
      <vt:lpstr>Recommended Interim Water Treatment Improvements - Continued</vt:lpstr>
      <vt:lpstr>Long Range Treatment  (for wastewater separation)</vt:lpstr>
      <vt:lpstr>Project Outcome</vt:lpstr>
      <vt:lpstr>Project Outcomes</vt:lpstr>
      <vt:lpstr>RCAC Assistance</vt:lpstr>
      <vt:lpstr>Big Valley Rancheria Corrosion Control Study Lessons Learned</vt:lpstr>
      <vt:lpstr>The Collaborators</vt:lpstr>
      <vt:lpstr>Big Valley Rancheria  Corrosion Control Study</vt:lpstr>
      <vt:lpstr>Big Valley Rancheria  Corrosion Control Study</vt:lpstr>
    </vt:vector>
  </TitlesOfParts>
  <Company>Rural Community Assitance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Leon Schegg</dc:creator>
  <cp:lastModifiedBy>Leon Schegg</cp:lastModifiedBy>
  <cp:revision>18</cp:revision>
  <dcterms:created xsi:type="dcterms:W3CDTF">2018-04-18T14:20:53Z</dcterms:created>
  <dcterms:modified xsi:type="dcterms:W3CDTF">2018-04-18T17:19:20Z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0x010100B49A7BB0B57C33408CC6192D50E8D694</vt:lpwstr>
  </property>
  <property fmtid="{D5CDD505-2E9C-101B-9397-08002B2CF9AE}" pid="3" name="_dlc_DocIdItemGuid">
    <vt:lpwstr>4806f858-75f6-48c2-9000-96fe443fa9e1</vt:lpwstr>
  </property>
  <property fmtid="{D5CDD505-2E9C-101B-9397-08002B2CF9AE}" pid="4" name="Program Area">
    <vt:lpwstr>496;#Environmental|d5a6e1b4-94e9-486a-9679-c9edb41b263a;#511;#Housing and Community|83a6eea4-b78c-419d-8131-8180c6e04cf9;#512;#Loan Fund|89143590-25f0-4047-a1eb-fd75e5f1c84f</vt:lpwstr>
  </property>
  <property fmtid="{D5CDD505-2E9C-101B-9397-08002B2CF9AE}" pid="5" name="State">
    <vt:lpwstr>288;#CA|0bed395c-6552-4bb0-9f59-37322540f5ac</vt:lpwstr>
  </property>
  <property fmtid="{D5CDD505-2E9C-101B-9397-08002B2CF9AE}" pid="6" name="Year Created">
    <vt:lpwstr>501;#2013|afcc0be1-3e38-4c51-892d-6a94af483940</vt:lpwstr>
  </property>
</Properties>
</file>