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8" r:id="rId1"/>
    <p:sldMasterId id="2147483668" r:id="rId2"/>
    <p:sldMasterId id="2147483678" r:id="rId3"/>
    <p:sldMasterId id="2147483688" r:id="rId4"/>
  </p:sldMasterIdLst>
  <p:notesMasterIdLst>
    <p:notesMasterId r:id="rId10"/>
  </p:notesMasterIdLst>
  <p:handoutMasterIdLst>
    <p:handoutMasterId r:id="rId11"/>
  </p:handoutMasterIdLst>
  <p:sldIdLst>
    <p:sldId id="289" r:id="rId5"/>
    <p:sldId id="290" r:id="rId6"/>
    <p:sldId id="281" r:id="rId7"/>
    <p:sldId id="291" r:id="rId8"/>
    <p:sldId id="282" r:id="rId9"/>
  </p:sldIdLst>
  <p:sldSz cx="12192000" cy="6858000"/>
  <p:notesSz cx="6858000" cy="9144000"/>
  <p:embeddedFontLst>
    <p:embeddedFont>
      <p:font typeface="Segoe UI" panose="020B0502040204020203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22D8037-0DEC-4F52-AD44-DBEDF532A682}">
          <p14:sldIdLst>
            <p14:sldId id="289"/>
            <p14:sldId id="290"/>
            <p14:sldId id="281"/>
            <p14:sldId id="291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A6"/>
    <a:srgbClr val="005FAE"/>
    <a:srgbClr val="092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1" d="100"/>
          <a:sy n="51" d="100"/>
        </p:scale>
        <p:origin x="1278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50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7B182-0388-48C3-B13E-EC07D638D788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497E0-E35E-4E92-A07A-A5261D24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55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0C189-F073-4916-A7E3-48A6E189DBB8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7F933-81DA-4966-84E2-09FFF55B5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6362" y="6399482"/>
            <a:ext cx="2743200" cy="365125"/>
          </a:xfrm>
          <a:prstGeom prst="rect">
            <a:avLst/>
          </a:prstGeom>
        </p:spPr>
        <p:txBody>
          <a:bodyPr/>
          <a:lstStyle/>
          <a:p>
            <a:fld id="{22140079-F9F1-4228-B21A-8A81B94B5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9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2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63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4718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10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51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3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073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821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203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0079-F9F1-4228-B21A-8A81B94B5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33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6362" y="6399482"/>
            <a:ext cx="2743200" cy="365125"/>
          </a:xfrm>
          <a:prstGeom prst="rect">
            <a:avLst/>
          </a:prstGeom>
        </p:spPr>
        <p:txBody>
          <a:bodyPr/>
          <a:lstStyle/>
          <a:p>
            <a:fld id="{22140079-F9F1-4228-B21A-8A81B94B5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59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0079-F9F1-4228-B21A-8A81B94B5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25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0079-F9F1-4228-B21A-8A81B94B5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24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0079-F9F1-4228-B21A-8A81B94B5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16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0079-F9F1-4228-B21A-8A81B94B5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06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0079-F9F1-4228-B21A-8A81B94B5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55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0079-F9F1-4228-B21A-8A81B94B5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12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0079-F9F1-4228-B21A-8A81B94B5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7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0079-F9F1-4228-B21A-8A81B94B5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1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0079-F9F1-4228-B21A-8A81B94B5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94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0079-F9F1-4228-B21A-8A81B94B5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489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6362" y="6399482"/>
            <a:ext cx="2743200" cy="365125"/>
          </a:xfrm>
          <a:prstGeom prst="rect">
            <a:avLst/>
          </a:prstGeom>
        </p:spPr>
        <p:txBody>
          <a:bodyPr/>
          <a:lstStyle/>
          <a:p>
            <a:fld id="{22140079-F9F1-4228-B21A-8A81B94B5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1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0079-F9F1-4228-B21A-8A81B94B5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95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0079-F9F1-4228-B21A-8A81B94B5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88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0079-F9F1-4228-B21A-8A81B94B5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0079-F9F1-4228-B21A-8A81B94B5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99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0079-F9F1-4228-B21A-8A81B94B5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15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0079-F9F1-4228-B21A-8A81B94B5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0079-F9F1-4228-B21A-8A81B94B5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42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6362" y="6399482"/>
            <a:ext cx="2743200" cy="365125"/>
          </a:xfrm>
          <a:prstGeom prst="rect">
            <a:avLst/>
          </a:prstGeom>
        </p:spPr>
        <p:txBody>
          <a:bodyPr/>
          <a:lstStyle/>
          <a:p>
            <a:fld id="{22140079-F9F1-4228-B21A-8A81B94B5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84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066362" y="6399482"/>
            <a:ext cx="2743200" cy="365125"/>
          </a:xfrm>
          <a:prstGeom prst="rect">
            <a:avLst/>
          </a:prstGeom>
        </p:spPr>
        <p:txBody>
          <a:bodyPr/>
          <a:lstStyle/>
          <a:p>
            <a:fld id="{22140079-F9F1-4228-B21A-8A81B94B5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0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66362" y="6399482"/>
            <a:ext cx="2743200" cy="365125"/>
          </a:xfrm>
          <a:prstGeom prst="rect">
            <a:avLst/>
          </a:prstGeom>
        </p:spPr>
        <p:txBody>
          <a:bodyPr/>
          <a:lstStyle/>
          <a:p>
            <a:fld id="{22140079-F9F1-4228-B21A-8A81B94B5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77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66362" y="6399482"/>
            <a:ext cx="2743200" cy="365125"/>
          </a:xfrm>
          <a:prstGeom prst="rect">
            <a:avLst/>
          </a:prstGeom>
        </p:spPr>
        <p:txBody>
          <a:bodyPr/>
          <a:lstStyle/>
          <a:p>
            <a:fld id="{22140079-F9F1-4228-B21A-8A81B94B5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37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6362" y="6399482"/>
            <a:ext cx="2743200" cy="365125"/>
          </a:xfrm>
          <a:prstGeom prst="rect">
            <a:avLst/>
          </a:prstGeom>
        </p:spPr>
        <p:txBody>
          <a:bodyPr/>
          <a:lstStyle/>
          <a:p>
            <a:fld id="{22140079-F9F1-4228-B21A-8A81B94B5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9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6362" y="6399482"/>
            <a:ext cx="2743200" cy="365125"/>
          </a:xfrm>
          <a:prstGeom prst="rect">
            <a:avLst/>
          </a:prstGeom>
        </p:spPr>
        <p:txBody>
          <a:bodyPr/>
          <a:lstStyle/>
          <a:p>
            <a:fld id="{22140079-F9F1-4228-B21A-8A81B94B5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37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17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36" y="6240243"/>
            <a:ext cx="2577537" cy="61775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70936" y="6176963"/>
            <a:ext cx="11438626" cy="0"/>
          </a:xfrm>
          <a:prstGeom prst="line">
            <a:avLst/>
          </a:prstGeom>
          <a:ln w="76200">
            <a:solidFill>
              <a:srgbClr val="092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62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6362" y="6399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40079-F9F1-4228-B21A-8A81B94B5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59" y="6377985"/>
            <a:ext cx="3797034" cy="38662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70936" y="6176963"/>
            <a:ext cx="11438626" cy="0"/>
          </a:xfrm>
          <a:prstGeom prst="line">
            <a:avLst/>
          </a:prstGeom>
          <a:ln w="76200">
            <a:solidFill>
              <a:srgbClr val="092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02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6362" y="6399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40079-F9F1-4228-B21A-8A81B94B5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59" y="6377985"/>
            <a:ext cx="3797034" cy="38662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70936" y="6176963"/>
            <a:ext cx="11438626" cy="0"/>
          </a:xfrm>
          <a:prstGeom prst="line">
            <a:avLst/>
          </a:prstGeom>
          <a:ln w="76200">
            <a:solidFill>
              <a:srgbClr val="092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74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864" y="4292620"/>
            <a:ext cx="6714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2">
                    <a:lumMod val="75000"/>
                  </a:schemeClr>
                </a:solidFill>
              </a:rPr>
              <a:t>2017- 2018</a:t>
            </a:r>
            <a:r>
              <a:rPr lang="en-US" sz="4800" b="1" dirty="0" smtClean="0">
                <a:solidFill>
                  <a:srgbClr val="005FAE"/>
                </a:solidFill>
              </a:rPr>
              <a:t> </a:t>
            </a:r>
            <a:endParaRPr lang="en-US" sz="4800" b="1" dirty="0">
              <a:solidFill>
                <a:srgbClr val="005FA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67775" cy="4467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945" y="1636570"/>
            <a:ext cx="5321589" cy="28534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33" y="4828798"/>
            <a:ext cx="4863152" cy="11655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235470"/>
            <a:ext cx="6714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5FAE"/>
                </a:solidFill>
              </a:rPr>
              <a:t>2017- 2018</a:t>
            </a:r>
            <a:r>
              <a:rPr lang="en-US" sz="4800" b="1" dirty="0" smtClean="0">
                <a:solidFill>
                  <a:srgbClr val="005FAE"/>
                </a:solidFill>
              </a:rPr>
              <a:t> </a:t>
            </a:r>
            <a:endParaRPr lang="en-US" sz="4800" b="1" dirty="0">
              <a:solidFill>
                <a:srgbClr val="005FAE"/>
              </a:solidFill>
            </a:endParaRPr>
          </a:p>
          <a:p>
            <a:pPr algn="ctr"/>
            <a:r>
              <a:rPr lang="en-US" sz="5400" dirty="0" smtClean="0">
                <a:solidFill>
                  <a:srgbClr val="005FAE"/>
                </a:solidFill>
              </a:rPr>
              <a:t>Program Highlights</a:t>
            </a:r>
            <a:endParaRPr lang="en-US" sz="5400" dirty="0">
              <a:solidFill>
                <a:srgbClr val="005F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10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208595"/>
            <a:ext cx="10515600" cy="801402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54A6"/>
                </a:solidFill>
              </a:rPr>
              <a:t>2017 Impact Map</a:t>
            </a:r>
            <a:endParaRPr lang="en-US" sz="4400" b="1" dirty="0">
              <a:solidFill>
                <a:srgbClr val="0054A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5068" y="844572"/>
            <a:ext cx="10097122" cy="5567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704" y="3899157"/>
            <a:ext cx="2640172" cy="239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2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208595"/>
            <a:ext cx="10515600" cy="801402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54A6"/>
                </a:solidFill>
              </a:rPr>
              <a:t>2017 Impact Numbers</a:t>
            </a:r>
            <a:endParaRPr lang="en-US" sz="4400" b="1" dirty="0">
              <a:solidFill>
                <a:srgbClr val="0054A6"/>
              </a:solidFill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6924" y="3565136"/>
            <a:ext cx="1347503" cy="1013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0054A6"/>
                </a:solidFill>
              </a:rPr>
              <a:t>2.1 </a:t>
            </a:r>
            <a:r>
              <a:rPr lang="en-US" sz="2100" b="1" dirty="0" smtClean="0">
                <a:solidFill>
                  <a:srgbClr val="0054A6"/>
                </a:solidFill>
              </a:rPr>
              <a:t>Million </a:t>
            </a:r>
            <a:r>
              <a:rPr lang="en-US" sz="2100" dirty="0" smtClean="0">
                <a:solidFill>
                  <a:srgbClr val="0054A6"/>
                </a:solidFill>
              </a:rPr>
              <a:t>People Served</a:t>
            </a:r>
            <a:endParaRPr lang="en-US" sz="2100" dirty="0">
              <a:solidFill>
                <a:srgbClr val="0054A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25" y="1965043"/>
            <a:ext cx="1714503" cy="1426467"/>
          </a:xfrm>
          <a:prstGeom prst="rect">
            <a:avLst/>
          </a:prstGeom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2559394" y="3591941"/>
            <a:ext cx="1816823" cy="1013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0054A6"/>
                </a:solidFill>
              </a:rPr>
              <a:t>493 </a:t>
            </a:r>
            <a:r>
              <a:rPr lang="en-US" sz="2100" dirty="0" smtClean="0">
                <a:solidFill>
                  <a:srgbClr val="0054A6"/>
                </a:solidFill>
              </a:rPr>
              <a:t>Communities Assisted</a:t>
            </a:r>
            <a:endParaRPr lang="en-US" sz="2100" dirty="0">
              <a:solidFill>
                <a:srgbClr val="0054A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394" y="1978759"/>
            <a:ext cx="1705359" cy="1412751"/>
          </a:xfrm>
          <a:prstGeom prst="rect">
            <a:avLst/>
          </a:prstGeom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4881184" y="3577870"/>
            <a:ext cx="2216838" cy="1013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0054A6"/>
                </a:solidFill>
              </a:rPr>
              <a:t>781,572 </a:t>
            </a:r>
            <a:r>
              <a:rPr lang="en-US" sz="2100" dirty="0" smtClean="0">
                <a:solidFill>
                  <a:srgbClr val="0054A6"/>
                </a:solidFill>
              </a:rPr>
              <a:t>Households                  Served</a:t>
            </a:r>
            <a:endParaRPr lang="en-US" sz="2100" dirty="0">
              <a:solidFill>
                <a:srgbClr val="0054A6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51" y="1965042"/>
            <a:ext cx="1714503" cy="1426467"/>
          </a:xfrm>
          <a:prstGeom prst="rect">
            <a:avLst/>
          </a:prstGeom>
        </p:spPr>
      </p:pic>
      <p:sp>
        <p:nvSpPr>
          <p:cNvPr id="16" name="Text Placeholder 4"/>
          <p:cNvSpPr txBox="1">
            <a:spLocks/>
          </p:cNvSpPr>
          <p:nvPr/>
        </p:nvSpPr>
        <p:spPr>
          <a:xfrm>
            <a:off x="7714452" y="3565136"/>
            <a:ext cx="1816823" cy="1013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0054A6"/>
                </a:solidFill>
              </a:rPr>
              <a:t>$54.3 </a:t>
            </a:r>
            <a:r>
              <a:rPr lang="en-US" sz="2100" b="1" dirty="0" smtClean="0">
                <a:solidFill>
                  <a:srgbClr val="0054A6"/>
                </a:solidFill>
              </a:rPr>
              <a:t>Million</a:t>
            </a:r>
            <a:r>
              <a:rPr lang="en-US" sz="2100" dirty="0" smtClean="0">
                <a:solidFill>
                  <a:srgbClr val="0054A6"/>
                </a:solidFill>
              </a:rPr>
              <a:t> Leveraged</a:t>
            </a:r>
            <a:endParaRPr lang="en-US" sz="2100" dirty="0">
              <a:solidFill>
                <a:srgbClr val="0054A6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52" y="1965651"/>
            <a:ext cx="1709931" cy="1440183"/>
          </a:xfrm>
          <a:prstGeom prst="rect">
            <a:avLst/>
          </a:prstGeom>
        </p:spPr>
      </p:pic>
      <p:sp>
        <p:nvSpPr>
          <p:cNvPr id="18" name="Text Placeholder 4"/>
          <p:cNvSpPr txBox="1">
            <a:spLocks/>
          </p:cNvSpPr>
          <p:nvPr/>
        </p:nvSpPr>
        <p:spPr>
          <a:xfrm>
            <a:off x="10036242" y="3565136"/>
            <a:ext cx="1816823" cy="1013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0054A6"/>
                </a:solidFill>
              </a:rPr>
              <a:t>$2.4 </a:t>
            </a:r>
            <a:r>
              <a:rPr lang="en-US" sz="2100" b="1" dirty="0" smtClean="0">
                <a:solidFill>
                  <a:srgbClr val="0054A6"/>
                </a:solidFill>
              </a:rPr>
              <a:t>Million</a:t>
            </a:r>
            <a:r>
              <a:rPr lang="en-US" sz="2100" dirty="0" smtClean="0">
                <a:solidFill>
                  <a:srgbClr val="0054A6"/>
                </a:solidFill>
              </a:rPr>
              <a:t> Loaned by CU</a:t>
            </a:r>
            <a:endParaRPr lang="en-US" sz="2100" dirty="0">
              <a:solidFill>
                <a:srgbClr val="0054A6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4772" y="1978759"/>
            <a:ext cx="1579762" cy="1471612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6171934" y="5200650"/>
            <a:ext cx="0" cy="781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4"/>
          <p:cNvSpPr txBox="1">
            <a:spLocks/>
          </p:cNvSpPr>
          <p:nvPr/>
        </p:nvSpPr>
        <p:spPr>
          <a:xfrm>
            <a:off x="709639" y="5329021"/>
            <a:ext cx="5440132" cy="801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smtClean="0">
                <a:solidFill>
                  <a:srgbClr val="0054A6"/>
                </a:solidFill>
              </a:rPr>
              <a:t>51% </a:t>
            </a:r>
            <a:r>
              <a:rPr lang="en-US" sz="3000" b="1" dirty="0" smtClean="0">
                <a:solidFill>
                  <a:srgbClr val="0054A6"/>
                </a:solidFill>
              </a:rPr>
              <a:t>Minority Population</a:t>
            </a:r>
            <a:endParaRPr lang="en-US" sz="3000" b="1" dirty="0">
              <a:solidFill>
                <a:srgbClr val="0054A6"/>
              </a:solidFill>
            </a:endParaRPr>
          </a:p>
        </p:txBody>
      </p:sp>
      <p:sp>
        <p:nvSpPr>
          <p:cNvPr id="22" name="Text Placeholder 4"/>
          <p:cNvSpPr txBox="1">
            <a:spLocks/>
          </p:cNvSpPr>
          <p:nvPr/>
        </p:nvSpPr>
        <p:spPr>
          <a:xfrm>
            <a:off x="6393883" y="5400675"/>
            <a:ext cx="5440132" cy="8014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smtClean="0">
                <a:solidFill>
                  <a:srgbClr val="0054A6"/>
                </a:solidFill>
              </a:rPr>
              <a:t>24% </a:t>
            </a:r>
            <a:r>
              <a:rPr lang="en-US" sz="3000" b="1" dirty="0" smtClean="0">
                <a:solidFill>
                  <a:srgbClr val="0054A6"/>
                </a:solidFill>
              </a:rPr>
              <a:t>Low Income Population</a:t>
            </a:r>
            <a:endParaRPr lang="en-US" sz="3000" b="1" dirty="0">
              <a:solidFill>
                <a:srgbClr val="0054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85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208595"/>
            <a:ext cx="10515600" cy="801402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54A6"/>
                </a:solidFill>
              </a:rPr>
              <a:t>2018 Impacts – First 6 Months</a:t>
            </a:r>
            <a:endParaRPr lang="en-US" sz="4400" b="1" dirty="0">
              <a:solidFill>
                <a:srgbClr val="0054A6"/>
              </a:solidFill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6924" y="3565136"/>
            <a:ext cx="1347503" cy="1013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0054A6"/>
                </a:solidFill>
              </a:rPr>
              <a:t>1.9 </a:t>
            </a:r>
            <a:r>
              <a:rPr lang="en-US" sz="2100" b="1" dirty="0" smtClean="0">
                <a:solidFill>
                  <a:srgbClr val="0054A6"/>
                </a:solidFill>
              </a:rPr>
              <a:t>Million </a:t>
            </a:r>
            <a:r>
              <a:rPr lang="en-US" sz="2100" dirty="0" smtClean="0">
                <a:solidFill>
                  <a:srgbClr val="0054A6"/>
                </a:solidFill>
              </a:rPr>
              <a:t>People Served</a:t>
            </a:r>
            <a:endParaRPr lang="en-US" sz="2100" dirty="0">
              <a:solidFill>
                <a:srgbClr val="0054A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25" y="1965043"/>
            <a:ext cx="1714503" cy="1426467"/>
          </a:xfrm>
          <a:prstGeom prst="rect">
            <a:avLst/>
          </a:prstGeom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2559394" y="3591941"/>
            <a:ext cx="1816823" cy="1013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0054A6"/>
                </a:solidFill>
              </a:rPr>
              <a:t>389 </a:t>
            </a:r>
            <a:r>
              <a:rPr lang="en-US" sz="2100" dirty="0" smtClean="0">
                <a:solidFill>
                  <a:srgbClr val="0054A6"/>
                </a:solidFill>
              </a:rPr>
              <a:t>Communities Assisted</a:t>
            </a:r>
            <a:endParaRPr lang="en-US" sz="2100" dirty="0">
              <a:solidFill>
                <a:srgbClr val="0054A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394" y="1978759"/>
            <a:ext cx="1705359" cy="1412751"/>
          </a:xfrm>
          <a:prstGeom prst="rect">
            <a:avLst/>
          </a:prstGeom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4881184" y="3577870"/>
            <a:ext cx="2216838" cy="1013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0054A6"/>
                </a:solidFill>
              </a:rPr>
              <a:t>498,734 </a:t>
            </a:r>
            <a:r>
              <a:rPr lang="en-US" sz="2100" dirty="0" smtClean="0">
                <a:solidFill>
                  <a:srgbClr val="0054A6"/>
                </a:solidFill>
              </a:rPr>
              <a:t>Households                  Served</a:t>
            </a:r>
            <a:endParaRPr lang="en-US" sz="2100" dirty="0">
              <a:solidFill>
                <a:srgbClr val="0054A6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51" y="1965042"/>
            <a:ext cx="1714503" cy="1426467"/>
          </a:xfrm>
          <a:prstGeom prst="rect">
            <a:avLst/>
          </a:prstGeom>
        </p:spPr>
      </p:pic>
      <p:sp>
        <p:nvSpPr>
          <p:cNvPr id="14" name="Text Placeholder 4"/>
          <p:cNvSpPr txBox="1">
            <a:spLocks/>
          </p:cNvSpPr>
          <p:nvPr/>
        </p:nvSpPr>
        <p:spPr>
          <a:xfrm>
            <a:off x="7714452" y="3565136"/>
            <a:ext cx="1816823" cy="1013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0054A6"/>
                </a:solidFill>
              </a:rPr>
              <a:t>$45.7 </a:t>
            </a:r>
            <a:r>
              <a:rPr lang="en-US" sz="2100" b="1" dirty="0" smtClean="0">
                <a:solidFill>
                  <a:srgbClr val="0054A6"/>
                </a:solidFill>
              </a:rPr>
              <a:t>Million</a:t>
            </a:r>
            <a:r>
              <a:rPr lang="en-US" sz="2100" dirty="0" smtClean="0">
                <a:solidFill>
                  <a:srgbClr val="0054A6"/>
                </a:solidFill>
              </a:rPr>
              <a:t> Leveraged</a:t>
            </a:r>
            <a:endParaRPr lang="en-US" sz="2100" dirty="0">
              <a:solidFill>
                <a:srgbClr val="0054A6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52" y="1965651"/>
            <a:ext cx="1709931" cy="1440183"/>
          </a:xfrm>
          <a:prstGeom prst="rect">
            <a:avLst/>
          </a:prstGeom>
        </p:spPr>
      </p:pic>
      <p:sp>
        <p:nvSpPr>
          <p:cNvPr id="16" name="Text Placeholder 4"/>
          <p:cNvSpPr txBox="1">
            <a:spLocks/>
          </p:cNvSpPr>
          <p:nvPr/>
        </p:nvSpPr>
        <p:spPr>
          <a:xfrm>
            <a:off x="10036242" y="3565136"/>
            <a:ext cx="1816823" cy="1013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0054A6"/>
                </a:solidFill>
              </a:rPr>
              <a:t>$3.8 </a:t>
            </a:r>
            <a:r>
              <a:rPr lang="en-US" sz="2100" b="1" dirty="0" smtClean="0">
                <a:solidFill>
                  <a:srgbClr val="0054A6"/>
                </a:solidFill>
              </a:rPr>
              <a:t>Million</a:t>
            </a:r>
            <a:r>
              <a:rPr lang="en-US" sz="2100" dirty="0" smtClean="0">
                <a:solidFill>
                  <a:srgbClr val="0054A6"/>
                </a:solidFill>
              </a:rPr>
              <a:t> Loaned by CU</a:t>
            </a:r>
            <a:endParaRPr lang="en-US" sz="2100" dirty="0">
              <a:solidFill>
                <a:srgbClr val="0054A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4772" y="1978759"/>
            <a:ext cx="1579762" cy="147161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171934" y="5200650"/>
            <a:ext cx="0" cy="781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/>
          <p:cNvSpPr txBox="1">
            <a:spLocks/>
          </p:cNvSpPr>
          <p:nvPr/>
        </p:nvSpPr>
        <p:spPr>
          <a:xfrm>
            <a:off x="709639" y="5329021"/>
            <a:ext cx="5440132" cy="801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smtClean="0">
                <a:solidFill>
                  <a:srgbClr val="0054A6"/>
                </a:solidFill>
              </a:rPr>
              <a:t>55% </a:t>
            </a:r>
            <a:r>
              <a:rPr lang="en-US" sz="3000" b="1" dirty="0" smtClean="0">
                <a:solidFill>
                  <a:srgbClr val="0054A6"/>
                </a:solidFill>
              </a:rPr>
              <a:t>Minority Population</a:t>
            </a:r>
            <a:endParaRPr lang="en-US" sz="3000" b="1" dirty="0">
              <a:solidFill>
                <a:srgbClr val="0054A6"/>
              </a:solidFill>
            </a:endParaRPr>
          </a:p>
        </p:txBody>
      </p:sp>
      <p:sp>
        <p:nvSpPr>
          <p:cNvPr id="19" name="Text Placeholder 4"/>
          <p:cNvSpPr txBox="1">
            <a:spLocks/>
          </p:cNvSpPr>
          <p:nvPr/>
        </p:nvSpPr>
        <p:spPr>
          <a:xfrm>
            <a:off x="6393883" y="5400675"/>
            <a:ext cx="5440132" cy="8014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smtClean="0">
                <a:solidFill>
                  <a:srgbClr val="0054A6"/>
                </a:solidFill>
              </a:rPr>
              <a:t>36% </a:t>
            </a:r>
            <a:r>
              <a:rPr lang="en-US" sz="3000" b="1" dirty="0" smtClean="0">
                <a:solidFill>
                  <a:srgbClr val="0054A6"/>
                </a:solidFill>
              </a:rPr>
              <a:t>Low Income Population</a:t>
            </a:r>
            <a:endParaRPr lang="en-US" sz="3000" b="1" dirty="0">
              <a:solidFill>
                <a:srgbClr val="0054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59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 txBox="1">
            <a:spLocks/>
          </p:cNvSpPr>
          <p:nvPr/>
        </p:nvSpPr>
        <p:spPr>
          <a:xfrm>
            <a:off x="0" y="208595"/>
            <a:ext cx="10515600" cy="801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smtClean="0">
                <a:solidFill>
                  <a:srgbClr val="0054A6"/>
                </a:solidFill>
              </a:rPr>
              <a:t>2018 Other Program Highlights</a:t>
            </a:r>
            <a:endParaRPr lang="en-US" sz="4400" b="1" dirty="0">
              <a:solidFill>
                <a:srgbClr val="0054A6"/>
              </a:solidFill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514350" y="1827845"/>
            <a:ext cx="10515600" cy="801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smtClean="0">
                <a:solidFill>
                  <a:srgbClr val="0054A6"/>
                </a:solidFill>
              </a:rPr>
              <a:t>23% Increase from FY2017 Budget</a:t>
            </a:r>
            <a:endParaRPr lang="en-US" sz="4400" dirty="0">
              <a:solidFill>
                <a:srgbClr val="0054A6"/>
              </a:solidFill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514350" y="3809045"/>
            <a:ext cx="10515600" cy="801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smtClean="0">
                <a:solidFill>
                  <a:srgbClr val="0054A6"/>
                </a:solidFill>
              </a:rPr>
              <a:t>24% Increase in Number of Field Staff</a:t>
            </a:r>
            <a:endParaRPr lang="en-US" sz="4400" dirty="0">
              <a:solidFill>
                <a:srgbClr val="0054A6"/>
              </a:solidFill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514350" y="4856795"/>
            <a:ext cx="10515600" cy="801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smtClean="0">
                <a:solidFill>
                  <a:srgbClr val="0054A6"/>
                </a:solidFill>
              </a:rPr>
              <a:t>7-8 Additional New Field Staff Expected to be hired before October 2018. </a:t>
            </a:r>
            <a:endParaRPr lang="en-US" sz="4400" dirty="0">
              <a:solidFill>
                <a:srgbClr val="0054A6"/>
              </a:solidFill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514350" y="2761295"/>
            <a:ext cx="10515600" cy="801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smtClean="0">
                <a:solidFill>
                  <a:srgbClr val="0054A6"/>
                </a:solidFill>
              </a:rPr>
              <a:t>3 New State Contracts </a:t>
            </a:r>
            <a:r>
              <a:rPr lang="en-US" sz="4400" i="1" dirty="0" smtClean="0">
                <a:solidFill>
                  <a:srgbClr val="0054A6"/>
                </a:solidFill>
              </a:rPr>
              <a:t>(MS, AR, TX) </a:t>
            </a:r>
            <a:endParaRPr lang="en-US" sz="4400" i="1" dirty="0">
              <a:solidFill>
                <a:srgbClr val="0054A6"/>
              </a:solidFill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514350" y="988994"/>
            <a:ext cx="10515600" cy="801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smtClean="0">
                <a:solidFill>
                  <a:srgbClr val="0054A6"/>
                </a:solidFill>
              </a:rPr>
              <a:t>Hurricane Harvey Recovery </a:t>
            </a:r>
            <a:endParaRPr lang="en-US" sz="4400" dirty="0">
              <a:solidFill>
                <a:srgbClr val="0054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4721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2.2.1">
  <a:themeElements>
    <a:clrScheme name="Cu.Template.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464A2"/>
      </a:accent1>
      <a:accent2>
        <a:srgbClr val="467135"/>
      </a:accent2>
      <a:accent3>
        <a:srgbClr val="A5A5A5"/>
      </a:accent3>
      <a:accent4>
        <a:srgbClr val="E97435"/>
      </a:accent4>
      <a:accent5>
        <a:srgbClr val="D5D43F"/>
      </a:accent5>
      <a:accent6>
        <a:srgbClr val="A01C39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.Template.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464A2"/>
      </a:accent1>
      <a:accent2>
        <a:srgbClr val="467135"/>
      </a:accent2>
      <a:accent3>
        <a:srgbClr val="A5A5A5"/>
      </a:accent3>
      <a:accent4>
        <a:srgbClr val="E97435"/>
      </a:accent4>
      <a:accent5>
        <a:srgbClr val="D5D43F"/>
      </a:accent5>
      <a:accent6>
        <a:srgbClr val="A01C39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Cu.Template.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464A2"/>
      </a:accent1>
      <a:accent2>
        <a:srgbClr val="467135"/>
      </a:accent2>
      <a:accent3>
        <a:srgbClr val="A5A5A5"/>
      </a:accent3>
      <a:accent4>
        <a:srgbClr val="E97435"/>
      </a:accent4>
      <a:accent5>
        <a:srgbClr val="D5D43F"/>
      </a:accent5>
      <a:accent6>
        <a:srgbClr val="A01C39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Cu.Template.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464A2"/>
      </a:accent1>
      <a:accent2>
        <a:srgbClr val="467135"/>
      </a:accent2>
      <a:accent3>
        <a:srgbClr val="A5A5A5"/>
      </a:accent3>
      <a:accent4>
        <a:srgbClr val="E97435"/>
      </a:accent4>
      <a:accent5>
        <a:srgbClr val="D5D43F"/>
      </a:accent5>
      <a:accent6>
        <a:srgbClr val="A01C39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Presentation2.2.1</Template>
  <TotalTime>742</TotalTime>
  <Words>121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Segoe UI</vt:lpstr>
      <vt:lpstr>Calibri</vt:lpstr>
      <vt:lpstr>Presentation2.2.1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Metta Smith</dc:creator>
  <cp:lastModifiedBy>Tommy Ricks</cp:lastModifiedBy>
  <cp:revision>38</cp:revision>
  <dcterms:created xsi:type="dcterms:W3CDTF">2018-03-22T19:06:36Z</dcterms:created>
  <dcterms:modified xsi:type="dcterms:W3CDTF">2018-04-21T04:19:43Z</dcterms:modified>
</cp:coreProperties>
</file>