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71" r:id="rId2"/>
    <p:sldMasterId id="2147483697" r:id="rId3"/>
    <p:sldMasterId id="2147483720" r:id="rId4"/>
    <p:sldMasterId id="2147483730" r:id="rId5"/>
    <p:sldMasterId id="2147483752" r:id="rId6"/>
  </p:sldMasterIdLst>
  <p:notesMasterIdLst>
    <p:notesMasterId r:id="rId34"/>
  </p:notesMasterIdLst>
  <p:sldIdLst>
    <p:sldId id="258" r:id="rId7"/>
    <p:sldId id="294" r:id="rId8"/>
    <p:sldId id="293" r:id="rId9"/>
    <p:sldId id="295" r:id="rId10"/>
    <p:sldId id="284" r:id="rId11"/>
    <p:sldId id="291" r:id="rId12"/>
    <p:sldId id="257" r:id="rId13"/>
    <p:sldId id="282" r:id="rId14"/>
    <p:sldId id="283" r:id="rId15"/>
    <p:sldId id="259" r:id="rId16"/>
    <p:sldId id="296" r:id="rId17"/>
    <p:sldId id="303" r:id="rId18"/>
    <p:sldId id="297" r:id="rId19"/>
    <p:sldId id="286" r:id="rId20"/>
    <p:sldId id="287" r:id="rId21"/>
    <p:sldId id="298" r:id="rId22"/>
    <p:sldId id="299" r:id="rId23"/>
    <p:sldId id="300" r:id="rId24"/>
    <p:sldId id="301" r:id="rId25"/>
    <p:sldId id="302" r:id="rId26"/>
    <p:sldId id="305" r:id="rId27"/>
    <p:sldId id="307" r:id="rId28"/>
    <p:sldId id="306" r:id="rId29"/>
    <p:sldId id="309" r:id="rId30"/>
    <p:sldId id="308" r:id="rId31"/>
    <p:sldId id="288" r:id="rId32"/>
    <p:sldId id="304" r:id="rId33"/>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D9BD"/>
    <a:srgbClr val="B5772C"/>
    <a:srgbClr val="F58320"/>
    <a:srgbClr val="88458C"/>
    <a:srgbClr val="455F2F"/>
    <a:srgbClr val="0E5571"/>
    <a:srgbClr val="8C9A39"/>
    <a:srgbClr val="88B6CD"/>
    <a:srgbClr val="5F8055"/>
    <a:srgbClr val="D4D7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855" autoAdjust="0"/>
  </p:normalViewPr>
  <p:slideViewPr>
    <p:cSldViewPr snapToGrid="0" snapToObjects="1">
      <p:cViewPr varScale="1">
        <p:scale>
          <a:sx n="69" d="100"/>
          <a:sy n="69" d="100"/>
        </p:scale>
        <p:origin x="141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536256-82A9-4FC8-BF33-7A72DA17B9AE}" type="doc">
      <dgm:prSet loTypeId="urn:microsoft.com/office/officeart/2005/8/layout/gear1" loCatId="relationship" qsTypeId="urn:microsoft.com/office/officeart/2005/8/quickstyle/simple1" qsCatId="simple" csTypeId="urn:microsoft.com/office/officeart/2005/8/colors/accent1_2" csCatId="accent1" phldr="1"/>
      <dgm:spPr/>
    </dgm:pt>
    <dgm:pt modelId="{78F63823-122F-4BF9-9282-97D792166F16}">
      <dgm:prSet phldrT="[Text]"/>
      <dgm:spPr/>
      <dgm:t>
        <a:bodyPr/>
        <a:lstStyle/>
        <a:p>
          <a:r>
            <a:rPr lang="en-US" dirty="0" smtClean="0">
              <a:solidFill>
                <a:srgbClr val="002060"/>
              </a:solidFill>
            </a:rPr>
            <a:t>Transactional</a:t>
          </a:r>
          <a:endParaRPr lang="en-US" dirty="0">
            <a:solidFill>
              <a:srgbClr val="002060"/>
            </a:solidFill>
          </a:endParaRPr>
        </a:p>
      </dgm:t>
    </dgm:pt>
    <dgm:pt modelId="{097AB675-4068-4860-882F-45FDABABEFFE}" type="parTrans" cxnId="{B8A239A1-C8F0-4A22-8161-FF5DFCA5ADBD}">
      <dgm:prSet/>
      <dgm:spPr/>
      <dgm:t>
        <a:bodyPr/>
        <a:lstStyle/>
        <a:p>
          <a:endParaRPr lang="en-US"/>
        </a:p>
      </dgm:t>
    </dgm:pt>
    <dgm:pt modelId="{150567B7-6871-4548-957A-B1A974E423FD}" type="sibTrans" cxnId="{B8A239A1-C8F0-4A22-8161-FF5DFCA5ADBD}">
      <dgm:prSet/>
      <dgm:spPr/>
      <dgm:t>
        <a:bodyPr/>
        <a:lstStyle/>
        <a:p>
          <a:endParaRPr lang="en-US"/>
        </a:p>
      </dgm:t>
    </dgm:pt>
    <dgm:pt modelId="{259BE04A-E17A-4BA5-A5F7-BF13D3DF46A0}">
      <dgm:prSet phldrT="[Text]"/>
      <dgm:spPr/>
      <dgm:t>
        <a:bodyPr/>
        <a:lstStyle/>
        <a:p>
          <a:r>
            <a:rPr lang="en-US" dirty="0" smtClean="0">
              <a:solidFill>
                <a:schemeClr val="accent3">
                  <a:lumMod val="60000"/>
                  <a:lumOff val="40000"/>
                </a:schemeClr>
              </a:solidFill>
            </a:rPr>
            <a:t>Support</a:t>
          </a:r>
          <a:endParaRPr lang="en-US" dirty="0">
            <a:solidFill>
              <a:schemeClr val="accent3">
                <a:lumMod val="60000"/>
                <a:lumOff val="40000"/>
              </a:schemeClr>
            </a:solidFill>
          </a:endParaRPr>
        </a:p>
      </dgm:t>
    </dgm:pt>
    <dgm:pt modelId="{05D775CF-5CF3-4F5C-9E01-585909E2615B}" type="parTrans" cxnId="{7FA57F05-6B3E-464A-B74F-194B32DEAEE4}">
      <dgm:prSet/>
      <dgm:spPr/>
      <dgm:t>
        <a:bodyPr/>
        <a:lstStyle/>
        <a:p>
          <a:endParaRPr lang="en-US"/>
        </a:p>
      </dgm:t>
    </dgm:pt>
    <dgm:pt modelId="{F41DF805-1D72-4E3A-8609-ED26C1D97760}" type="sibTrans" cxnId="{7FA57F05-6B3E-464A-B74F-194B32DEAEE4}">
      <dgm:prSet/>
      <dgm:spPr/>
      <dgm:t>
        <a:bodyPr/>
        <a:lstStyle/>
        <a:p>
          <a:endParaRPr lang="en-US"/>
        </a:p>
      </dgm:t>
    </dgm:pt>
    <dgm:pt modelId="{F4554DC3-12CD-4477-B148-2A663F96BBC8}">
      <dgm:prSet phldrT="[Text]"/>
      <dgm:spPr/>
      <dgm:t>
        <a:bodyPr/>
        <a:lstStyle/>
        <a:p>
          <a:r>
            <a:rPr lang="en-US" dirty="0" smtClean="0">
              <a:solidFill>
                <a:srgbClr val="FF0000"/>
              </a:solidFill>
            </a:rPr>
            <a:t>Demand</a:t>
          </a:r>
          <a:endParaRPr lang="en-US" dirty="0">
            <a:solidFill>
              <a:srgbClr val="FF0000"/>
            </a:solidFill>
          </a:endParaRPr>
        </a:p>
      </dgm:t>
    </dgm:pt>
    <dgm:pt modelId="{B046A15B-F44C-4AD0-B2A8-D39C3D98515D}" type="parTrans" cxnId="{E84025DD-4605-4A11-A50F-34F156411F5A}">
      <dgm:prSet/>
      <dgm:spPr/>
      <dgm:t>
        <a:bodyPr/>
        <a:lstStyle/>
        <a:p>
          <a:endParaRPr lang="en-US"/>
        </a:p>
      </dgm:t>
    </dgm:pt>
    <dgm:pt modelId="{40263A97-A00F-4A67-9B03-7761AC9E00FC}" type="sibTrans" cxnId="{E84025DD-4605-4A11-A50F-34F156411F5A}">
      <dgm:prSet/>
      <dgm:spPr/>
      <dgm:t>
        <a:bodyPr/>
        <a:lstStyle/>
        <a:p>
          <a:endParaRPr lang="en-US"/>
        </a:p>
      </dgm:t>
    </dgm:pt>
    <dgm:pt modelId="{03379EEC-779A-405D-ADAC-2A71FA3C84E3}" type="pres">
      <dgm:prSet presAssocID="{2C536256-82A9-4FC8-BF33-7A72DA17B9AE}" presName="composite" presStyleCnt="0">
        <dgm:presLayoutVars>
          <dgm:chMax val="3"/>
          <dgm:animLvl val="lvl"/>
          <dgm:resizeHandles val="exact"/>
        </dgm:presLayoutVars>
      </dgm:prSet>
      <dgm:spPr/>
    </dgm:pt>
    <dgm:pt modelId="{B6E987BC-A6A7-4D92-986C-37E151A65955}" type="pres">
      <dgm:prSet presAssocID="{78F63823-122F-4BF9-9282-97D792166F16}" presName="gear1" presStyleLbl="node1" presStyleIdx="0" presStyleCnt="3">
        <dgm:presLayoutVars>
          <dgm:chMax val="1"/>
          <dgm:bulletEnabled val="1"/>
        </dgm:presLayoutVars>
      </dgm:prSet>
      <dgm:spPr/>
      <dgm:t>
        <a:bodyPr/>
        <a:lstStyle/>
        <a:p>
          <a:endParaRPr lang="en-US"/>
        </a:p>
      </dgm:t>
    </dgm:pt>
    <dgm:pt modelId="{E3C41E36-1433-416C-9282-7F183D08C30F}" type="pres">
      <dgm:prSet presAssocID="{78F63823-122F-4BF9-9282-97D792166F16}" presName="gear1srcNode" presStyleLbl="node1" presStyleIdx="0" presStyleCnt="3"/>
      <dgm:spPr/>
      <dgm:t>
        <a:bodyPr/>
        <a:lstStyle/>
        <a:p>
          <a:endParaRPr lang="en-US"/>
        </a:p>
      </dgm:t>
    </dgm:pt>
    <dgm:pt modelId="{AF01D54F-1215-4A1F-80AC-DC2A29F7B37F}" type="pres">
      <dgm:prSet presAssocID="{78F63823-122F-4BF9-9282-97D792166F16}" presName="gear1dstNode" presStyleLbl="node1" presStyleIdx="0" presStyleCnt="3"/>
      <dgm:spPr/>
      <dgm:t>
        <a:bodyPr/>
        <a:lstStyle/>
        <a:p>
          <a:endParaRPr lang="en-US"/>
        </a:p>
      </dgm:t>
    </dgm:pt>
    <dgm:pt modelId="{845CE6ED-C124-4DF6-BB7E-2E7A4800E8C8}" type="pres">
      <dgm:prSet presAssocID="{259BE04A-E17A-4BA5-A5F7-BF13D3DF46A0}" presName="gear2" presStyleLbl="node1" presStyleIdx="1" presStyleCnt="3">
        <dgm:presLayoutVars>
          <dgm:chMax val="1"/>
          <dgm:bulletEnabled val="1"/>
        </dgm:presLayoutVars>
      </dgm:prSet>
      <dgm:spPr/>
      <dgm:t>
        <a:bodyPr/>
        <a:lstStyle/>
        <a:p>
          <a:endParaRPr lang="en-US"/>
        </a:p>
      </dgm:t>
    </dgm:pt>
    <dgm:pt modelId="{7E10BC2D-C679-4502-BED1-EC3268D49309}" type="pres">
      <dgm:prSet presAssocID="{259BE04A-E17A-4BA5-A5F7-BF13D3DF46A0}" presName="gear2srcNode" presStyleLbl="node1" presStyleIdx="1" presStyleCnt="3"/>
      <dgm:spPr/>
      <dgm:t>
        <a:bodyPr/>
        <a:lstStyle/>
        <a:p>
          <a:endParaRPr lang="en-US"/>
        </a:p>
      </dgm:t>
    </dgm:pt>
    <dgm:pt modelId="{7AF4DFA4-64A7-4A27-9F25-26C14B203B7A}" type="pres">
      <dgm:prSet presAssocID="{259BE04A-E17A-4BA5-A5F7-BF13D3DF46A0}" presName="gear2dstNode" presStyleLbl="node1" presStyleIdx="1" presStyleCnt="3"/>
      <dgm:spPr/>
      <dgm:t>
        <a:bodyPr/>
        <a:lstStyle/>
        <a:p>
          <a:endParaRPr lang="en-US"/>
        </a:p>
      </dgm:t>
    </dgm:pt>
    <dgm:pt modelId="{B1D05E8E-7611-4886-BCC3-9D11F1638647}" type="pres">
      <dgm:prSet presAssocID="{F4554DC3-12CD-4477-B148-2A663F96BBC8}" presName="gear3" presStyleLbl="node1" presStyleIdx="2" presStyleCnt="3"/>
      <dgm:spPr/>
      <dgm:t>
        <a:bodyPr/>
        <a:lstStyle/>
        <a:p>
          <a:endParaRPr lang="en-US"/>
        </a:p>
      </dgm:t>
    </dgm:pt>
    <dgm:pt modelId="{4A7E96C0-F16A-47B2-A930-95F34B38E892}" type="pres">
      <dgm:prSet presAssocID="{F4554DC3-12CD-4477-B148-2A663F96BBC8}" presName="gear3tx" presStyleLbl="node1" presStyleIdx="2" presStyleCnt="3">
        <dgm:presLayoutVars>
          <dgm:chMax val="1"/>
          <dgm:bulletEnabled val="1"/>
        </dgm:presLayoutVars>
      </dgm:prSet>
      <dgm:spPr/>
      <dgm:t>
        <a:bodyPr/>
        <a:lstStyle/>
        <a:p>
          <a:endParaRPr lang="en-US"/>
        </a:p>
      </dgm:t>
    </dgm:pt>
    <dgm:pt modelId="{90AE1A5E-824D-4C19-AFF7-EEE2CC2CD4A7}" type="pres">
      <dgm:prSet presAssocID="{F4554DC3-12CD-4477-B148-2A663F96BBC8}" presName="gear3srcNode" presStyleLbl="node1" presStyleIdx="2" presStyleCnt="3"/>
      <dgm:spPr/>
      <dgm:t>
        <a:bodyPr/>
        <a:lstStyle/>
        <a:p>
          <a:endParaRPr lang="en-US"/>
        </a:p>
      </dgm:t>
    </dgm:pt>
    <dgm:pt modelId="{8FC8BD47-3BA0-4ECB-AD04-1C640B634ED9}" type="pres">
      <dgm:prSet presAssocID="{F4554DC3-12CD-4477-B148-2A663F96BBC8}" presName="gear3dstNode" presStyleLbl="node1" presStyleIdx="2" presStyleCnt="3"/>
      <dgm:spPr/>
      <dgm:t>
        <a:bodyPr/>
        <a:lstStyle/>
        <a:p>
          <a:endParaRPr lang="en-US"/>
        </a:p>
      </dgm:t>
    </dgm:pt>
    <dgm:pt modelId="{3C9446AD-0CBA-4E3D-BCB1-049E4DC2B7C6}" type="pres">
      <dgm:prSet presAssocID="{150567B7-6871-4548-957A-B1A974E423FD}" presName="connector1" presStyleLbl="sibTrans2D1" presStyleIdx="0" presStyleCnt="3"/>
      <dgm:spPr/>
      <dgm:t>
        <a:bodyPr/>
        <a:lstStyle/>
        <a:p>
          <a:endParaRPr lang="en-US"/>
        </a:p>
      </dgm:t>
    </dgm:pt>
    <dgm:pt modelId="{B350F06C-42F4-435C-8E27-50C16391BCF9}" type="pres">
      <dgm:prSet presAssocID="{F41DF805-1D72-4E3A-8609-ED26C1D97760}" presName="connector2" presStyleLbl="sibTrans2D1" presStyleIdx="1" presStyleCnt="3"/>
      <dgm:spPr/>
      <dgm:t>
        <a:bodyPr/>
        <a:lstStyle/>
        <a:p>
          <a:endParaRPr lang="en-US"/>
        </a:p>
      </dgm:t>
    </dgm:pt>
    <dgm:pt modelId="{2D83E652-2CA6-44D2-AC64-73EC214311EB}" type="pres">
      <dgm:prSet presAssocID="{40263A97-A00F-4A67-9B03-7761AC9E00FC}" presName="connector3" presStyleLbl="sibTrans2D1" presStyleIdx="2" presStyleCnt="3"/>
      <dgm:spPr/>
      <dgm:t>
        <a:bodyPr/>
        <a:lstStyle/>
        <a:p>
          <a:endParaRPr lang="en-US"/>
        </a:p>
      </dgm:t>
    </dgm:pt>
  </dgm:ptLst>
  <dgm:cxnLst>
    <dgm:cxn modelId="{2CC55EE1-63F1-45C2-ADFC-393701251ED1}" type="presOf" srcId="{40263A97-A00F-4A67-9B03-7761AC9E00FC}" destId="{2D83E652-2CA6-44D2-AC64-73EC214311EB}" srcOrd="0" destOrd="0" presId="urn:microsoft.com/office/officeart/2005/8/layout/gear1"/>
    <dgm:cxn modelId="{9AF1FC2D-E2CC-4065-897F-739454FE017A}" type="presOf" srcId="{259BE04A-E17A-4BA5-A5F7-BF13D3DF46A0}" destId="{7E10BC2D-C679-4502-BED1-EC3268D49309}" srcOrd="1" destOrd="0" presId="urn:microsoft.com/office/officeart/2005/8/layout/gear1"/>
    <dgm:cxn modelId="{5DA0E22D-B03C-4BAF-9A64-C7FC63962EF0}" type="presOf" srcId="{F4554DC3-12CD-4477-B148-2A663F96BBC8}" destId="{8FC8BD47-3BA0-4ECB-AD04-1C640B634ED9}" srcOrd="3" destOrd="0" presId="urn:microsoft.com/office/officeart/2005/8/layout/gear1"/>
    <dgm:cxn modelId="{E84025DD-4605-4A11-A50F-34F156411F5A}" srcId="{2C536256-82A9-4FC8-BF33-7A72DA17B9AE}" destId="{F4554DC3-12CD-4477-B148-2A663F96BBC8}" srcOrd="2" destOrd="0" parTransId="{B046A15B-F44C-4AD0-B2A8-D39C3D98515D}" sibTransId="{40263A97-A00F-4A67-9B03-7761AC9E00FC}"/>
    <dgm:cxn modelId="{127243B7-9888-40D5-925C-491C65677AB0}" type="presOf" srcId="{259BE04A-E17A-4BA5-A5F7-BF13D3DF46A0}" destId="{7AF4DFA4-64A7-4A27-9F25-26C14B203B7A}" srcOrd="2" destOrd="0" presId="urn:microsoft.com/office/officeart/2005/8/layout/gear1"/>
    <dgm:cxn modelId="{035ED688-B49A-4934-9753-FCF038E68A39}" type="presOf" srcId="{259BE04A-E17A-4BA5-A5F7-BF13D3DF46A0}" destId="{845CE6ED-C124-4DF6-BB7E-2E7A4800E8C8}" srcOrd="0" destOrd="0" presId="urn:microsoft.com/office/officeart/2005/8/layout/gear1"/>
    <dgm:cxn modelId="{BEA5BAD9-0E64-4BA7-88AA-44EDEE0BCBB4}" type="presOf" srcId="{F4554DC3-12CD-4477-B148-2A663F96BBC8}" destId="{B1D05E8E-7611-4886-BCC3-9D11F1638647}" srcOrd="0" destOrd="0" presId="urn:microsoft.com/office/officeart/2005/8/layout/gear1"/>
    <dgm:cxn modelId="{3F665499-415C-4A48-978E-BB7107AB7EC0}" type="presOf" srcId="{F4554DC3-12CD-4477-B148-2A663F96BBC8}" destId="{90AE1A5E-824D-4C19-AFF7-EEE2CC2CD4A7}" srcOrd="2" destOrd="0" presId="urn:microsoft.com/office/officeart/2005/8/layout/gear1"/>
    <dgm:cxn modelId="{827531D7-90DC-4729-8F41-F977B258DBBE}" type="presOf" srcId="{78F63823-122F-4BF9-9282-97D792166F16}" destId="{B6E987BC-A6A7-4D92-986C-37E151A65955}" srcOrd="0" destOrd="0" presId="urn:microsoft.com/office/officeart/2005/8/layout/gear1"/>
    <dgm:cxn modelId="{100D2B09-A987-4417-8370-1A78FDD12749}" type="presOf" srcId="{F4554DC3-12CD-4477-B148-2A663F96BBC8}" destId="{4A7E96C0-F16A-47B2-A930-95F34B38E892}" srcOrd="1" destOrd="0" presId="urn:microsoft.com/office/officeart/2005/8/layout/gear1"/>
    <dgm:cxn modelId="{95186F0A-6E18-41BC-A834-6DC2960419A5}" type="presOf" srcId="{150567B7-6871-4548-957A-B1A974E423FD}" destId="{3C9446AD-0CBA-4E3D-BCB1-049E4DC2B7C6}" srcOrd="0" destOrd="0" presId="urn:microsoft.com/office/officeart/2005/8/layout/gear1"/>
    <dgm:cxn modelId="{D9511411-2B4A-4313-BBA9-6704EA7AE16F}" type="presOf" srcId="{2C536256-82A9-4FC8-BF33-7A72DA17B9AE}" destId="{03379EEC-779A-405D-ADAC-2A71FA3C84E3}" srcOrd="0" destOrd="0" presId="urn:microsoft.com/office/officeart/2005/8/layout/gear1"/>
    <dgm:cxn modelId="{6EE2AF8D-4EB6-4547-B79F-A3A0B7384E5F}" type="presOf" srcId="{78F63823-122F-4BF9-9282-97D792166F16}" destId="{AF01D54F-1215-4A1F-80AC-DC2A29F7B37F}" srcOrd="2" destOrd="0" presId="urn:microsoft.com/office/officeart/2005/8/layout/gear1"/>
    <dgm:cxn modelId="{E31232A2-812B-473E-88F8-3D3025E09412}" type="presOf" srcId="{F41DF805-1D72-4E3A-8609-ED26C1D97760}" destId="{B350F06C-42F4-435C-8E27-50C16391BCF9}" srcOrd="0" destOrd="0" presId="urn:microsoft.com/office/officeart/2005/8/layout/gear1"/>
    <dgm:cxn modelId="{49E17932-9FA0-4F74-B8C5-844304001442}" type="presOf" srcId="{78F63823-122F-4BF9-9282-97D792166F16}" destId="{E3C41E36-1433-416C-9282-7F183D08C30F}" srcOrd="1" destOrd="0" presId="urn:microsoft.com/office/officeart/2005/8/layout/gear1"/>
    <dgm:cxn modelId="{7FA57F05-6B3E-464A-B74F-194B32DEAEE4}" srcId="{2C536256-82A9-4FC8-BF33-7A72DA17B9AE}" destId="{259BE04A-E17A-4BA5-A5F7-BF13D3DF46A0}" srcOrd="1" destOrd="0" parTransId="{05D775CF-5CF3-4F5C-9E01-585909E2615B}" sibTransId="{F41DF805-1D72-4E3A-8609-ED26C1D97760}"/>
    <dgm:cxn modelId="{B8A239A1-C8F0-4A22-8161-FF5DFCA5ADBD}" srcId="{2C536256-82A9-4FC8-BF33-7A72DA17B9AE}" destId="{78F63823-122F-4BF9-9282-97D792166F16}" srcOrd="0" destOrd="0" parTransId="{097AB675-4068-4860-882F-45FDABABEFFE}" sibTransId="{150567B7-6871-4548-957A-B1A974E423FD}"/>
    <dgm:cxn modelId="{FDDB50CA-F0C7-4D80-ACD2-D39E4DE0B3F3}" type="presParOf" srcId="{03379EEC-779A-405D-ADAC-2A71FA3C84E3}" destId="{B6E987BC-A6A7-4D92-986C-37E151A65955}" srcOrd="0" destOrd="0" presId="urn:microsoft.com/office/officeart/2005/8/layout/gear1"/>
    <dgm:cxn modelId="{E1F2714C-52EA-49C7-A26A-DF61C6066ADA}" type="presParOf" srcId="{03379EEC-779A-405D-ADAC-2A71FA3C84E3}" destId="{E3C41E36-1433-416C-9282-7F183D08C30F}" srcOrd="1" destOrd="0" presId="urn:microsoft.com/office/officeart/2005/8/layout/gear1"/>
    <dgm:cxn modelId="{161418DA-F156-4DCD-8F3B-109840B41CC7}" type="presParOf" srcId="{03379EEC-779A-405D-ADAC-2A71FA3C84E3}" destId="{AF01D54F-1215-4A1F-80AC-DC2A29F7B37F}" srcOrd="2" destOrd="0" presId="urn:microsoft.com/office/officeart/2005/8/layout/gear1"/>
    <dgm:cxn modelId="{398C9B28-237E-437F-AFC9-6241C298D331}" type="presParOf" srcId="{03379EEC-779A-405D-ADAC-2A71FA3C84E3}" destId="{845CE6ED-C124-4DF6-BB7E-2E7A4800E8C8}" srcOrd="3" destOrd="0" presId="urn:microsoft.com/office/officeart/2005/8/layout/gear1"/>
    <dgm:cxn modelId="{3311BD8C-ED05-492C-944C-5031F54625C1}" type="presParOf" srcId="{03379EEC-779A-405D-ADAC-2A71FA3C84E3}" destId="{7E10BC2D-C679-4502-BED1-EC3268D49309}" srcOrd="4" destOrd="0" presId="urn:microsoft.com/office/officeart/2005/8/layout/gear1"/>
    <dgm:cxn modelId="{22137481-DD1A-4BDC-96F3-B219A956C7A9}" type="presParOf" srcId="{03379EEC-779A-405D-ADAC-2A71FA3C84E3}" destId="{7AF4DFA4-64A7-4A27-9F25-26C14B203B7A}" srcOrd="5" destOrd="0" presId="urn:microsoft.com/office/officeart/2005/8/layout/gear1"/>
    <dgm:cxn modelId="{893DAB90-E7C4-4123-95DF-8D9AACA2CA06}" type="presParOf" srcId="{03379EEC-779A-405D-ADAC-2A71FA3C84E3}" destId="{B1D05E8E-7611-4886-BCC3-9D11F1638647}" srcOrd="6" destOrd="0" presId="urn:microsoft.com/office/officeart/2005/8/layout/gear1"/>
    <dgm:cxn modelId="{767D6F74-EB08-419D-BAD5-1336EC0C267F}" type="presParOf" srcId="{03379EEC-779A-405D-ADAC-2A71FA3C84E3}" destId="{4A7E96C0-F16A-47B2-A930-95F34B38E892}" srcOrd="7" destOrd="0" presId="urn:microsoft.com/office/officeart/2005/8/layout/gear1"/>
    <dgm:cxn modelId="{B91888B8-1CBE-49B1-AAC8-97E08C928880}" type="presParOf" srcId="{03379EEC-779A-405D-ADAC-2A71FA3C84E3}" destId="{90AE1A5E-824D-4C19-AFF7-EEE2CC2CD4A7}" srcOrd="8" destOrd="0" presId="urn:microsoft.com/office/officeart/2005/8/layout/gear1"/>
    <dgm:cxn modelId="{0DF818A0-20ED-4138-AF82-310524BAB26F}" type="presParOf" srcId="{03379EEC-779A-405D-ADAC-2A71FA3C84E3}" destId="{8FC8BD47-3BA0-4ECB-AD04-1C640B634ED9}" srcOrd="9" destOrd="0" presId="urn:microsoft.com/office/officeart/2005/8/layout/gear1"/>
    <dgm:cxn modelId="{4F707B29-863A-483F-A238-52C9D86C2193}" type="presParOf" srcId="{03379EEC-779A-405D-ADAC-2A71FA3C84E3}" destId="{3C9446AD-0CBA-4E3D-BCB1-049E4DC2B7C6}" srcOrd="10" destOrd="0" presId="urn:microsoft.com/office/officeart/2005/8/layout/gear1"/>
    <dgm:cxn modelId="{5B60807D-9F8E-4E87-A8AF-BE646AABEF28}" type="presParOf" srcId="{03379EEC-779A-405D-ADAC-2A71FA3C84E3}" destId="{B350F06C-42F4-435C-8E27-50C16391BCF9}" srcOrd="11" destOrd="0" presId="urn:microsoft.com/office/officeart/2005/8/layout/gear1"/>
    <dgm:cxn modelId="{F04DA563-7763-4DC6-A82B-C681DF7EF1F3}" type="presParOf" srcId="{03379EEC-779A-405D-ADAC-2A71FA3C84E3}" destId="{2D83E652-2CA6-44D2-AC64-73EC214311EB}"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E987BC-A6A7-4D92-986C-37E151A65955}">
      <dsp:nvSpPr>
        <dsp:cNvPr id="0" name=""/>
        <dsp:cNvSpPr/>
      </dsp:nvSpPr>
      <dsp:spPr>
        <a:xfrm>
          <a:off x="3783330" y="1954529"/>
          <a:ext cx="2388869" cy="2388869"/>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solidFill>
                <a:srgbClr val="002060"/>
              </a:solidFill>
            </a:rPr>
            <a:t>Transactional</a:t>
          </a:r>
          <a:endParaRPr lang="en-US" sz="1700" kern="1200" dirty="0">
            <a:solidFill>
              <a:srgbClr val="002060"/>
            </a:solidFill>
          </a:endParaRPr>
        </a:p>
      </dsp:txBody>
      <dsp:txXfrm>
        <a:off x="4263599" y="2514110"/>
        <a:ext cx="1428331" cy="1227928"/>
      </dsp:txXfrm>
    </dsp:sp>
    <dsp:sp modelId="{845CE6ED-C124-4DF6-BB7E-2E7A4800E8C8}">
      <dsp:nvSpPr>
        <dsp:cNvPr id="0" name=""/>
        <dsp:cNvSpPr/>
      </dsp:nvSpPr>
      <dsp:spPr>
        <a:xfrm>
          <a:off x="2393442" y="1389887"/>
          <a:ext cx="1737359" cy="1737359"/>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solidFill>
                <a:schemeClr val="accent3">
                  <a:lumMod val="60000"/>
                  <a:lumOff val="40000"/>
                </a:schemeClr>
              </a:solidFill>
            </a:rPr>
            <a:t>Support</a:t>
          </a:r>
          <a:endParaRPr lang="en-US" sz="1700" kern="1200" dirty="0">
            <a:solidFill>
              <a:schemeClr val="accent3">
                <a:lumMod val="60000"/>
                <a:lumOff val="40000"/>
              </a:schemeClr>
            </a:solidFill>
          </a:endParaRPr>
        </a:p>
      </dsp:txBody>
      <dsp:txXfrm>
        <a:off x="2830827" y="1829916"/>
        <a:ext cx="862589" cy="857301"/>
      </dsp:txXfrm>
    </dsp:sp>
    <dsp:sp modelId="{B1D05E8E-7611-4886-BCC3-9D11F1638647}">
      <dsp:nvSpPr>
        <dsp:cNvPr id="0" name=""/>
        <dsp:cNvSpPr/>
      </dsp:nvSpPr>
      <dsp:spPr>
        <a:xfrm rot="20700000">
          <a:off x="3366541" y="191286"/>
          <a:ext cx="1702257" cy="1702257"/>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solidFill>
                <a:srgbClr val="FF0000"/>
              </a:solidFill>
            </a:rPr>
            <a:t>Demand</a:t>
          </a:r>
          <a:endParaRPr lang="en-US" sz="1700" kern="1200" dirty="0">
            <a:solidFill>
              <a:srgbClr val="FF0000"/>
            </a:solidFill>
          </a:endParaRPr>
        </a:p>
      </dsp:txBody>
      <dsp:txXfrm rot="-20700000">
        <a:off x="3739896" y="564641"/>
        <a:ext cx="955547" cy="955547"/>
      </dsp:txXfrm>
    </dsp:sp>
    <dsp:sp modelId="{3C9446AD-0CBA-4E3D-BCB1-049E4DC2B7C6}">
      <dsp:nvSpPr>
        <dsp:cNvPr id="0" name=""/>
        <dsp:cNvSpPr/>
      </dsp:nvSpPr>
      <dsp:spPr>
        <a:xfrm>
          <a:off x="3601279" y="1593122"/>
          <a:ext cx="3057752" cy="3057752"/>
        </a:xfrm>
        <a:prstGeom prst="circularArrow">
          <a:avLst>
            <a:gd name="adj1" fmla="val 4688"/>
            <a:gd name="adj2" fmla="val 299029"/>
            <a:gd name="adj3" fmla="val 2519660"/>
            <a:gd name="adj4" fmla="val 1585376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50F06C-42F4-435C-8E27-50C16391BCF9}">
      <dsp:nvSpPr>
        <dsp:cNvPr id="0" name=""/>
        <dsp:cNvSpPr/>
      </dsp:nvSpPr>
      <dsp:spPr>
        <a:xfrm>
          <a:off x="2085759" y="1004835"/>
          <a:ext cx="2221648" cy="222164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83E652-2CA6-44D2-AC64-73EC214311EB}">
      <dsp:nvSpPr>
        <dsp:cNvPr id="0" name=""/>
        <dsp:cNvSpPr/>
      </dsp:nvSpPr>
      <dsp:spPr>
        <a:xfrm>
          <a:off x="2972791" y="-182211"/>
          <a:ext cx="2395384" cy="239538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82E32D-248D-9B48-B606-335FB014ACAE}" type="datetimeFigureOut">
              <a:rPr lang="en-US" smtClean="0"/>
              <a:t>4/17/2018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22368D-26CE-BB44-AFCD-327544985F29}" type="slidenum">
              <a:rPr lang="en-US" smtClean="0"/>
              <a:t>‹#›</a:t>
            </a:fld>
            <a:endParaRPr lang="en-US"/>
          </a:p>
        </p:txBody>
      </p:sp>
    </p:spTree>
    <p:extLst>
      <p:ext uri="{BB962C8B-B14F-4D97-AF65-F5344CB8AC3E}">
        <p14:creationId xmlns:p14="http://schemas.microsoft.com/office/powerpoint/2010/main" val="41042338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22368D-26CE-BB44-AFCD-327544985F29}" type="slidenum">
              <a:rPr lang="en-US" smtClean="0"/>
              <a:t>1</a:t>
            </a:fld>
            <a:endParaRPr lang="en-US"/>
          </a:p>
        </p:txBody>
      </p:sp>
    </p:spTree>
    <p:extLst>
      <p:ext uri="{BB962C8B-B14F-4D97-AF65-F5344CB8AC3E}">
        <p14:creationId xmlns:p14="http://schemas.microsoft.com/office/powerpoint/2010/main" val="2399597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started like this…  DEMAND,</a:t>
            </a:r>
            <a:r>
              <a:rPr lang="en-US" baseline="0" dirty="0" smtClean="0"/>
              <a:t> TRANSACTIONAL, SUPPORT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9128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started like this…  DEMAND,</a:t>
            </a:r>
            <a:r>
              <a:rPr lang="en-US" baseline="0" dirty="0" smtClean="0"/>
              <a:t> TRANSACTIONAL, SUPPORT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34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sz="1400" b="1" i="1" dirty="0"/>
              <a:t>VC = Local Food</a:t>
            </a:r>
          </a:p>
          <a:p>
            <a:pPr defTabSz="928299">
              <a:defRPr/>
            </a:pPr>
            <a:endParaRPr lang="en-US" sz="1400" b="1" i="1" dirty="0"/>
          </a:p>
          <a:p>
            <a:pPr defTabSz="928299">
              <a:defRPr/>
            </a:pPr>
            <a:r>
              <a:rPr lang="en-US" sz="1400" b="1" i="1" dirty="0"/>
              <a:t>Background </a:t>
            </a:r>
          </a:p>
          <a:p>
            <a:pPr defTabSz="928299">
              <a:defRPr/>
            </a:pPr>
            <a:r>
              <a:rPr lang="en-US" sz="1400" dirty="0"/>
              <a:t>This value chain is being coordinated by the High Desert Food and Farm Alliance in partnership with the Central Oregon </a:t>
            </a:r>
            <a:r>
              <a:rPr lang="en-US" sz="1400" dirty="0" err="1"/>
              <a:t>Intergovernment</a:t>
            </a:r>
            <a:r>
              <a:rPr lang="en-US" sz="1400" dirty="0"/>
              <a:t> Council. The individuals involved in this work had been involved in the local food movement for a number of years before the introduction of </a:t>
            </a:r>
            <a:r>
              <a:rPr lang="en-US" sz="1400" dirty="0" err="1"/>
              <a:t>WealthWorks</a:t>
            </a:r>
            <a:r>
              <a:rPr lang="en-US" sz="1400" dirty="0"/>
              <a:t> in 2014.</a:t>
            </a:r>
          </a:p>
          <a:p>
            <a:pPr defTabSz="928299">
              <a:defRPr/>
            </a:pPr>
            <a:endParaRPr lang="en-US" sz="1400" b="1" i="1" dirty="0"/>
          </a:p>
          <a:p>
            <a:pPr defTabSz="928299">
              <a:defRPr/>
            </a:pPr>
            <a:r>
              <a:rPr lang="en-US" sz="1400" b="1" i="1" dirty="0"/>
              <a:t>Demand: </a:t>
            </a:r>
            <a:r>
              <a:rPr lang="en-US" sz="1400" dirty="0"/>
              <a:t>There is a strong and growing demand for local fresh food in this region, and supply is limited. The population (particularly of Bend) is growing and the area is becoming more urbanized, which is creating a strong center of demand to draw from small farms in a 3-county region. The desire of this population (like national trends) to have a deeper connection to its food source is expanding. Demand is coming from individuals (who buy through CSAs and farmers markets), and also local restaurants (such as </a:t>
            </a:r>
            <a:r>
              <a:rPr lang="en-US" sz="1400" b="1" dirty="0"/>
              <a:t>Jackson’s Corner, </a:t>
            </a:r>
            <a:r>
              <a:rPr lang="en-US" sz="1400" dirty="0"/>
              <a:t>the Bad Wolf Bakery and Bistro, and the Broken Top Bottle Shop and Ale Café)</a:t>
            </a:r>
          </a:p>
          <a:p>
            <a:pPr defTabSz="928299">
              <a:defRPr/>
            </a:pPr>
            <a:endParaRPr lang="en-US" sz="1400" b="1" i="1" dirty="0"/>
          </a:p>
          <a:p>
            <a:pPr defTabSz="928299">
              <a:defRPr/>
            </a:pPr>
            <a:r>
              <a:rPr lang="en-US" sz="1400" b="1" i="1" dirty="0"/>
              <a:t>Value Chain Constraints: </a:t>
            </a:r>
            <a:r>
              <a:rPr lang="en-US" sz="1400" dirty="0"/>
              <a:t>There are a number of small farm and ranches (about 40) producing food for local consumption, but they are not well connected to demand. They have very limited information about market demand; limited skills in marketing, and limited understanding of what wholesale and restaurant buyers require in terms of quality and capacity to meet those requirements. Connections to buyers are weak. (For example, farmers do not prepare their lettuce and other produce to the cleanliness standards that most wholesalers require, and they often do not have skills or time for marketing. </a:t>
            </a:r>
          </a:p>
          <a:p>
            <a:pPr defTabSz="928299">
              <a:defRPr/>
            </a:pPr>
            <a:endParaRPr lang="en-US" sz="1400" b="1" i="1" dirty="0"/>
          </a:p>
          <a:p>
            <a:pPr defTabSz="928299">
              <a:defRPr/>
            </a:pPr>
            <a:r>
              <a:rPr lang="en-US" sz="1400" b="1" i="1" dirty="0"/>
              <a:t>Opportunities: </a:t>
            </a:r>
            <a:r>
              <a:rPr lang="en-US" sz="1400" dirty="0"/>
              <a:t>the team saw potential to improve the functioning of this value chain by</a:t>
            </a:r>
          </a:p>
          <a:p>
            <a:pPr marL="290093" indent="-290093" defTabSz="928299">
              <a:buFont typeface="Arial"/>
              <a:buChar char="•"/>
              <a:defRPr/>
            </a:pPr>
            <a:r>
              <a:rPr lang="en-US" sz="1400" dirty="0"/>
              <a:t>improving production  efficiency and quality (through use of greenhouses, processing at wholesale standards, using land more efficiently, </a:t>
            </a:r>
          </a:p>
          <a:p>
            <a:pPr marL="290093" indent="-290093" defTabSz="928299">
              <a:buFont typeface="Arial"/>
              <a:buChar char="•"/>
              <a:defRPr/>
            </a:pPr>
            <a:r>
              <a:rPr lang="en-US" sz="1400" dirty="0"/>
              <a:t>strengthening linkages between farmers and buyers by  matching growing choices to demand, potentially creating a food Hub, and increasing demand for and purchases of local food among institutions and restaurants</a:t>
            </a:r>
          </a:p>
          <a:p>
            <a:pPr defTabSz="928299">
              <a:defRPr/>
            </a:pPr>
            <a:endParaRPr lang="en-US" sz="1400" dirty="0"/>
          </a:p>
          <a:p>
            <a:pPr defTabSz="928299">
              <a:defRPr/>
            </a:pPr>
            <a:r>
              <a:rPr lang="en-US" sz="1400" dirty="0"/>
              <a:t>This would increase incomes, since local farmers also spend their money locally and add to the economy that way. </a:t>
            </a:r>
          </a:p>
          <a:p>
            <a:pPr defTabSz="928299">
              <a:defRPr/>
            </a:pPr>
            <a:endParaRPr lang="en-US" sz="1400" dirty="0"/>
          </a:p>
          <a:p>
            <a:pPr defTabSz="928299">
              <a:defRPr/>
            </a:pPr>
            <a:endParaRPr lang="en-US" sz="1400" dirty="0"/>
          </a:p>
          <a:p>
            <a:pPr defTabSz="928299">
              <a:defRPr/>
            </a:pPr>
            <a:endParaRPr lang="en-US" b="1" i="1" dirty="0"/>
          </a:p>
        </p:txBody>
      </p:sp>
      <p:sp>
        <p:nvSpPr>
          <p:cNvPr id="4" name="Slide Number Placeholder 3"/>
          <p:cNvSpPr>
            <a:spLocks noGrp="1"/>
          </p:cNvSpPr>
          <p:nvPr>
            <p:ph type="sldNum" sz="quarter" idx="10"/>
          </p:nvPr>
        </p:nvSpPr>
        <p:spPr/>
        <p:txBody>
          <a:bodyPr/>
          <a:lstStyle/>
          <a:p>
            <a:fld id="{AA958145-D2A7-4C7F-92F1-7E1243909DDF}" type="slidenum">
              <a:rPr lang="en-US" smtClean="0"/>
              <a:t>22</a:t>
            </a:fld>
            <a:endParaRPr lang="en-US"/>
          </a:p>
        </p:txBody>
      </p:sp>
    </p:spTree>
    <p:extLst>
      <p:ext uri="{BB962C8B-B14F-4D97-AF65-F5344CB8AC3E}">
        <p14:creationId xmlns:p14="http://schemas.microsoft.com/office/powerpoint/2010/main" val="2468443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Mapping the food value chain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68478-F907-40E8-96DF-F1E8BCDE117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1681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165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6A95B-32C3-4CB1-A136-25FC144389CC}" type="slidenum">
              <a:rPr lang="en-US" smtClean="0"/>
              <a:t>5</a:t>
            </a:fld>
            <a:endParaRPr lang="en-US" dirty="0"/>
          </a:p>
        </p:txBody>
      </p:sp>
    </p:spTree>
    <p:extLst>
      <p:ext uri="{BB962C8B-B14F-4D97-AF65-F5344CB8AC3E}">
        <p14:creationId xmlns:p14="http://schemas.microsoft.com/office/powerpoint/2010/main" val="4241783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966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Wealth building framework has three critical goals:</a:t>
            </a:r>
          </a:p>
          <a:p>
            <a:pPr eaLnBrk="1" hangingPunct="1">
              <a:spcBef>
                <a:spcPct val="0"/>
              </a:spcBef>
            </a:pPr>
            <a:endParaRPr lang="en-US" altLang="en-US" smtClean="0"/>
          </a:p>
          <a:p>
            <a:pPr eaLnBrk="1" hangingPunct="1">
              <a:spcBef>
                <a:spcPct val="0"/>
              </a:spcBef>
            </a:pPr>
            <a:r>
              <a:rPr lang="en-US" altLang="en-US" smtClean="0"/>
              <a:t>Create wealth broadly defined – includes 8 capitals</a:t>
            </a:r>
          </a:p>
          <a:p>
            <a:pPr eaLnBrk="1" hangingPunct="1">
              <a:spcBef>
                <a:spcPct val="0"/>
              </a:spcBef>
            </a:pPr>
            <a:r>
              <a:rPr lang="en-US" altLang="en-US" smtClean="0"/>
              <a:t>Build lasting livelihoods especially for people and firms on the margins – many of the strategies we discussed yesterday are important building blocks of lasting livelihoods</a:t>
            </a:r>
          </a:p>
          <a:p>
            <a:pPr eaLnBrk="1" hangingPunct="1">
              <a:spcBef>
                <a:spcPct val="0"/>
              </a:spcBef>
            </a:pPr>
            <a:endParaRPr lang="en-US" altLang="en-US" smtClean="0"/>
          </a:p>
          <a:p>
            <a:pPr eaLnBrk="1" hangingPunct="1">
              <a:spcBef>
                <a:spcPct val="0"/>
              </a:spcBef>
            </a:pPr>
            <a:r>
              <a:rPr lang="en-US" altLang="en-US" smtClean="0"/>
              <a:t>Root wealth in place – pay attention to who owns, controls and influences the wealth that’s created.</a:t>
            </a:r>
          </a:p>
          <a:p>
            <a:pPr eaLnBrk="1" hangingPunct="1">
              <a:spcBef>
                <a:spcPct val="0"/>
              </a:spcBef>
            </a:pPr>
            <a:endParaRPr lang="en-US" altLang="en-US" smtClean="0"/>
          </a:p>
          <a:p>
            <a:pPr eaLnBrk="1" hangingPunct="1">
              <a:spcBef>
                <a:spcPct val="0"/>
              </a:spcBef>
            </a:pPr>
            <a:r>
              <a:rPr lang="en-US" altLang="en-US" smtClean="0"/>
              <a:t>Let’s explore each of these more deeply.</a:t>
            </a:r>
          </a:p>
        </p:txBody>
      </p:sp>
      <p:sp>
        <p:nvSpPr>
          <p:cNvPr id="33796"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fld id="{F03F1F4F-218A-479B-97D1-A2B0E28E4410}" type="slidenum">
              <a:rPr lang="en-US" altLang="en-US" smtClean="0">
                <a:solidFill>
                  <a:prstClr val="black"/>
                </a:solidFill>
                <a:latin typeface="Calibri" pitchFamily="34" charset="0"/>
              </a:rPr>
              <a:pPr>
                <a:defRPr/>
              </a:pPr>
              <a:t>6</a:t>
            </a:fld>
            <a:endParaRPr lang="en-US" altLang="en-US" smtClean="0">
              <a:solidFill>
                <a:prstClr val="black"/>
              </a:solidFill>
              <a:latin typeface="Calibri" pitchFamily="34" charset="0"/>
            </a:endParaRPr>
          </a:p>
        </p:txBody>
      </p:sp>
    </p:spTree>
    <p:extLst>
      <p:ext uri="{BB962C8B-B14F-4D97-AF65-F5344CB8AC3E}">
        <p14:creationId xmlns:p14="http://schemas.microsoft.com/office/powerpoint/2010/main" val="1222820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p:cNvSpPr>
          <p:nvPr>
            <p:ph type="sldNum" sz="quarter" idx="5"/>
          </p:nvPr>
        </p:nvSpPr>
        <p:spPr>
          <a:noFill/>
        </p:spPr>
        <p:txBody>
          <a:bodyPr/>
          <a:lstStyle/>
          <a:p>
            <a:fld id="{4AFB6025-812E-44E5-A544-72E05104D8F0}" type="slidenum">
              <a:rPr lang="en-US" smtClean="0">
                <a:solidFill>
                  <a:prstClr val="black"/>
                </a:solidFill>
                <a:latin typeface="Gill Sans" pitchFamily="-48" charset="0"/>
                <a:ea typeface="ヒラギノ角ゴ ProN W3" pitchFamily="-48" charset="-128"/>
                <a:sym typeface="Gill Sans" pitchFamily="-48" charset="0"/>
              </a:rPr>
              <a:pPr/>
              <a:t>7</a:t>
            </a:fld>
            <a:endParaRPr lang="en-US" smtClean="0">
              <a:solidFill>
                <a:prstClr val="black"/>
              </a:solidFill>
              <a:latin typeface="Gill Sans" pitchFamily="-48" charset="0"/>
              <a:ea typeface="ヒラギノ角ゴ ProN W3" pitchFamily="-48" charset="-128"/>
              <a:sym typeface="Gill Sans" pitchFamily="-48"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p:cNvSpPr>
          <p:nvPr>
            <p:ph type="body" idx="1"/>
          </p:nvPr>
        </p:nvSpPr>
        <p:spPr>
          <a:noFill/>
          <a:ln w="9525"/>
        </p:spPr>
        <p:txBody>
          <a:bodyPr>
            <a:normAutofit/>
          </a:bodyPr>
          <a:lstStyle/>
          <a:p>
            <a:pPr eaLnBrk="1" hangingPunct="1"/>
            <a:r>
              <a:rPr lang="en-US" sz="1400" dirty="0" smtClean="0"/>
              <a:t>Realize that you all are familiar with the triple</a:t>
            </a:r>
            <a:r>
              <a:rPr lang="en-US" sz="1400" baseline="0" dirty="0" smtClean="0"/>
              <a:t> bottom line.  This isn’t really different … just unpacks the three capitals into greater detail…  The other addition is that this approach focuses on both inventory and then investing in building our “stocks” of these capitals/assets.  We recognize that without active investment, resources will depreciate.</a:t>
            </a:r>
            <a:endParaRPr lang="en-US" sz="1400" dirty="0"/>
          </a:p>
        </p:txBody>
      </p:sp>
    </p:spTree>
    <p:extLst>
      <p:ext uri="{BB962C8B-B14F-4D97-AF65-F5344CB8AC3E}">
        <p14:creationId xmlns:p14="http://schemas.microsoft.com/office/powerpoint/2010/main" val="567965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6A95B-32C3-4CB1-A136-25FC144389CC}" type="slidenum">
              <a:rPr lang="en-US" smtClean="0"/>
              <a:t>12</a:t>
            </a:fld>
            <a:endParaRPr lang="en-US" dirty="0"/>
          </a:p>
        </p:txBody>
      </p:sp>
    </p:spTree>
    <p:extLst>
      <p:ext uri="{BB962C8B-B14F-4D97-AF65-F5344CB8AC3E}">
        <p14:creationId xmlns:p14="http://schemas.microsoft.com/office/powerpoint/2010/main" val="715474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6A95B-32C3-4CB1-A136-25FC144389CC}" type="slidenum">
              <a:rPr lang="en-US" smtClean="0"/>
              <a:t>14</a:t>
            </a:fld>
            <a:endParaRPr lang="en-US" dirty="0"/>
          </a:p>
        </p:txBody>
      </p:sp>
    </p:spTree>
    <p:extLst>
      <p:ext uri="{BB962C8B-B14F-4D97-AF65-F5344CB8AC3E}">
        <p14:creationId xmlns:p14="http://schemas.microsoft.com/office/powerpoint/2010/main" val="4023362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6A95B-32C3-4CB1-A136-25FC144389CC}" type="slidenum">
              <a:rPr lang="en-US" smtClean="0"/>
              <a:t>15</a:t>
            </a:fld>
            <a:endParaRPr lang="en-US" dirty="0"/>
          </a:p>
        </p:txBody>
      </p:sp>
    </p:spTree>
    <p:extLst>
      <p:ext uri="{BB962C8B-B14F-4D97-AF65-F5344CB8AC3E}">
        <p14:creationId xmlns:p14="http://schemas.microsoft.com/office/powerpoint/2010/main" val="416599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started like this…  DEMAND,</a:t>
            </a:r>
            <a:r>
              <a:rPr lang="en-US" baseline="0" dirty="0" smtClean="0"/>
              <a:t> TRANSACTIONAL, SUPPORT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8703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started like this…  DEMAND,</a:t>
            </a:r>
            <a:r>
              <a:rPr lang="en-US" baseline="0" dirty="0" smtClean="0"/>
              <a:t> TRANSACTIONAL, SUPPORT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9920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4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797935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8DCCD61-643D-44A5-A450-3A42A50CBC1E}"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983750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DCCD61-643D-44A5-A450-3A42A50CBC1E}"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3378674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DCCD61-643D-44A5-A450-3A42A50CBC1E}" type="datetimeFigureOut">
              <a:rPr lang="en-US" smtClean="0"/>
              <a:t>4/17/2018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293705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DCCD61-643D-44A5-A450-3A42A50CBC1E}" type="datetimeFigureOut">
              <a:rPr lang="en-US" smtClean="0"/>
              <a:t>4/17/2018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4246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CCD61-643D-44A5-A450-3A42A50CBC1E}" type="datetimeFigureOut">
              <a:rPr lang="en-US" smtClean="0"/>
              <a:t>4/17/2018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3591824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8DCCD61-643D-44A5-A450-3A42A50CBC1E}"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4032276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8DCCD61-643D-44A5-A450-3A42A50CBC1E}"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4244246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668179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860687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288942"/>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smtClean="0"/>
              <a:t> Free PPT _ Click to add title</a:t>
            </a:r>
            <a:endParaRPr lang="ko-KR" altLang="en-US" dirty="0"/>
          </a:p>
        </p:txBody>
      </p:sp>
      <p:sp>
        <p:nvSpPr>
          <p:cNvPr id="3" name="Content Placeholder 2"/>
          <p:cNvSpPr>
            <a:spLocks noGrp="1"/>
          </p:cNvSpPr>
          <p:nvPr>
            <p:ph idx="1"/>
          </p:nvPr>
        </p:nvSpPr>
        <p:spPr>
          <a:xfrm>
            <a:off x="457200" y="1484784"/>
            <a:ext cx="8229600" cy="460648"/>
          </a:xfrm>
          <a:prstGeom prst="rect">
            <a:avLst/>
          </a:prstGeom>
        </p:spPr>
        <p:txBody>
          <a:bodyPr anchor="ctr"/>
          <a:lstStyle>
            <a:lvl1pPr marL="0" indent="0">
              <a:buNone/>
              <a:defRPr sz="2000">
                <a:solidFill>
                  <a:schemeClr val="tx1">
                    <a:lumMod val="75000"/>
                    <a:lumOff val="25000"/>
                  </a:schemeClr>
                </a:solidFill>
                <a:latin typeface="Arial" pitchFamily="34" charset="0"/>
                <a:cs typeface="Arial" pitchFamily="34" charset="0"/>
              </a:defRPr>
            </a:lvl1pPr>
          </a:lstStyle>
          <a:p>
            <a:pPr lvl="0"/>
            <a:r>
              <a:rPr lang="en-US" altLang="ko-KR" smtClean="0"/>
              <a:t>Edit Master text styles</a:t>
            </a:r>
          </a:p>
        </p:txBody>
      </p:sp>
      <p:sp>
        <p:nvSpPr>
          <p:cNvPr id="4" name="Content Placeholder 2"/>
          <p:cNvSpPr>
            <a:spLocks noGrp="1"/>
          </p:cNvSpPr>
          <p:nvPr>
            <p:ph idx="10"/>
          </p:nvPr>
        </p:nvSpPr>
        <p:spPr>
          <a:xfrm>
            <a:off x="-859606" y="3491780"/>
            <a:ext cx="8229600" cy="3600400"/>
          </a:xfrm>
          <a:prstGeom prst="rect">
            <a:avLst/>
          </a:prstGeom>
        </p:spPr>
        <p:txBody>
          <a:bodyPr lIns="396000" anchor="t"/>
          <a:lstStyle>
            <a:lvl1pPr marL="0" indent="0">
              <a:buNone/>
              <a:defRPr sz="1400">
                <a:ln>
                  <a:solidFill>
                    <a:srgbClr val="000000"/>
                  </a:solidFill>
                </a:ln>
                <a:solidFill>
                  <a:schemeClr val="tx1">
                    <a:lumMod val="75000"/>
                    <a:lumOff val="25000"/>
                  </a:schemeClr>
                </a:solidFill>
                <a:latin typeface="Arial" pitchFamily="34" charset="0"/>
                <a:cs typeface="Arial" pitchFamily="34" charset="0"/>
              </a:defRPr>
            </a:lvl1pPr>
          </a:lstStyle>
          <a:p>
            <a:pPr lvl="0"/>
            <a:r>
              <a:rPr lang="en-US" altLang="ko-KR" smtClean="0"/>
              <a:t>Edit Master text styles</a:t>
            </a:r>
          </a:p>
        </p:txBody>
      </p:sp>
      <p:sp>
        <p:nvSpPr>
          <p:cNvPr id="11" name="Rectangle 10"/>
          <p:cNvSpPr/>
          <p:nvPr userDrawn="1"/>
        </p:nvSpPr>
        <p:spPr>
          <a:xfrm>
            <a:off x="0" y="0"/>
            <a:ext cx="9158941" cy="13057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7574233" y="0"/>
            <a:ext cx="1584708" cy="1305721"/>
            <a:chOff x="7095960" y="0"/>
            <a:chExt cx="1584708" cy="1305721"/>
          </a:xfrm>
        </p:grpSpPr>
        <p:sp>
          <p:nvSpPr>
            <p:cNvPr id="7" name="Rectangle 6"/>
            <p:cNvSpPr/>
            <p:nvPr userDrawn="1"/>
          </p:nvSpPr>
          <p:spPr>
            <a:xfrm>
              <a:off x="7496096" y="1"/>
              <a:ext cx="1184572" cy="1305720"/>
            </a:xfrm>
            <a:prstGeom prst="rect">
              <a:avLst/>
            </a:prstGeom>
            <a:solidFill>
              <a:srgbClr val="5F80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userDrawn="1"/>
          </p:nvSpPr>
          <p:spPr>
            <a:xfrm flipH="1">
              <a:off x="7095962" y="638099"/>
              <a:ext cx="415075" cy="667622"/>
            </a:xfrm>
            <a:prstGeom prst="rtTriangle">
              <a:avLst/>
            </a:prstGeom>
            <a:solidFill>
              <a:srgbClr val="5F80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Triangle 8"/>
            <p:cNvSpPr/>
            <p:nvPr userDrawn="1"/>
          </p:nvSpPr>
          <p:spPr>
            <a:xfrm flipH="1" flipV="1">
              <a:off x="7095960" y="0"/>
              <a:ext cx="415073" cy="638098"/>
            </a:xfrm>
            <a:prstGeom prst="rtTriangle">
              <a:avLst/>
            </a:prstGeom>
            <a:solidFill>
              <a:srgbClr val="5F80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39623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04AF466F-BDA4-4F18-9C7B-FF0A9A1B0E80}" type="datetime1">
              <a:rPr lang="en-US" smtClean="0"/>
              <a:pPr/>
              <a:t>4/17/2018</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CEF607B-A47E-422C-9BEF-122CCDB7C526}" type="datetime1">
              <a:rPr lang="en-US" smtClean="0"/>
              <a:pPr/>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27B613C-1AD7-49D3-885D-F654C5CDBAA6}" type="datetime1">
              <a:rPr lang="en-US" smtClean="0"/>
              <a:pPr/>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327B613C-1AD7-49D3-885D-F654C5CDBAA6}" type="datetime1">
              <a:rPr lang="en-US" smtClean="0"/>
              <a:pPr/>
              <a:t>4/17/2018</a:t>
            </a:fld>
            <a:endParaRPr lang="en-US" dirty="0"/>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dirty="0"/>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63A9A7CB-BEE6-4F99-898E-913F06E8E125}" type="datetime1">
              <a:rPr lang="en-US" smtClean="0"/>
              <a:pPr/>
              <a:t>4/17/2018</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8305800" y="6248774"/>
            <a:ext cx="554038" cy="365125"/>
          </a:xfrm>
        </p:spPr>
        <p:txBody>
          <a:bodyPr/>
          <a:lstStyle/>
          <a:p>
            <a:fld id="{6E2D2B3B-882E-40F3-A32F-6DD516915044}" type="slidenum">
              <a:rPr lang="en-US" smtClean="0"/>
              <a:pPr/>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9B2CE2C-B9CB-EE4E-913C-6400783B20E0}"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206170-E6C1-DA4A-BF0F-9E08A503A82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F50D295D-4A77-4DEB-B04C-9F4282A8BC04}" type="datetime1">
              <a:rPr lang="en-US" smtClean="0"/>
              <a:pPr/>
              <a:t>4/17/2018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27B613C-1AD7-49D3-885D-F654C5CDBAA6}" type="datetime1">
              <a:rPr lang="en-US" smtClean="0"/>
              <a:pPr/>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6E2D2B3B-882E-40F3-A32F-6DD516915044}" type="slidenum">
              <a:rPr lang="en-US" smtClean="0"/>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27B613C-1AD7-49D3-885D-F654C5CDBAA6}" type="datetime1">
              <a:rPr lang="en-US" smtClean="0"/>
              <a:pPr/>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327B613C-1AD7-49D3-885D-F654C5CDBAA6}" type="datetime1">
              <a:rPr lang="en-US" smtClean="0"/>
              <a:pPr/>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2" y="0"/>
            <a:ext cx="7524328"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smtClean="0"/>
              <a:t>Free PPT _ Click to add title</a:t>
            </a:r>
            <a:endParaRPr lang="ko-KR" altLang="en-US" dirty="0"/>
          </a:p>
        </p:txBody>
      </p:sp>
      <p:sp>
        <p:nvSpPr>
          <p:cNvPr id="4" name="Content Placeholder 2"/>
          <p:cNvSpPr>
            <a:spLocks noGrp="1"/>
          </p:cNvSpPr>
          <p:nvPr>
            <p:ph idx="1"/>
          </p:nvPr>
        </p:nvSpPr>
        <p:spPr>
          <a:xfrm>
            <a:off x="2123728" y="1268760"/>
            <a:ext cx="6563072" cy="460648"/>
          </a:xfrm>
          <a:prstGeom prst="rect">
            <a:avLst/>
          </a:prstGeom>
        </p:spPr>
        <p:txBody>
          <a:bodyPr anchor="ctr"/>
          <a:lstStyle>
            <a:lvl1pPr marL="0" indent="0">
              <a:buNone/>
              <a:defRPr sz="2000">
                <a:solidFill>
                  <a:schemeClr val="tx1">
                    <a:lumMod val="75000"/>
                    <a:lumOff val="25000"/>
                  </a:schemeClr>
                </a:solidFill>
                <a:latin typeface="Arial" pitchFamily="34" charset="0"/>
                <a:cs typeface="Arial" pitchFamily="34" charset="0"/>
              </a:defRPr>
            </a:lvl1pPr>
          </a:lstStyle>
          <a:p>
            <a:pPr lvl="0"/>
            <a:r>
              <a:rPr lang="en-US" altLang="ko-KR" smtClean="0"/>
              <a:t>Edit Master text styles</a:t>
            </a:r>
          </a:p>
        </p:txBody>
      </p:sp>
      <p:sp>
        <p:nvSpPr>
          <p:cNvPr id="5" name="Content Placeholder 2"/>
          <p:cNvSpPr>
            <a:spLocks noGrp="1"/>
          </p:cNvSpPr>
          <p:nvPr>
            <p:ph idx="10"/>
          </p:nvPr>
        </p:nvSpPr>
        <p:spPr>
          <a:xfrm>
            <a:off x="2134072" y="1844824"/>
            <a:ext cx="6563072" cy="4147865"/>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smtClean="0"/>
              <a:t>Edit Master text styles</a:t>
            </a:r>
          </a:p>
        </p:txBody>
      </p:sp>
    </p:spTree>
    <p:extLst>
      <p:ext uri="{BB962C8B-B14F-4D97-AF65-F5344CB8AC3E}">
        <p14:creationId xmlns:p14="http://schemas.microsoft.com/office/powerpoint/2010/main" val="3808919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9B2CE2C-B9CB-EE4E-913C-6400783B20E0}" type="datetimeFigureOut">
              <a:rPr lang="en-US" smtClean="0"/>
              <a:t>4/17/2018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206170-E6C1-DA4A-BF0F-9E08A503A82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89B2CE2C-B9CB-EE4E-913C-6400783B20E0}" type="datetimeFigureOut">
              <a:rPr lang="en-US" smtClean="0"/>
              <a:t>4/17/2018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206170-E6C1-DA4A-BF0F-9E08A503A82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EBEE1B38-C5EB-4D66-9137-0AFE9CDEDE8F}" type="datetime1">
              <a:rPr lang="en-US" smtClean="0"/>
              <a:pPr/>
              <a:t>4/17/2018</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327B613C-1AD7-49D3-885D-F654C5CDBAA6}" type="datetime1">
              <a:rPr lang="en-US" smtClean="0"/>
              <a:pPr/>
              <a:t>4/17/2018</a:t>
            </a:fld>
            <a:endParaRPr lang="en-US" dirty="0"/>
          </a:p>
        </p:txBody>
      </p:sp>
      <p:sp>
        <p:nvSpPr>
          <p:cNvPr id="6" name="Footer Placeholder 5"/>
          <p:cNvSpPr>
            <a:spLocks noGrp="1"/>
          </p:cNvSpPr>
          <p:nvPr>
            <p:ph type="ftr" sz="quarter" idx="11"/>
          </p:nvPr>
        </p:nvSpPr>
        <p:spPr>
          <a:xfrm>
            <a:off x="4191000" y="6423585"/>
            <a:ext cx="3005138" cy="365125"/>
          </a:xfrm>
        </p:spPr>
        <p:txBody>
          <a:body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pPr/>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327B613C-1AD7-49D3-885D-F654C5CDBAA6}" type="datetime1">
              <a:rPr lang="en-US" smtClean="0"/>
              <a:pPr/>
              <a:t>4/17/2018</a:t>
            </a:fld>
            <a:endParaRPr lang="en-US" dirty="0"/>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327B613C-1AD7-49D3-885D-F654C5CDBAA6}" type="datetime1">
              <a:rPr lang="en-US" smtClean="0"/>
              <a:pPr/>
              <a:t>4/17/2018</a:t>
            </a:fld>
            <a:endParaRPr lang="en-US" dirty="0"/>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327B613C-1AD7-49D3-885D-F654C5CDBAA6}" type="datetime1">
              <a:rPr lang="en-US" smtClean="0"/>
              <a:pPr/>
              <a:t>4/17/2018</a:t>
            </a:fld>
            <a:endParaRPr lang="en-US" dirty="0"/>
          </a:p>
        </p:txBody>
      </p:sp>
      <p:sp>
        <p:nvSpPr>
          <p:cNvPr id="6" name="Footer Placeholder 5"/>
          <p:cNvSpPr>
            <a:spLocks noGrp="1"/>
          </p:cNvSpPr>
          <p:nvPr>
            <p:ph type="ftr" sz="quarter" idx="11"/>
          </p:nvPr>
        </p:nvSpPr>
        <p:spPr>
          <a:xfrm>
            <a:off x="4191000" y="6423585"/>
            <a:ext cx="3005138" cy="365125"/>
          </a:xfrm>
        </p:spPr>
        <p:txBody>
          <a:body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8FB4290-6522-4139-852E-05BD9E7F0D2E}" type="datetime1">
              <a:rPr lang="en-US" smtClean="0"/>
              <a:pPr/>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AB955F9-81EA-47C5-8059-9E5C2B437C70}" type="datetime1">
              <a:rPr lang="en-US" smtClean="0"/>
              <a:pPr/>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B2CE2C-B9CB-EE4E-913C-6400783B20E0}"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06170-E6C1-DA4A-BF0F-9E08A503A821}" type="slidenum">
              <a:rPr lang="en-US" smtClean="0"/>
              <a:t>‹#›</a:t>
            </a:fld>
            <a:endParaRPr lang="en-US"/>
          </a:p>
        </p:txBody>
      </p:sp>
    </p:spTree>
    <p:extLst>
      <p:ext uri="{BB962C8B-B14F-4D97-AF65-F5344CB8AC3E}">
        <p14:creationId xmlns:p14="http://schemas.microsoft.com/office/powerpoint/2010/main" val="22684882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2" y="0"/>
            <a:ext cx="7524328"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smtClean="0"/>
              <a:t>Free PPT _ Click to add title</a:t>
            </a:r>
            <a:endParaRPr lang="ko-KR" altLang="en-US" dirty="0"/>
          </a:p>
        </p:txBody>
      </p:sp>
      <p:sp>
        <p:nvSpPr>
          <p:cNvPr id="4" name="Content Placeholder 2"/>
          <p:cNvSpPr>
            <a:spLocks noGrp="1"/>
          </p:cNvSpPr>
          <p:nvPr>
            <p:ph idx="1"/>
          </p:nvPr>
        </p:nvSpPr>
        <p:spPr>
          <a:xfrm>
            <a:off x="2123728" y="1268760"/>
            <a:ext cx="6563072" cy="460648"/>
          </a:xfrm>
          <a:prstGeom prst="rect">
            <a:avLst/>
          </a:prstGeom>
        </p:spPr>
        <p:txBody>
          <a:bodyPr anchor="ctr"/>
          <a:lstStyle>
            <a:lvl1pPr marL="0" indent="0">
              <a:buNone/>
              <a:defRPr sz="2000">
                <a:solidFill>
                  <a:schemeClr val="tx1">
                    <a:lumMod val="75000"/>
                    <a:lumOff val="25000"/>
                  </a:schemeClr>
                </a:solidFill>
                <a:latin typeface="Arial" pitchFamily="34" charset="0"/>
                <a:cs typeface="Arial" pitchFamily="34" charset="0"/>
              </a:defRPr>
            </a:lvl1pPr>
          </a:lstStyle>
          <a:p>
            <a:pPr lvl="0"/>
            <a:r>
              <a:rPr lang="en-US" altLang="ko-KR" smtClean="0"/>
              <a:t>Edit Master text styles</a:t>
            </a:r>
          </a:p>
        </p:txBody>
      </p:sp>
      <p:sp>
        <p:nvSpPr>
          <p:cNvPr id="5" name="Content Placeholder 2"/>
          <p:cNvSpPr>
            <a:spLocks noGrp="1"/>
          </p:cNvSpPr>
          <p:nvPr>
            <p:ph idx="10"/>
          </p:nvPr>
        </p:nvSpPr>
        <p:spPr>
          <a:xfrm>
            <a:off x="2134072" y="1844824"/>
            <a:ext cx="6563072" cy="4147865"/>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smtClean="0"/>
              <a:t>Edit Master text styles</a:t>
            </a:r>
          </a:p>
        </p:txBody>
      </p:sp>
    </p:spTree>
    <p:extLst>
      <p:ext uri="{BB962C8B-B14F-4D97-AF65-F5344CB8AC3E}">
        <p14:creationId xmlns:p14="http://schemas.microsoft.com/office/powerpoint/2010/main" val="38089192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smtClean="0"/>
              <a:t> Free PPT _ Click to add title</a:t>
            </a:r>
            <a:endParaRPr lang="ko-KR" altLang="en-US" dirty="0"/>
          </a:p>
        </p:txBody>
      </p:sp>
      <p:sp>
        <p:nvSpPr>
          <p:cNvPr id="3" name="Content Placeholder 2"/>
          <p:cNvSpPr>
            <a:spLocks noGrp="1"/>
          </p:cNvSpPr>
          <p:nvPr>
            <p:ph idx="1"/>
          </p:nvPr>
        </p:nvSpPr>
        <p:spPr>
          <a:xfrm>
            <a:off x="457200" y="1484784"/>
            <a:ext cx="8229600" cy="460648"/>
          </a:xfrm>
          <a:prstGeom prst="rect">
            <a:avLst/>
          </a:prstGeom>
        </p:spPr>
        <p:txBody>
          <a:bodyPr anchor="ctr"/>
          <a:lstStyle>
            <a:lvl1pPr marL="0" indent="0">
              <a:buNone/>
              <a:defRPr sz="2000">
                <a:solidFill>
                  <a:schemeClr val="tx1">
                    <a:lumMod val="75000"/>
                    <a:lumOff val="25000"/>
                  </a:schemeClr>
                </a:solidFill>
                <a:latin typeface="Arial" pitchFamily="34" charset="0"/>
                <a:cs typeface="Arial" pitchFamily="34" charset="0"/>
              </a:defRPr>
            </a:lvl1pPr>
          </a:lstStyle>
          <a:p>
            <a:pPr lvl="0"/>
            <a:r>
              <a:rPr lang="en-US" altLang="ko-KR" dirty="0" smtClean="0"/>
              <a:t>Edit Master text styles</a:t>
            </a:r>
          </a:p>
        </p:txBody>
      </p:sp>
      <p:sp>
        <p:nvSpPr>
          <p:cNvPr id="4" name="Content Placeholder 2"/>
          <p:cNvSpPr>
            <a:spLocks noGrp="1"/>
          </p:cNvSpPr>
          <p:nvPr>
            <p:ph idx="10"/>
          </p:nvPr>
        </p:nvSpPr>
        <p:spPr>
          <a:xfrm>
            <a:off x="467544" y="2161455"/>
            <a:ext cx="8229600" cy="3600400"/>
          </a:xfrm>
          <a:prstGeom prst="rect">
            <a:avLst/>
          </a:prstGeom>
        </p:spPr>
        <p:txBody>
          <a:bodyPr lIns="396000" anchor="t"/>
          <a:lstStyle>
            <a:lvl1pPr marL="0" indent="0">
              <a:buNone/>
              <a:defRPr sz="1400">
                <a:solidFill>
                  <a:schemeClr val="tx1">
                    <a:lumMod val="75000"/>
                    <a:lumOff val="25000"/>
                  </a:schemeClr>
                </a:solidFill>
                <a:latin typeface="Arial" pitchFamily="34" charset="0"/>
                <a:cs typeface="Arial" pitchFamily="34" charset="0"/>
              </a:defRPr>
            </a:lvl1pPr>
          </a:lstStyle>
          <a:p>
            <a:pPr lvl="0"/>
            <a:r>
              <a:rPr lang="en-US" altLang="ko-KR" smtClean="0"/>
              <a:t>Edit Master text styles</a:t>
            </a:r>
          </a:p>
        </p:txBody>
      </p:sp>
    </p:spTree>
    <p:extLst>
      <p:ext uri="{BB962C8B-B14F-4D97-AF65-F5344CB8AC3E}">
        <p14:creationId xmlns:p14="http://schemas.microsoft.com/office/powerpoint/2010/main" val="3539623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Short">
    <p:spTree>
      <p:nvGrpSpPr>
        <p:cNvPr id="1" name=""/>
        <p:cNvGrpSpPr/>
        <p:nvPr/>
      </p:nvGrpSpPr>
      <p:grpSpPr>
        <a:xfrm>
          <a:off x="0" y="0"/>
          <a:ext cx="0" cy="0"/>
          <a:chOff x="0" y="0"/>
          <a:chExt cx="0" cy="0"/>
        </a:xfrm>
      </p:grpSpPr>
      <p:sp>
        <p:nvSpPr>
          <p:cNvPr id="8" name="Rectangle 7"/>
          <p:cNvSpPr/>
          <p:nvPr userDrawn="1"/>
        </p:nvSpPr>
        <p:spPr>
          <a:xfrm>
            <a:off x="-15240" y="182880"/>
            <a:ext cx="9144000" cy="6492240"/>
          </a:xfrm>
          <a:prstGeom prst="rect">
            <a:avLst/>
          </a:prstGeom>
          <a:solidFill>
            <a:srgbClr val="E4E9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4800600"/>
            <a:ext cx="7772400" cy="784225"/>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5609062"/>
            <a:ext cx="6400800" cy="609600"/>
          </a:xfrm>
        </p:spPr>
        <p:txBody>
          <a:bodyPr>
            <a:normAutofit/>
          </a:bodyPr>
          <a:lstStyle>
            <a:lvl1pPr marL="0" indent="0" algn="ctr">
              <a:buNone/>
              <a:defRPr sz="20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02FAC4E-4D51-4C8C-886F-C8ECA9475276}" type="datetimeFigureOut">
              <a:rPr lang="en-US" smtClean="0"/>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6D2A7C-C3AD-4F23-8F04-E7CB876F6874}" type="slidenum">
              <a:rPr lang="en-US" smtClean="0"/>
              <a:t>‹#›</a:t>
            </a:fld>
            <a:endParaRPr lang="en-US" dirty="0"/>
          </a:p>
        </p:txBody>
      </p:sp>
      <p:sp>
        <p:nvSpPr>
          <p:cNvPr id="13" name="Rectangle 12"/>
          <p:cNvSpPr/>
          <p:nvPr userDrawn="1"/>
        </p:nvSpPr>
        <p:spPr>
          <a:xfrm>
            <a:off x="0" y="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4" name="Rectangle 13"/>
          <p:cNvSpPr/>
          <p:nvPr userDrawn="1"/>
        </p:nvSpPr>
        <p:spPr>
          <a:xfrm>
            <a:off x="0" y="649224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userDrawn="1"/>
        </p:nvCxnSpPr>
        <p:spPr>
          <a:xfrm>
            <a:off x="495300" y="4572000"/>
            <a:ext cx="8153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1563" y="685801"/>
            <a:ext cx="5400875" cy="4308050"/>
          </a:xfrm>
          <a:prstGeom prst="rect">
            <a:avLst/>
          </a:prstGeom>
        </p:spPr>
      </p:pic>
      <p:sp>
        <p:nvSpPr>
          <p:cNvPr id="15" name="Freeform 14"/>
          <p:cNvSpPr/>
          <p:nvPr userDrawn="1"/>
        </p:nvSpPr>
        <p:spPr>
          <a:xfrm>
            <a:off x="4063201" y="2974181"/>
            <a:ext cx="873130" cy="221457"/>
          </a:xfrm>
          <a:custGeom>
            <a:avLst/>
            <a:gdLst>
              <a:gd name="connsiteX0" fmla="*/ 75412 w 873130"/>
              <a:gd name="connsiteY0" fmla="*/ 0 h 221457"/>
              <a:gd name="connsiteX1" fmla="*/ 82555 w 873130"/>
              <a:gd name="connsiteY1" fmla="*/ 11907 h 221457"/>
              <a:gd name="connsiteX2" fmla="*/ 158755 w 873130"/>
              <a:gd name="connsiteY2" fmla="*/ 28575 h 221457"/>
              <a:gd name="connsiteX3" fmla="*/ 168280 w 873130"/>
              <a:gd name="connsiteY3" fmla="*/ 30957 h 221457"/>
              <a:gd name="connsiteX4" fmla="*/ 192093 w 873130"/>
              <a:gd name="connsiteY4" fmla="*/ 40482 h 221457"/>
              <a:gd name="connsiteX5" fmla="*/ 232574 w 873130"/>
              <a:gd name="connsiteY5" fmla="*/ 45244 h 221457"/>
              <a:gd name="connsiteX6" fmla="*/ 284962 w 873130"/>
              <a:gd name="connsiteY6" fmla="*/ 52388 h 221457"/>
              <a:gd name="connsiteX7" fmla="*/ 299249 w 873130"/>
              <a:gd name="connsiteY7" fmla="*/ 57150 h 221457"/>
              <a:gd name="connsiteX8" fmla="*/ 306393 w 873130"/>
              <a:gd name="connsiteY8" fmla="*/ 59532 h 221457"/>
              <a:gd name="connsiteX9" fmla="*/ 315918 w 873130"/>
              <a:gd name="connsiteY9" fmla="*/ 64294 h 221457"/>
              <a:gd name="connsiteX10" fmla="*/ 323062 w 873130"/>
              <a:gd name="connsiteY10" fmla="*/ 69057 h 221457"/>
              <a:gd name="connsiteX11" fmla="*/ 337349 w 873130"/>
              <a:gd name="connsiteY11" fmla="*/ 71438 h 221457"/>
              <a:gd name="connsiteX12" fmla="*/ 344493 w 873130"/>
              <a:gd name="connsiteY12" fmla="*/ 76200 h 221457"/>
              <a:gd name="connsiteX13" fmla="*/ 365924 w 873130"/>
              <a:gd name="connsiteY13" fmla="*/ 78582 h 221457"/>
              <a:gd name="connsiteX14" fmla="*/ 454030 w 873130"/>
              <a:gd name="connsiteY14" fmla="*/ 80963 h 221457"/>
              <a:gd name="connsiteX15" fmla="*/ 570712 w 873130"/>
              <a:gd name="connsiteY15" fmla="*/ 78582 h 221457"/>
              <a:gd name="connsiteX16" fmla="*/ 577855 w 873130"/>
              <a:gd name="connsiteY16" fmla="*/ 76200 h 221457"/>
              <a:gd name="connsiteX17" fmla="*/ 587380 w 873130"/>
              <a:gd name="connsiteY17" fmla="*/ 73819 h 221457"/>
              <a:gd name="connsiteX18" fmla="*/ 601668 w 873130"/>
              <a:gd name="connsiteY18" fmla="*/ 69057 h 221457"/>
              <a:gd name="connsiteX19" fmla="*/ 608812 w 873130"/>
              <a:gd name="connsiteY19" fmla="*/ 66675 h 221457"/>
              <a:gd name="connsiteX20" fmla="*/ 658818 w 873130"/>
              <a:gd name="connsiteY20" fmla="*/ 61913 h 221457"/>
              <a:gd name="connsiteX21" fmla="*/ 665962 w 873130"/>
              <a:gd name="connsiteY21" fmla="*/ 59532 h 221457"/>
              <a:gd name="connsiteX22" fmla="*/ 680249 w 873130"/>
              <a:gd name="connsiteY22" fmla="*/ 50007 h 221457"/>
              <a:gd name="connsiteX23" fmla="*/ 687393 w 873130"/>
              <a:gd name="connsiteY23" fmla="*/ 47625 h 221457"/>
              <a:gd name="connsiteX24" fmla="*/ 704062 w 873130"/>
              <a:gd name="connsiteY24" fmla="*/ 42863 h 221457"/>
              <a:gd name="connsiteX25" fmla="*/ 720730 w 873130"/>
              <a:gd name="connsiteY25" fmla="*/ 33338 h 221457"/>
              <a:gd name="connsiteX26" fmla="*/ 742162 w 873130"/>
              <a:gd name="connsiteY26" fmla="*/ 28575 h 221457"/>
              <a:gd name="connsiteX27" fmla="*/ 751687 w 873130"/>
              <a:gd name="connsiteY27" fmla="*/ 26194 h 221457"/>
              <a:gd name="connsiteX28" fmla="*/ 765974 w 873130"/>
              <a:gd name="connsiteY28" fmla="*/ 21432 h 221457"/>
              <a:gd name="connsiteX29" fmla="*/ 785024 w 873130"/>
              <a:gd name="connsiteY29" fmla="*/ 16669 h 221457"/>
              <a:gd name="connsiteX30" fmla="*/ 811218 w 873130"/>
              <a:gd name="connsiteY30" fmla="*/ 19050 h 221457"/>
              <a:gd name="connsiteX31" fmla="*/ 818362 w 873130"/>
              <a:gd name="connsiteY31" fmla="*/ 23813 h 221457"/>
              <a:gd name="connsiteX32" fmla="*/ 830268 w 873130"/>
              <a:gd name="connsiteY32" fmla="*/ 26194 h 221457"/>
              <a:gd name="connsiteX33" fmla="*/ 842174 w 873130"/>
              <a:gd name="connsiteY33" fmla="*/ 30957 h 221457"/>
              <a:gd name="connsiteX34" fmla="*/ 849318 w 873130"/>
              <a:gd name="connsiteY34" fmla="*/ 33338 h 221457"/>
              <a:gd name="connsiteX35" fmla="*/ 858843 w 873130"/>
              <a:gd name="connsiteY35" fmla="*/ 42863 h 221457"/>
              <a:gd name="connsiteX36" fmla="*/ 865987 w 873130"/>
              <a:gd name="connsiteY36" fmla="*/ 47625 h 221457"/>
              <a:gd name="connsiteX37" fmla="*/ 868368 w 873130"/>
              <a:gd name="connsiteY37" fmla="*/ 57150 h 221457"/>
              <a:gd name="connsiteX38" fmla="*/ 870749 w 873130"/>
              <a:gd name="connsiteY38" fmla="*/ 64294 h 221457"/>
              <a:gd name="connsiteX39" fmla="*/ 873130 w 873130"/>
              <a:gd name="connsiteY39" fmla="*/ 76200 h 221457"/>
              <a:gd name="connsiteX40" fmla="*/ 870749 w 873130"/>
              <a:gd name="connsiteY40" fmla="*/ 128588 h 221457"/>
              <a:gd name="connsiteX41" fmla="*/ 865987 w 873130"/>
              <a:gd name="connsiteY41" fmla="*/ 138113 h 221457"/>
              <a:gd name="connsiteX42" fmla="*/ 861224 w 873130"/>
              <a:gd name="connsiteY42" fmla="*/ 145257 h 221457"/>
              <a:gd name="connsiteX43" fmla="*/ 854080 w 873130"/>
              <a:gd name="connsiteY43" fmla="*/ 147638 h 221457"/>
              <a:gd name="connsiteX44" fmla="*/ 818362 w 873130"/>
              <a:gd name="connsiteY44" fmla="*/ 150019 h 221457"/>
              <a:gd name="connsiteX45" fmla="*/ 799312 w 873130"/>
              <a:gd name="connsiteY45" fmla="*/ 159544 h 221457"/>
              <a:gd name="connsiteX46" fmla="*/ 792168 w 873130"/>
              <a:gd name="connsiteY46" fmla="*/ 166688 h 221457"/>
              <a:gd name="connsiteX47" fmla="*/ 775499 w 873130"/>
              <a:gd name="connsiteY47" fmla="*/ 176213 h 221457"/>
              <a:gd name="connsiteX48" fmla="*/ 768355 w 873130"/>
              <a:gd name="connsiteY48" fmla="*/ 180975 h 221457"/>
              <a:gd name="connsiteX49" fmla="*/ 761212 w 873130"/>
              <a:gd name="connsiteY49" fmla="*/ 190500 h 221457"/>
              <a:gd name="connsiteX50" fmla="*/ 727874 w 873130"/>
              <a:gd name="connsiteY50" fmla="*/ 197644 h 221457"/>
              <a:gd name="connsiteX51" fmla="*/ 708824 w 873130"/>
              <a:gd name="connsiteY51" fmla="*/ 202407 h 221457"/>
              <a:gd name="connsiteX52" fmla="*/ 685012 w 873130"/>
              <a:gd name="connsiteY52" fmla="*/ 211932 h 221457"/>
              <a:gd name="connsiteX53" fmla="*/ 670724 w 873130"/>
              <a:gd name="connsiteY53" fmla="*/ 216694 h 221457"/>
              <a:gd name="connsiteX54" fmla="*/ 520705 w 873130"/>
              <a:gd name="connsiteY54" fmla="*/ 221457 h 221457"/>
              <a:gd name="connsiteX55" fmla="*/ 304012 w 873130"/>
              <a:gd name="connsiteY55" fmla="*/ 219075 h 221457"/>
              <a:gd name="connsiteX56" fmla="*/ 292105 w 873130"/>
              <a:gd name="connsiteY56" fmla="*/ 216694 h 221457"/>
              <a:gd name="connsiteX57" fmla="*/ 265912 w 873130"/>
              <a:gd name="connsiteY57" fmla="*/ 209550 h 221457"/>
              <a:gd name="connsiteX58" fmla="*/ 242099 w 873130"/>
              <a:gd name="connsiteY58" fmla="*/ 202407 h 221457"/>
              <a:gd name="connsiteX59" fmla="*/ 234955 w 873130"/>
              <a:gd name="connsiteY59" fmla="*/ 200025 h 221457"/>
              <a:gd name="connsiteX60" fmla="*/ 225430 w 873130"/>
              <a:gd name="connsiteY60" fmla="*/ 195263 h 221457"/>
              <a:gd name="connsiteX61" fmla="*/ 201618 w 873130"/>
              <a:gd name="connsiteY61" fmla="*/ 188119 h 221457"/>
              <a:gd name="connsiteX62" fmla="*/ 184949 w 873130"/>
              <a:gd name="connsiteY62" fmla="*/ 178594 h 221457"/>
              <a:gd name="connsiteX63" fmla="*/ 168280 w 873130"/>
              <a:gd name="connsiteY63" fmla="*/ 173832 h 221457"/>
              <a:gd name="connsiteX64" fmla="*/ 153993 w 873130"/>
              <a:gd name="connsiteY64" fmla="*/ 169069 h 221457"/>
              <a:gd name="connsiteX65" fmla="*/ 146849 w 873130"/>
              <a:gd name="connsiteY65" fmla="*/ 166688 h 221457"/>
              <a:gd name="connsiteX66" fmla="*/ 123037 w 873130"/>
              <a:gd name="connsiteY66" fmla="*/ 161925 h 221457"/>
              <a:gd name="connsiteX67" fmla="*/ 92080 w 873130"/>
              <a:gd name="connsiteY67" fmla="*/ 154782 h 221457"/>
              <a:gd name="connsiteX68" fmla="*/ 77793 w 873130"/>
              <a:gd name="connsiteY68" fmla="*/ 150019 h 221457"/>
              <a:gd name="connsiteX69" fmla="*/ 63505 w 873130"/>
              <a:gd name="connsiteY69" fmla="*/ 140494 h 221457"/>
              <a:gd name="connsiteX70" fmla="*/ 34930 w 873130"/>
              <a:gd name="connsiteY70" fmla="*/ 128588 h 221457"/>
              <a:gd name="connsiteX71" fmla="*/ 15880 w 873130"/>
              <a:gd name="connsiteY71" fmla="*/ 119063 h 221457"/>
              <a:gd name="connsiteX72" fmla="*/ 6355 w 873130"/>
              <a:gd name="connsiteY72" fmla="*/ 111919 h 221457"/>
              <a:gd name="connsiteX73" fmla="*/ 3974 w 873130"/>
              <a:gd name="connsiteY73" fmla="*/ 71438 h 221457"/>
              <a:gd name="connsiteX74" fmla="*/ 8737 w 873130"/>
              <a:gd name="connsiteY74" fmla="*/ 64294 h 221457"/>
              <a:gd name="connsiteX75" fmla="*/ 11118 w 873130"/>
              <a:gd name="connsiteY75" fmla="*/ 57150 h 221457"/>
              <a:gd name="connsiteX76" fmla="*/ 27787 w 873130"/>
              <a:gd name="connsiteY76" fmla="*/ 40482 h 221457"/>
              <a:gd name="connsiteX77" fmla="*/ 34930 w 873130"/>
              <a:gd name="connsiteY77" fmla="*/ 33338 h 221457"/>
              <a:gd name="connsiteX78" fmla="*/ 44455 w 873130"/>
              <a:gd name="connsiteY78" fmla="*/ 19050 h 221457"/>
              <a:gd name="connsiteX79" fmla="*/ 75412 w 873130"/>
              <a:gd name="connsiteY79" fmla="*/ 0 h 22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73130" h="221457">
                <a:moveTo>
                  <a:pt x="75412" y="0"/>
                </a:moveTo>
                <a:cubicBezTo>
                  <a:pt x="77793" y="3969"/>
                  <a:pt x="79143" y="8779"/>
                  <a:pt x="82555" y="11907"/>
                </a:cubicBezTo>
                <a:cubicBezTo>
                  <a:pt x="108700" y="35874"/>
                  <a:pt x="117738" y="26792"/>
                  <a:pt x="158755" y="28575"/>
                </a:cubicBezTo>
                <a:cubicBezTo>
                  <a:pt x="161930" y="29369"/>
                  <a:pt x="165216" y="29808"/>
                  <a:pt x="168280" y="30957"/>
                </a:cubicBezTo>
                <a:cubicBezTo>
                  <a:pt x="178070" y="34628"/>
                  <a:pt x="180414" y="39314"/>
                  <a:pt x="192093" y="40482"/>
                </a:cubicBezTo>
                <a:cubicBezTo>
                  <a:pt x="235710" y="44843"/>
                  <a:pt x="198003" y="40735"/>
                  <a:pt x="232574" y="45244"/>
                </a:cubicBezTo>
                <a:cubicBezTo>
                  <a:pt x="281893" y="51677"/>
                  <a:pt x="255624" y="47499"/>
                  <a:pt x="284962" y="52388"/>
                </a:cubicBezTo>
                <a:lnTo>
                  <a:pt x="299249" y="57150"/>
                </a:lnTo>
                <a:cubicBezTo>
                  <a:pt x="301630" y="57944"/>
                  <a:pt x="304148" y="58409"/>
                  <a:pt x="306393" y="59532"/>
                </a:cubicBezTo>
                <a:cubicBezTo>
                  <a:pt x="309568" y="61119"/>
                  <a:pt x="312836" y="62533"/>
                  <a:pt x="315918" y="64294"/>
                </a:cubicBezTo>
                <a:cubicBezTo>
                  <a:pt x="318403" y="65714"/>
                  <a:pt x="320347" y="68152"/>
                  <a:pt x="323062" y="69057"/>
                </a:cubicBezTo>
                <a:cubicBezTo>
                  <a:pt x="327642" y="70584"/>
                  <a:pt x="332587" y="70644"/>
                  <a:pt x="337349" y="71438"/>
                </a:cubicBezTo>
                <a:cubicBezTo>
                  <a:pt x="339730" y="73025"/>
                  <a:pt x="341717" y="75506"/>
                  <a:pt x="344493" y="76200"/>
                </a:cubicBezTo>
                <a:cubicBezTo>
                  <a:pt x="351466" y="77943"/>
                  <a:pt x="358743" y="78270"/>
                  <a:pt x="365924" y="78582"/>
                </a:cubicBezTo>
                <a:cubicBezTo>
                  <a:pt x="395276" y="79858"/>
                  <a:pt x="424661" y="80169"/>
                  <a:pt x="454030" y="80963"/>
                </a:cubicBezTo>
                <a:lnTo>
                  <a:pt x="570712" y="78582"/>
                </a:lnTo>
                <a:cubicBezTo>
                  <a:pt x="573220" y="78486"/>
                  <a:pt x="575442" y="76890"/>
                  <a:pt x="577855" y="76200"/>
                </a:cubicBezTo>
                <a:cubicBezTo>
                  <a:pt x="581002" y="75301"/>
                  <a:pt x="584245" y="74759"/>
                  <a:pt x="587380" y="73819"/>
                </a:cubicBezTo>
                <a:cubicBezTo>
                  <a:pt x="592189" y="72377"/>
                  <a:pt x="596905" y="70645"/>
                  <a:pt x="601668" y="69057"/>
                </a:cubicBezTo>
                <a:cubicBezTo>
                  <a:pt x="604049" y="68263"/>
                  <a:pt x="606351" y="67167"/>
                  <a:pt x="608812" y="66675"/>
                </a:cubicBezTo>
                <a:cubicBezTo>
                  <a:pt x="633196" y="61799"/>
                  <a:pt x="616679" y="64546"/>
                  <a:pt x="658818" y="61913"/>
                </a:cubicBezTo>
                <a:cubicBezTo>
                  <a:pt x="661199" y="61119"/>
                  <a:pt x="663768" y="60751"/>
                  <a:pt x="665962" y="59532"/>
                </a:cubicBezTo>
                <a:cubicBezTo>
                  <a:pt x="670965" y="56752"/>
                  <a:pt x="674819" y="51817"/>
                  <a:pt x="680249" y="50007"/>
                </a:cubicBezTo>
                <a:cubicBezTo>
                  <a:pt x="682630" y="49213"/>
                  <a:pt x="684979" y="48315"/>
                  <a:pt x="687393" y="47625"/>
                </a:cubicBezTo>
                <a:cubicBezTo>
                  <a:pt x="708350" y="41637"/>
                  <a:pt x="686913" y="48579"/>
                  <a:pt x="704062" y="42863"/>
                </a:cubicBezTo>
                <a:cubicBezTo>
                  <a:pt x="709986" y="38913"/>
                  <a:pt x="713821" y="35929"/>
                  <a:pt x="720730" y="33338"/>
                </a:cubicBezTo>
                <a:cubicBezTo>
                  <a:pt x="724949" y="31756"/>
                  <a:pt x="738465" y="29397"/>
                  <a:pt x="742162" y="28575"/>
                </a:cubicBezTo>
                <a:cubicBezTo>
                  <a:pt x="745357" y="27865"/>
                  <a:pt x="748552" y="27134"/>
                  <a:pt x="751687" y="26194"/>
                </a:cubicBezTo>
                <a:cubicBezTo>
                  <a:pt x="756495" y="24752"/>
                  <a:pt x="761052" y="22417"/>
                  <a:pt x="765974" y="21432"/>
                </a:cubicBezTo>
                <a:cubicBezTo>
                  <a:pt x="780341" y="18558"/>
                  <a:pt x="774040" y="20330"/>
                  <a:pt x="785024" y="16669"/>
                </a:cubicBezTo>
                <a:cubicBezTo>
                  <a:pt x="793755" y="17463"/>
                  <a:pt x="802645" y="17213"/>
                  <a:pt x="811218" y="19050"/>
                </a:cubicBezTo>
                <a:cubicBezTo>
                  <a:pt x="814017" y="19650"/>
                  <a:pt x="815682" y="22808"/>
                  <a:pt x="818362" y="23813"/>
                </a:cubicBezTo>
                <a:cubicBezTo>
                  <a:pt x="822152" y="25234"/>
                  <a:pt x="826299" y="25400"/>
                  <a:pt x="830268" y="26194"/>
                </a:cubicBezTo>
                <a:cubicBezTo>
                  <a:pt x="834237" y="27782"/>
                  <a:pt x="838172" y="29456"/>
                  <a:pt x="842174" y="30957"/>
                </a:cubicBezTo>
                <a:cubicBezTo>
                  <a:pt x="844524" y="31838"/>
                  <a:pt x="847275" y="31879"/>
                  <a:pt x="849318" y="33338"/>
                </a:cubicBezTo>
                <a:cubicBezTo>
                  <a:pt x="852972" y="35948"/>
                  <a:pt x="855434" y="39941"/>
                  <a:pt x="858843" y="42863"/>
                </a:cubicBezTo>
                <a:cubicBezTo>
                  <a:pt x="861016" y="44725"/>
                  <a:pt x="863606" y="46038"/>
                  <a:pt x="865987" y="47625"/>
                </a:cubicBezTo>
                <a:cubicBezTo>
                  <a:pt x="866781" y="50800"/>
                  <a:pt x="867469" y="54003"/>
                  <a:pt x="868368" y="57150"/>
                </a:cubicBezTo>
                <a:cubicBezTo>
                  <a:pt x="869058" y="59564"/>
                  <a:pt x="870140" y="61859"/>
                  <a:pt x="870749" y="64294"/>
                </a:cubicBezTo>
                <a:cubicBezTo>
                  <a:pt x="871731" y="68220"/>
                  <a:pt x="872336" y="72231"/>
                  <a:pt x="873130" y="76200"/>
                </a:cubicBezTo>
                <a:cubicBezTo>
                  <a:pt x="872336" y="93663"/>
                  <a:pt x="872752" y="111222"/>
                  <a:pt x="870749" y="128588"/>
                </a:cubicBezTo>
                <a:cubicBezTo>
                  <a:pt x="870342" y="132114"/>
                  <a:pt x="867748" y="135031"/>
                  <a:pt x="865987" y="138113"/>
                </a:cubicBezTo>
                <a:cubicBezTo>
                  <a:pt x="864567" y="140598"/>
                  <a:pt x="863459" y="143469"/>
                  <a:pt x="861224" y="145257"/>
                </a:cubicBezTo>
                <a:cubicBezTo>
                  <a:pt x="859264" y="146825"/>
                  <a:pt x="856575" y="147361"/>
                  <a:pt x="854080" y="147638"/>
                </a:cubicBezTo>
                <a:cubicBezTo>
                  <a:pt x="842221" y="148956"/>
                  <a:pt x="830268" y="149225"/>
                  <a:pt x="818362" y="150019"/>
                </a:cubicBezTo>
                <a:cubicBezTo>
                  <a:pt x="809571" y="152949"/>
                  <a:pt x="808310" y="152795"/>
                  <a:pt x="799312" y="159544"/>
                </a:cubicBezTo>
                <a:cubicBezTo>
                  <a:pt x="796618" y="161565"/>
                  <a:pt x="794755" y="164532"/>
                  <a:pt x="792168" y="166688"/>
                </a:cubicBezTo>
                <a:cubicBezTo>
                  <a:pt x="785844" y="171958"/>
                  <a:pt x="782903" y="171982"/>
                  <a:pt x="775499" y="176213"/>
                </a:cubicBezTo>
                <a:cubicBezTo>
                  <a:pt x="773014" y="177633"/>
                  <a:pt x="770736" y="179388"/>
                  <a:pt x="768355" y="180975"/>
                </a:cubicBezTo>
                <a:cubicBezTo>
                  <a:pt x="765974" y="184150"/>
                  <a:pt x="764514" y="188299"/>
                  <a:pt x="761212" y="190500"/>
                </a:cubicBezTo>
                <a:cubicBezTo>
                  <a:pt x="752556" y="196271"/>
                  <a:pt x="736988" y="195935"/>
                  <a:pt x="727874" y="197644"/>
                </a:cubicBezTo>
                <a:cubicBezTo>
                  <a:pt x="721441" y="198850"/>
                  <a:pt x="715034" y="200337"/>
                  <a:pt x="708824" y="202407"/>
                </a:cubicBezTo>
                <a:cubicBezTo>
                  <a:pt x="661430" y="218204"/>
                  <a:pt x="720057" y="197914"/>
                  <a:pt x="685012" y="211932"/>
                </a:cubicBezTo>
                <a:cubicBezTo>
                  <a:pt x="680351" y="213796"/>
                  <a:pt x="675742" y="216535"/>
                  <a:pt x="670724" y="216694"/>
                </a:cubicBezTo>
                <a:lnTo>
                  <a:pt x="520705" y="221457"/>
                </a:lnTo>
                <a:lnTo>
                  <a:pt x="304012" y="219075"/>
                </a:lnTo>
                <a:cubicBezTo>
                  <a:pt x="299965" y="218991"/>
                  <a:pt x="296049" y="217604"/>
                  <a:pt x="292105" y="216694"/>
                </a:cubicBezTo>
                <a:cubicBezTo>
                  <a:pt x="247932" y="206502"/>
                  <a:pt x="287964" y="215852"/>
                  <a:pt x="265912" y="209550"/>
                </a:cubicBezTo>
                <a:cubicBezTo>
                  <a:pt x="240701" y="202346"/>
                  <a:pt x="276083" y="213735"/>
                  <a:pt x="242099" y="202407"/>
                </a:cubicBezTo>
                <a:cubicBezTo>
                  <a:pt x="239718" y="201613"/>
                  <a:pt x="237200" y="201148"/>
                  <a:pt x="234955" y="200025"/>
                </a:cubicBezTo>
                <a:cubicBezTo>
                  <a:pt x="231780" y="198438"/>
                  <a:pt x="228693" y="196661"/>
                  <a:pt x="225430" y="195263"/>
                </a:cubicBezTo>
                <a:cubicBezTo>
                  <a:pt x="217760" y="191976"/>
                  <a:pt x="209288" y="191406"/>
                  <a:pt x="201618" y="188119"/>
                </a:cubicBezTo>
                <a:cubicBezTo>
                  <a:pt x="172401" y="175599"/>
                  <a:pt x="208860" y="190550"/>
                  <a:pt x="184949" y="178594"/>
                </a:cubicBezTo>
                <a:cubicBezTo>
                  <a:pt x="180948" y="176594"/>
                  <a:pt x="172094" y="174976"/>
                  <a:pt x="168280" y="173832"/>
                </a:cubicBezTo>
                <a:cubicBezTo>
                  <a:pt x="163472" y="172389"/>
                  <a:pt x="158755" y="170657"/>
                  <a:pt x="153993" y="169069"/>
                </a:cubicBezTo>
                <a:cubicBezTo>
                  <a:pt x="151612" y="168275"/>
                  <a:pt x="149310" y="167180"/>
                  <a:pt x="146849" y="166688"/>
                </a:cubicBezTo>
                <a:lnTo>
                  <a:pt x="123037" y="161925"/>
                </a:lnTo>
                <a:cubicBezTo>
                  <a:pt x="113592" y="160036"/>
                  <a:pt x="100697" y="157655"/>
                  <a:pt x="92080" y="154782"/>
                </a:cubicBezTo>
                <a:cubicBezTo>
                  <a:pt x="87318" y="153194"/>
                  <a:pt x="81970" y="152804"/>
                  <a:pt x="77793" y="150019"/>
                </a:cubicBezTo>
                <a:cubicBezTo>
                  <a:pt x="73030" y="146844"/>
                  <a:pt x="68935" y="142304"/>
                  <a:pt x="63505" y="140494"/>
                </a:cubicBezTo>
                <a:cubicBezTo>
                  <a:pt x="53675" y="137217"/>
                  <a:pt x="44018" y="133637"/>
                  <a:pt x="34930" y="128588"/>
                </a:cubicBezTo>
                <a:cubicBezTo>
                  <a:pt x="18058" y="119215"/>
                  <a:pt x="28941" y="123416"/>
                  <a:pt x="15880" y="119063"/>
                </a:cubicBezTo>
                <a:cubicBezTo>
                  <a:pt x="12705" y="116682"/>
                  <a:pt x="9161" y="114725"/>
                  <a:pt x="6355" y="111919"/>
                </a:cubicBezTo>
                <a:cubicBezTo>
                  <a:pt x="-4577" y="100986"/>
                  <a:pt x="1353" y="86292"/>
                  <a:pt x="3974" y="71438"/>
                </a:cubicBezTo>
                <a:cubicBezTo>
                  <a:pt x="4471" y="68619"/>
                  <a:pt x="7149" y="66675"/>
                  <a:pt x="8737" y="64294"/>
                </a:cubicBezTo>
                <a:cubicBezTo>
                  <a:pt x="9531" y="61913"/>
                  <a:pt x="9550" y="59110"/>
                  <a:pt x="11118" y="57150"/>
                </a:cubicBezTo>
                <a:cubicBezTo>
                  <a:pt x="16027" y="51014"/>
                  <a:pt x="22231" y="46038"/>
                  <a:pt x="27787" y="40482"/>
                </a:cubicBezTo>
                <a:cubicBezTo>
                  <a:pt x="30168" y="38101"/>
                  <a:pt x="33062" y="36140"/>
                  <a:pt x="34930" y="33338"/>
                </a:cubicBezTo>
                <a:cubicBezTo>
                  <a:pt x="38105" y="28575"/>
                  <a:pt x="40407" y="23097"/>
                  <a:pt x="44455" y="19050"/>
                </a:cubicBezTo>
                <a:lnTo>
                  <a:pt x="7541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907467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Long">
    <p:spTree>
      <p:nvGrpSpPr>
        <p:cNvPr id="1" name=""/>
        <p:cNvGrpSpPr/>
        <p:nvPr/>
      </p:nvGrpSpPr>
      <p:grpSpPr>
        <a:xfrm>
          <a:off x="0" y="0"/>
          <a:ext cx="0" cy="0"/>
          <a:chOff x="0" y="0"/>
          <a:chExt cx="0" cy="0"/>
        </a:xfrm>
      </p:grpSpPr>
      <p:sp>
        <p:nvSpPr>
          <p:cNvPr id="12" name="Rectangle 11"/>
          <p:cNvSpPr/>
          <p:nvPr userDrawn="1"/>
        </p:nvSpPr>
        <p:spPr>
          <a:xfrm>
            <a:off x="-15240" y="182880"/>
            <a:ext cx="9144000" cy="6492240"/>
          </a:xfrm>
          <a:prstGeom prst="rect">
            <a:avLst/>
          </a:prstGeom>
          <a:solidFill>
            <a:srgbClr val="E4E9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3934" y="987057"/>
            <a:ext cx="7162800" cy="5713463"/>
          </a:xfrm>
          <a:prstGeom prst="rect">
            <a:avLst/>
          </a:prstGeom>
        </p:spPr>
      </p:pic>
      <p:sp>
        <p:nvSpPr>
          <p:cNvPr id="2" name="Title 1"/>
          <p:cNvSpPr>
            <a:spLocks noGrp="1"/>
          </p:cNvSpPr>
          <p:nvPr>
            <p:ph type="ctrTitle"/>
          </p:nvPr>
        </p:nvSpPr>
        <p:spPr>
          <a:xfrm>
            <a:off x="4546598" y="1219200"/>
            <a:ext cx="4292601" cy="3912291"/>
          </a:xfrm>
        </p:spPr>
        <p:txBody>
          <a:bodyPr anchor="t"/>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46599" y="3848788"/>
            <a:ext cx="4191000" cy="1375144"/>
          </a:xfrm>
        </p:spPr>
        <p:txBody>
          <a:bodyPr anchor="b">
            <a:normAutofit/>
          </a:bodyPr>
          <a:lstStyle>
            <a:lvl1pPr marL="0" indent="0" algn="l">
              <a:buNone/>
              <a:defRPr sz="20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02FAC4E-4D51-4C8C-886F-C8ECA9475276}" type="datetimeFigureOut">
              <a:rPr lang="en-US" smtClean="0"/>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6D2A7C-C3AD-4F23-8F04-E7CB876F6874}" type="slidenum">
              <a:rPr lang="en-US" smtClean="0"/>
              <a:t>‹#›</a:t>
            </a:fld>
            <a:endParaRPr lang="en-US" dirty="0"/>
          </a:p>
        </p:txBody>
      </p:sp>
      <p:sp>
        <p:nvSpPr>
          <p:cNvPr id="13" name="Rectangle 12"/>
          <p:cNvSpPr/>
          <p:nvPr userDrawn="1"/>
        </p:nvSpPr>
        <p:spPr>
          <a:xfrm>
            <a:off x="0" y="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4" name="Rectangle 13"/>
          <p:cNvSpPr/>
          <p:nvPr userDrawn="1"/>
        </p:nvSpPr>
        <p:spPr>
          <a:xfrm>
            <a:off x="0" y="649224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userDrawn="1"/>
        </p:nvCxnSpPr>
        <p:spPr>
          <a:xfrm>
            <a:off x="4114800" y="1447800"/>
            <a:ext cx="0" cy="3678767"/>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Freeform 7"/>
          <p:cNvSpPr/>
          <p:nvPr userDrawn="1"/>
        </p:nvSpPr>
        <p:spPr>
          <a:xfrm>
            <a:off x="1462088" y="4028141"/>
            <a:ext cx="1190625" cy="310497"/>
          </a:xfrm>
          <a:custGeom>
            <a:avLst/>
            <a:gdLst>
              <a:gd name="connsiteX0" fmla="*/ 126206 w 1190625"/>
              <a:gd name="connsiteY0" fmla="*/ 934 h 310497"/>
              <a:gd name="connsiteX1" fmla="*/ 176212 w 1190625"/>
              <a:gd name="connsiteY1" fmla="*/ 15222 h 310497"/>
              <a:gd name="connsiteX2" fmla="*/ 185737 w 1190625"/>
              <a:gd name="connsiteY2" fmla="*/ 17603 h 310497"/>
              <a:gd name="connsiteX3" fmla="*/ 197643 w 1190625"/>
              <a:gd name="connsiteY3" fmla="*/ 24747 h 310497"/>
              <a:gd name="connsiteX4" fmla="*/ 209550 w 1190625"/>
              <a:gd name="connsiteY4" fmla="*/ 29509 h 310497"/>
              <a:gd name="connsiteX5" fmla="*/ 228600 w 1190625"/>
              <a:gd name="connsiteY5" fmla="*/ 43797 h 310497"/>
              <a:gd name="connsiteX6" fmla="*/ 235743 w 1190625"/>
              <a:gd name="connsiteY6" fmla="*/ 46178 h 310497"/>
              <a:gd name="connsiteX7" fmla="*/ 250031 w 1190625"/>
              <a:gd name="connsiteY7" fmla="*/ 53322 h 310497"/>
              <a:gd name="connsiteX8" fmla="*/ 259556 w 1190625"/>
              <a:gd name="connsiteY8" fmla="*/ 60465 h 310497"/>
              <a:gd name="connsiteX9" fmla="*/ 266700 w 1190625"/>
              <a:gd name="connsiteY9" fmla="*/ 62847 h 310497"/>
              <a:gd name="connsiteX10" fmla="*/ 290512 w 1190625"/>
              <a:gd name="connsiteY10" fmla="*/ 67609 h 310497"/>
              <a:gd name="connsiteX11" fmla="*/ 352425 w 1190625"/>
              <a:gd name="connsiteY11" fmla="*/ 72372 h 310497"/>
              <a:gd name="connsiteX12" fmla="*/ 504825 w 1190625"/>
              <a:gd name="connsiteY12" fmla="*/ 77134 h 310497"/>
              <a:gd name="connsiteX13" fmla="*/ 514350 w 1190625"/>
              <a:gd name="connsiteY13" fmla="*/ 79515 h 310497"/>
              <a:gd name="connsiteX14" fmla="*/ 550068 w 1190625"/>
              <a:gd name="connsiteY14" fmla="*/ 81897 h 310497"/>
              <a:gd name="connsiteX15" fmla="*/ 602456 w 1190625"/>
              <a:gd name="connsiteY15" fmla="*/ 86659 h 310497"/>
              <a:gd name="connsiteX16" fmla="*/ 719137 w 1190625"/>
              <a:gd name="connsiteY16" fmla="*/ 89040 h 310497"/>
              <a:gd name="connsiteX17" fmla="*/ 797718 w 1190625"/>
              <a:gd name="connsiteY17" fmla="*/ 86659 h 310497"/>
              <a:gd name="connsiteX18" fmla="*/ 804862 w 1190625"/>
              <a:gd name="connsiteY18" fmla="*/ 84278 h 310497"/>
              <a:gd name="connsiteX19" fmla="*/ 857250 w 1190625"/>
              <a:gd name="connsiteY19" fmla="*/ 81897 h 310497"/>
              <a:gd name="connsiteX20" fmla="*/ 876300 w 1190625"/>
              <a:gd name="connsiteY20" fmla="*/ 77134 h 310497"/>
              <a:gd name="connsiteX21" fmla="*/ 883443 w 1190625"/>
              <a:gd name="connsiteY21" fmla="*/ 72372 h 310497"/>
              <a:gd name="connsiteX22" fmla="*/ 892968 w 1190625"/>
              <a:gd name="connsiteY22" fmla="*/ 69990 h 310497"/>
              <a:gd name="connsiteX23" fmla="*/ 907256 w 1190625"/>
              <a:gd name="connsiteY23" fmla="*/ 65228 h 310497"/>
              <a:gd name="connsiteX24" fmla="*/ 914400 w 1190625"/>
              <a:gd name="connsiteY24" fmla="*/ 60465 h 310497"/>
              <a:gd name="connsiteX25" fmla="*/ 931068 w 1190625"/>
              <a:gd name="connsiteY25" fmla="*/ 55703 h 310497"/>
              <a:gd name="connsiteX26" fmla="*/ 942975 w 1190625"/>
              <a:gd name="connsiteY26" fmla="*/ 48559 h 310497"/>
              <a:gd name="connsiteX27" fmla="*/ 957262 w 1190625"/>
              <a:gd name="connsiteY27" fmla="*/ 39034 h 310497"/>
              <a:gd name="connsiteX28" fmla="*/ 973931 w 1190625"/>
              <a:gd name="connsiteY28" fmla="*/ 34272 h 310497"/>
              <a:gd name="connsiteX29" fmla="*/ 985837 w 1190625"/>
              <a:gd name="connsiteY29" fmla="*/ 31890 h 310497"/>
              <a:gd name="connsiteX30" fmla="*/ 995362 w 1190625"/>
              <a:gd name="connsiteY30" fmla="*/ 29509 h 310497"/>
              <a:gd name="connsiteX31" fmla="*/ 1014412 w 1190625"/>
              <a:gd name="connsiteY31" fmla="*/ 27128 h 310497"/>
              <a:gd name="connsiteX32" fmla="*/ 1021556 w 1190625"/>
              <a:gd name="connsiteY32" fmla="*/ 24747 h 310497"/>
              <a:gd name="connsiteX33" fmla="*/ 1047750 w 1190625"/>
              <a:gd name="connsiteY33" fmla="*/ 19984 h 310497"/>
              <a:gd name="connsiteX34" fmla="*/ 1064418 w 1190625"/>
              <a:gd name="connsiteY34" fmla="*/ 12840 h 310497"/>
              <a:gd name="connsiteX35" fmla="*/ 1085850 w 1190625"/>
              <a:gd name="connsiteY35" fmla="*/ 8078 h 310497"/>
              <a:gd name="connsiteX36" fmla="*/ 1092993 w 1190625"/>
              <a:gd name="connsiteY36" fmla="*/ 5697 h 310497"/>
              <a:gd name="connsiteX37" fmla="*/ 1119187 w 1190625"/>
              <a:gd name="connsiteY37" fmla="*/ 15222 h 310497"/>
              <a:gd name="connsiteX38" fmla="*/ 1131093 w 1190625"/>
              <a:gd name="connsiteY38" fmla="*/ 24747 h 310497"/>
              <a:gd name="connsiteX39" fmla="*/ 1143000 w 1190625"/>
              <a:gd name="connsiteY39" fmla="*/ 31890 h 310497"/>
              <a:gd name="connsiteX40" fmla="*/ 1159668 w 1190625"/>
              <a:gd name="connsiteY40" fmla="*/ 50940 h 310497"/>
              <a:gd name="connsiteX41" fmla="*/ 1164431 w 1190625"/>
              <a:gd name="connsiteY41" fmla="*/ 58084 h 310497"/>
              <a:gd name="connsiteX42" fmla="*/ 1181100 w 1190625"/>
              <a:gd name="connsiteY42" fmla="*/ 84278 h 310497"/>
              <a:gd name="connsiteX43" fmla="*/ 1190625 w 1190625"/>
              <a:gd name="connsiteY43" fmla="*/ 98565 h 310497"/>
              <a:gd name="connsiteX44" fmla="*/ 1188243 w 1190625"/>
              <a:gd name="connsiteY44" fmla="*/ 146190 h 310497"/>
              <a:gd name="connsiteX45" fmla="*/ 1183481 w 1190625"/>
              <a:gd name="connsiteY45" fmla="*/ 167622 h 310497"/>
              <a:gd name="connsiteX46" fmla="*/ 1178718 w 1190625"/>
              <a:gd name="connsiteY46" fmla="*/ 189053 h 310497"/>
              <a:gd name="connsiteX47" fmla="*/ 1164431 w 1190625"/>
              <a:gd name="connsiteY47" fmla="*/ 205722 h 310497"/>
              <a:gd name="connsiteX48" fmla="*/ 1159668 w 1190625"/>
              <a:gd name="connsiteY48" fmla="*/ 212865 h 310497"/>
              <a:gd name="connsiteX49" fmla="*/ 1145381 w 1190625"/>
              <a:gd name="connsiteY49" fmla="*/ 222390 h 310497"/>
              <a:gd name="connsiteX50" fmla="*/ 1138237 w 1190625"/>
              <a:gd name="connsiteY50" fmla="*/ 227153 h 310497"/>
              <a:gd name="connsiteX51" fmla="*/ 1119187 w 1190625"/>
              <a:gd name="connsiteY51" fmla="*/ 231915 h 310497"/>
              <a:gd name="connsiteX52" fmla="*/ 1112043 w 1190625"/>
              <a:gd name="connsiteY52" fmla="*/ 234297 h 310497"/>
              <a:gd name="connsiteX53" fmla="*/ 1069181 w 1190625"/>
              <a:gd name="connsiteY53" fmla="*/ 239059 h 310497"/>
              <a:gd name="connsiteX54" fmla="*/ 1031081 w 1190625"/>
              <a:gd name="connsiteY54" fmla="*/ 243822 h 310497"/>
              <a:gd name="connsiteX55" fmla="*/ 1000125 w 1190625"/>
              <a:gd name="connsiteY55" fmla="*/ 255728 h 310497"/>
              <a:gd name="connsiteX56" fmla="*/ 981075 w 1190625"/>
              <a:gd name="connsiteY56" fmla="*/ 260490 h 310497"/>
              <a:gd name="connsiteX57" fmla="*/ 966787 w 1190625"/>
              <a:gd name="connsiteY57" fmla="*/ 265253 h 310497"/>
              <a:gd name="connsiteX58" fmla="*/ 959643 w 1190625"/>
              <a:gd name="connsiteY58" fmla="*/ 267634 h 310497"/>
              <a:gd name="connsiteX59" fmla="*/ 952500 w 1190625"/>
              <a:gd name="connsiteY59" fmla="*/ 270015 h 310497"/>
              <a:gd name="connsiteX60" fmla="*/ 909637 w 1190625"/>
              <a:gd name="connsiteY60" fmla="*/ 272397 h 310497"/>
              <a:gd name="connsiteX61" fmla="*/ 871537 w 1190625"/>
              <a:gd name="connsiteY61" fmla="*/ 279540 h 310497"/>
              <a:gd name="connsiteX62" fmla="*/ 864393 w 1190625"/>
              <a:gd name="connsiteY62" fmla="*/ 281922 h 310497"/>
              <a:gd name="connsiteX63" fmla="*/ 847725 w 1190625"/>
              <a:gd name="connsiteY63" fmla="*/ 286684 h 310497"/>
              <a:gd name="connsiteX64" fmla="*/ 838200 w 1190625"/>
              <a:gd name="connsiteY64" fmla="*/ 291447 h 310497"/>
              <a:gd name="connsiteX65" fmla="*/ 814387 w 1190625"/>
              <a:gd name="connsiteY65" fmla="*/ 296209 h 310497"/>
              <a:gd name="connsiteX66" fmla="*/ 807243 w 1190625"/>
              <a:gd name="connsiteY66" fmla="*/ 300972 h 310497"/>
              <a:gd name="connsiteX67" fmla="*/ 771525 w 1190625"/>
              <a:gd name="connsiteY67" fmla="*/ 308115 h 310497"/>
              <a:gd name="connsiteX68" fmla="*/ 762000 w 1190625"/>
              <a:gd name="connsiteY68" fmla="*/ 310497 h 310497"/>
              <a:gd name="connsiteX69" fmla="*/ 571500 w 1190625"/>
              <a:gd name="connsiteY69" fmla="*/ 308115 h 310497"/>
              <a:gd name="connsiteX70" fmla="*/ 492918 w 1190625"/>
              <a:gd name="connsiteY70" fmla="*/ 303353 h 310497"/>
              <a:gd name="connsiteX71" fmla="*/ 454818 w 1190625"/>
              <a:gd name="connsiteY71" fmla="*/ 298590 h 310497"/>
              <a:gd name="connsiteX72" fmla="*/ 447675 w 1190625"/>
              <a:gd name="connsiteY72" fmla="*/ 296209 h 310497"/>
              <a:gd name="connsiteX73" fmla="*/ 428625 w 1190625"/>
              <a:gd name="connsiteY73" fmla="*/ 293828 h 310497"/>
              <a:gd name="connsiteX74" fmla="*/ 395287 w 1190625"/>
              <a:gd name="connsiteY74" fmla="*/ 286684 h 310497"/>
              <a:gd name="connsiteX75" fmla="*/ 371475 w 1190625"/>
              <a:gd name="connsiteY75" fmla="*/ 279540 h 310497"/>
              <a:gd name="connsiteX76" fmla="*/ 350043 w 1190625"/>
              <a:gd name="connsiteY76" fmla="*/ 274778 h 310497"/>
              <a:gd name="connsiteX77" fmla="*/ 330993 w 1190625"/>
              <a:gd name="connsiteY77" fmla="*/ 267634 h 310497"/>
              <a:gd name="connsiteX78" fmla="*/ 321468 w 1190625"/>
              <a:gd name="connsiteY78" fmla="*/ 265253 h 310497"/>
              <a:gd name="connsiteX79" fmla="*/ 292893 w 1190625"/>
              <a:gd name="connsiteY79" fmla="*/ 255728 h 310497"/>
              <a:gd name="connsiteX80" fmla="*/ 273843 w 1190625"/>
              <a:gd name="connsiteY80" fmla="*/ 250965 h 310497"/>
              <a:gd name="connsiteX81" fmla="*/ 264318 w 1190625"/>
              <a:gd name="connsiteY81" fmla="*/ 248584 h 310497"/>
              <a:gd name="connsiteX82" fmla="*/ 254793 w 1190625"/>
              <a:gd name="connsiteY82" fmla="*/ 243822 h 310497"/>
              <a:gd name="connsiteX83" fmla="*/ 242887 w 1190625"/>
              <a:gd name="connsiteY83" fmla="*/ 241440 h 310497"/>
              <a:gd name="connsiteX84" fmla="*/ 235743 w 1190625"/>
              <a:gd name="connsiteY84" fmla="*/ 239059 h 310497"/>
              <a:gd name="connsiteX85" fmla="*/ 223837 w 1190625"/>
              <a:gd name="connsiteY85" fmla="*/ 236678 h 310497"/>
              <a:gd name="connsiteX86" fmla="*/ 202406 w 1190625"/>
              <a:gd name="connsiteY86" fmla="*/ 227153 h 310497"/>
              <a:gd name="connsiteX87" fmla="*/ 188118 w 1190625"/>
              <a:gd name="connsiteY87" fmla="*/ 222390 h 310497"/>
              <a:gd name="connsiteX88" fmla="*/ 159543 w 1190625"/>
              <a:gd name="connsiteY88" fmla="*/ 215247 h 310497"/>
              <a:gd name="connsiteX89" fmla="*/ 133350 w 1190625"/>
              <a:gd name="connsiteY89" fmla="*/ 205722 h 310497"/>
              <a:gd name="connsiteX90" fmla="*/ 126206 w 1190625"/>
              <a:gd name="connsiteY90" fmla="*/ 203340 h 310497"/>
              <a:gd name="connsiteX91" fmla="*/ 95250 w 1190625"/>
              <a:gd name="connsiteY91" fmla="*/ 196197 h 310497"/>
              <a:gd name="connsiteX92" fmla="*/ 85725 w 1190625"/>
              <a:gd name="connsiteY92" fmla="*/ 189053 h 310497"/>
              <a:gd name="connsiteX93" fmla="*/ 78581 w 1190625"/>
              <a:gd name="connsiteY93" fmla="*/ 186672 h 310497"/>
              <a:gd name="connsiteX94" fmla="*/ 71437 w 1190625"/>
              <a:gd name="connsiteY94" fmla="*/ 181909 h 310497"/>
              <a:gd name="connsiteX95" fmla="*/ 61912 w 1190625"/>
              <a:gd name="connsiteY95" fmla="*/ 177147 h 310497"/>
              <a:gd name="connsiteX96" fmla="*/ 45243 w 1190625"/>
              <a:gd name="connsiteY96" fmla="*/ 165240 h 310497"/>
              <a:gd name="connsiteX97" fmla="*/ 21431 w 1190625"/>
              <a:gd name="connsiteY97" fmla="*/ 150953 h 310497"/>
              <a:gd name="connsiteX98" fmla="*/ 14287 w 1190625"/>
              <a:gd name="connsiteY98" fmla="*/ 143809 h 310497"/>
              <a:gd name="connsiteX99" fmla="*/ 0 w 1190625"/>
              <a:gd name="connsiteY99" fmla="*/ 127140 h 310497"/>
              <a:gd name="connsiteX100" fmla="*/ 7143 w 1190625"/>
              <a:gd name="connsiteY100" fmla="*/ 86659 h 310497"/>
              <a:gd name="connsiteX101" fmla="*/ 28575 w 1190625"/>
              <a:gd name="connsiteY101" fmla="*/ 65228 h 310497"/>
              <a:gd name="connsiteX102" fmla="*/ 42862 w 1190625"/>
              <a:gd name="connsiteY102" fmla="*/ 50940 h 310497"/>
              <a:gd name="connsiteX103" fmla="*/ 52387 w 1190625"/>
              <a:gd name="connsiteY103" fmla="*/ 41415 h 310497"/>
              <a:gd name="connsiteX104" fmla="*/ 61912 w 1190625"/>
              <a:gd name="connsiteY104" fmla="*/ 34272 h 310497"/>
              <a:gd name="connsiteX105" fmla="*/ 69056 w 1190625"/>
              <a:gd name="connsiteY105" fmla="*/ 27128 h 310497"/>
              <a:gd name="connsiteX106" fmla="*/ 90487 w 1190625"/>
              <a:gd name="connsiteY106" fmla="*/ 19984 h 310497"/>
              <a:gd name="connsiteX107" fmla="*/ 104775 w 1190625"/>
              <a:gd name="connsiteY107" fmla="*/ 10459 h 310497"/>
              <a:gd name="connsiteX108" fmla="*/ 109537 w 1190625"/>
              <a:gd name="connsiteY108" fmla="*/ 3315 h 310497"/>
              <a:gd name="connsiteX109" fmla="*/ 126206 w 1190625"/>
              <a:gd name="connsiteY109" fmla="*/ 934 h 31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190625" h="310497">
                <a:moveTo>
                  <a:pt x="126206" y="934"/>
                </a:moveTo>
                <a:cubicBezTo>
                  <a:pt x="137318" y="2918"/>
                  <a:pt x="159518" y="10548"/>
                  <a:pt x="176212" y="15222"/>
                </a:cubicBezTo>
                <a:cubicBezTo>
                  <a:pt x="179363" y="16104"/>
                  <a:pt x="182746" y="16274"/>
                  <a:pt x="185737" y="17603"/>
                </a:cubicBezTo>
                <a:cubicBezTo>
                  <a:pt x="189966" y="19483"/>
                  <a:pt x="193503" y="22677"/>
                  <a:pt x="197643" y="24747"/>
                </a:cubicBezTo>
                <a:cubicBezTo>
                  <a:pt x="201466" y="26659"/>
                  <a:pt x="205909" y="27269"/>
                  <a:pt x="209550" y="29509"/>
                </a:cubicBezTo>
                <a:cubicBezTo>
                  <a:pt x="216310" y="33669"/>
                  <a:pt x="221070" y="41287"/>
                  <a:pt x="228600" y="43797"/>
                </a:cubicBezTo>
                <a:cubicBezTo>
                  <a:pt x="230981" y="44591"/>
                  <a:pt x="233498" y="45056"/>
                  <a:pt x="235743" y="46178"/>
                </a:cubicBezTo>
                <a:cubicBezTo>
                  <a:pt x="254212" y="55412"/>
                  <a:pt x="232070" y="47333"/>
                  <a:pt x="250031" y="53322"/>
                </a:cubicBezTo>
                <a:cubicBezTo>
                  <a:pt x="253206" y="55703"/>
                  <a:pt x="256110" y="58496"/>
                  <a:pt x="259556" y="60465"/>
                </a:cubicBezTo>
                <a:cubicBezTo>
                  <a:pt x="261735" y="61710"/>
                  <a:pt x="264254" y="62283"/>
                  <a:pt x="266700" y="62847"/>
                </a:cubicBezTo>
                <a:cubicBezTo>
                  <a:pt x="274587" y="64667"/>
                  <a:pt x="282480" y="66605"/>
                  <a:pt x="290512" y="67609"/>
                </a:cubicBezTo>
                <a:cubicBezTo>
                  <a:pt x="323761" y="71765"/>
                  <a:pt x="303172" y="69635"/>
                  <a:pt x="352425" y="72372"/>
                </a:cubicBezTo>
                <a:cubicBezTo>
                  <a:pt x="416317" y="81499"/>
                  <a:pt x="343909" y="71859"/>
                  <a:pt x="504825" y="77134"/>
                </a:cubicBezTo>
                <a:cubicBezTo>
                  <a:pt x="508096" y="77241"/>
                  <a:pt x="511095" y="79172"/>
                  <a:pt x="514350" y="79515"/>
                </a:cubicBezTo>
                <a:cubicBezTo>
                  <a:pt x="526217" y="80764"/>
                  <a:pt x="538162" y="81103"/>
                  <a:pt x="550068" y="81897"/>
                </a:cubicBezTo>
                <a:cubicBezTo>
                  <a:pt x="573105" y="85736"/>
                  <a:pt x="569559" y="85647"/>
                  <a:pt x="602456" y="86659"/>
                </a:cubicBezTo>
                <a:cubicBezTo>
                  <a:pt x="641339" y="87855"/>
                  <a:pt x="680243" y="88246"/>
                  <a:pt x="719137" y="89040"/>
                </a:cubicBezTo>
                <a:cubicBezTo>
                  <a:pt x="745331" y="88246"/>
                  <a:pt x="771553" y="88112"/>
                  <a:pt x="797718" y="86659"/>
                </a:cubicBezTo>
                <a:cubicBezTo>
                  <a:pt x="800224" y="86520"/>
                  <a:pt x="802360" y="84478"/>
                  <a:pt x="804862" y="84278"/>
                </a:cubicBezTo>
                <a:cubicBezTo>
                  <a:pt x="822287" y="82884"/>
                  <a:pt x="839787" y="82691"/>
                  <a:pt x="857250" y="81897"/>
                </a:cubicBezTo>
                <a:cubicBezTo>
                  <a:pt x="861774" y="80992"/>
                  <a:pt x="871421" y="79573"/>
                  <a:pt x="876300" y="77134"/>
                </a:cubicBezTo>
                <a:cubicBezTo>
                  <a:pt x="878860" y="75854"/>
                  <a:pt x="880813" y="73499"/>
                  <a:pt x="883443" y="72372"/>
                </a:cubicBezTo>
                <a:cubicBezTo>
                  <a:pt x="886451" y="71083"/>
                  <a:pt x="889833" y="70930"/>
                  <a:pt x="892968" y="69990"/>
                </a:cubicBezTo>
                <a:cubicBezTo>
                  <a:pt x="897776" y="68547"/>
                  <a:pt x="902493" y="66815"/>
                  <a:pt x="907256" y="65228"/>
                </a:cubicBezTo>
                <a:cubicBezTo>
                  <a:pt x="909637" y="63640"/>
                  <a:pt x="911840" y="61745"/>
                  <a:pt x="914400" y="60465"/>
                </a:cubicBezTo>
                <a:cubicBezTo>
                  <a:pt x="917816" y="58757"/>
                  <a:pt x="928016" y="56466"/>
                  <a:pt x="931068" y="55703"/>
                </a:cubicBezTo>
                <a:cubicBezTo>
                  <a:pt x="935037" y="53322"/>
                  <a:pt x="939070" y="51044"/>
                  <a:pt x="942975" y="48559"/>
                </a:cubicBezTo>
                <a:cubicBezTo>
                  <a:pt x="947804" y="45486"/>
                  <a:pt x="951832" y="40844"/>
                  <a:pt x="957262" y="39034"/>
                </a:cubicBezTo>
                <a:cubicBezTo>
                  <a:pt x="965220" y="36382"/>
                  <a:pt x="964957" y="36266"/>
                  <a:pt x="973931" y="34272"/>
                </a:cubicBezTo>
                <a:cubicBezTo>
                  <a:pt x="977882" y="33394"/>
                  <a:pt x="981886" y="32768"/>
                  <a:pt x="985837" y="31890"/>
                </a:cubicBezTo>
                <a:cubicBezTo>
                  <a:pt x="989032" y="31180"/>
                  <a:pt x="992134" y="30047"/>
                  <a:pt x="995362" y="29509"/>
                </a:cubicBezTo>
                <a:cubicBezTo>
                  <a:pt x="1001674" y="28457"/>
                  <a:pt x="1008062" y="27922"/>
                  <a:pt x="1014412" y="27128"/>
                </a:cubicBezTo>
                <a:cubicBezTo>
                  <a:pt x="1016793" y="26334"/>
                  <a:pt x="1019095" y="25239"/>
                  <a:pt x="1021556" y="24747"/>
                </a:cubicBezTo>
                <a:cubicBezTo>
                  <a:pt x="1029622" y="23134"/>
                  <a:pt x="1039685" y="23008"/>
                  <a:pt x="1047750" y="19984"/>
                </a:cubicBezTo>
                <a:cubicBezTo>
                  <a:pt x="1068060" y="12369"/>
                  <a:pt x="1047869" y="17569"/>
                  <a:pt x="1064418" y="12840"/>
                </a:cubicBezTo>
                <a:cubicBezTo>
                  <a:pt x="1081499" y="7959"/>
                  <a:pt x="1066246" y="12979"/>
                  <a:pt x="1085850" y="8078"/>
                </a:cubicBezTo>
                <a:cubicBezTo>
                  <a:pt x="1088285" y="7469"/>
                  <a:pt x="1090612" y="6491"/>
                  <a:pt x="1092993" y="5697"/>
                </a:cubicBezTo>
                <a:cubicBezTo>
                  <a:pt x="1102614" y="8446"/>
                  <a:pt x="1110920" y="9710"/>
                  <a:pt x="1119187" y="15222"/>
                </a:cubicBezTo>
                <a:cubicBezTo>
                  <a:pt x="1123416" y="18041"/>
                  <a:pt x="1126929" y="21833"/>
                  <a:pt x="1131093" y="24747"/>
                </a:cubicBezTo>
                <a:cubicBezTo>
                  <a:pt x="1134885" y="27401"/>
                  <a:pt x="1139346" y="29049"/>
                  <a:pt x="1143000" y="31890"/>
                </a:cubicBezTo>
                <a:cubicBezTo>
                  <a:pt x="1149736" y="37129"/>
                  <a:pt x="1154776" y="44091"/>
                  <a:pt x="1159668" y="50940"/>
                </a:cubicBezTo>
                <a:cubicBezTo>
                  <a:pt x="1161332" y="53269"/>
                  <a:pt x="1162958" y="55630"/>
                  <a:pt x="1164431" y="58084"/>
                </a:cubicBezTo>
                <a:cubicBezTo>
                  <a:pt x="1187033" y="95754"/>
                  <a:pt x="1163227" y="58747"/>
                  <a:pt x="1181100" y="84278"/>
                </a:cubicBezTo>
                <a:cubicBezTo>
                  <a:pt x="1184382" y="88967"/>
                  <a:pt x="1190625" y="98565"/>
                  <a:pt x="1190625" y="98565"/>
                </a:cubicBezTo>
                <a:cubicBezTo>
                  <a:pt x="1189831" y="114440"/>
                  <a:pt x="1189511" y="130346"/>
                  <a:pt x="1188243" y="146190"/>
                </a:cubicBezTo>
                <a:cubicBezTo>
                  <a:pt x="1187794" y="151803"/>
                  <a:pt x="1184763" y="161854"/>
                  <a:pt x="1183481" y="167622"/>
                </a:cubicBezTo>
                <a:cubicBezTo>
                  <a:pt x="1183179" y="168981"/>
                  <a:pt x="1179882" y="186726"/>
                  <a:pt x="1178718" y="189053"/>
                </a:cubicBezTo>
                <a:cubicBezTo>
                  <a:pt x="1174259" y="197971"/>
                  <a:pt x="1170389" y="198573"/>
                  <a:pt x="1164431" y="205722"/>
                </a:cubicBezTo>
                <a:cubicBezTo>
                  <a:pt x="1162599" y="207920"/>
                  <a:pt x="1161822" y="210981"/>
                  <a:pt x="1159668" y="212865"/>
                </a:cubicBezTo>
                <a:cubicBezTo>
                  <a:pt x="1155360" y="216634"/>
                  <a:pt x="1150143" y="219215"/>
                  <a:pt x="1145381" y="222390"/>
                </a:cubicBezTo>
                <a:cubicBezTo>
                  <a:pt x="1143000" y="223978"/>
                  <a:pt x="1141014" y="226459"/>
                  <a:pt x="1138237" y="227153"/>
                </a:cubicBezTo>
                <a:cubicBezTo>
                  <a:pt x="1131887" y="228740"/>
                  <a:pt x="1125396" y="229845"/>
                  <a:pt x="1119187" y="231915"/>
                </a:cubicBezTo>
                <a:cubicBezTo>
                  <a:pt x="1116806" y="232709"/>
                  <a:pt x="1114528" y="233942"/>
                  <a:pt x="1112043" y="234297"/>
                </a:cubicBezTo>
                <a:cubicBezTo>
                  <a:pt x="1097812" y="236330"/>
                  <a:pt x="1069181" y="239059"/>
                  <a:pt x="1069181" y="239059"/>
                </a:cubicBezTo>
                <a:cubicBezTo>
                  <a:pt x="1046600" y="246585"/>
                  <a:pt x="1087706" y="233526"/>
                  <a:pt x="1031081" y="243822"/>
                </a:cubicBezTo>
                <a:cubicBezTo>
                  <a:pt x="1011516" y="247379"/>
                  <a:pt x="1013918" y="249817"/>
                  <a:pt x="1000125" y="255728"/>
                </a:cubicBezTo>
                <a:cubicBezTo>
                  <a:pt x="991698" y="259340"/>
                  <a:pt x="991320" y="257696"/>
                  <a:pt x="981075" y="260490"/>
                </a:cubicBezTo>
                <a:cubicBezTo>
                  <a:pt x="976232" y="261811"/>
                  <a:pt x="971550" y="263665"/>
                  <a:pt x="966787" y="265253"/>
                </a:cubicBezTo>
                <a:lnTo>
                  <a:pt x="959643" y="267634"/>
                </a:lnTo>
                <a:cubicBezTo>
                  <a:pt x="957262" y="268428"/>
                  <a:pt x="955006" y="269876"/>
                  <a:pt x="952500" y="270015"/>
                </a:cubicBezTo>
                <a:lnTo>
                  <a:pt x="909637" y="272397"/>
                </a:lnTo>
                <a:cubicBezTo>
                  <a:pt x="900990" y="273838"/>
                  <a:pt x="877241" y="277638"/>
                  <a:pt x="871537" y="279540"/>
                </a:cubicBezTo>
                <a:cubicBezTo>
                  <a:pt x="869156" y="280334"/>
                  <a:pt x="866797" y="281201"/>
                  <a:pt x="864393" y="281922"/>
                </a:cubicBezTo>
                <a:cubicBezTo>
                  <a:pt x="858858" y="283582"/>
                  <a:pt x="853155" y="284709"/>
                  <a:pt x="847725" y="286684"/>
                </a:cubicBezTo>
                <a:cubicBezTo>
                  <a:pt x="844389" y="287897"/>
                  <a:pt x="841524" y="290201"/>
                  <a:pt x="838200" y="291447"/>
                </a:cubicBezTo>
                <a:cubicBezTo>
                  <a:pt x="832518" y="293578"/>
                  <a:pt x="819323" y="295386"/>
                  <a:pt x="814387" y="296209"/>
                </a:cubicBezTo>
                <a:cubicBezTo>
                  <a:pt x="812006" y="297797"/>
                  <a:pt x="809933" y="299994"/>
                  <a:pt x="807243" y="300972"/>
                </a:cubicBezTo>
                <a:cubicBezTo>
                  <a:pt x="792272" y="306416"/>
                  <a:pt x="786506" y="305391"/>
                  <a:pt x="771525" y="308115"/>
                </a:cubicBezTo>
                <a:cubicBezTo>
                  <a:pt x="768305" y="308701"/>
                  <a:pt x="765175" y="309703"/>
                  <a:pt x="762000" y="310497"/>
                </a:cubicBezTo>
                <a:lnTo>
                  <a:pt x="571500" y="308115"/>
                </a:lnTo>
                <a:cubicBezTo>
                  <a:pt x="550815" y="307697"/>
                  <a:pt x="514995" y="304930"/>
                  <a:pt x="492918" y="303353"/>
                </a:cubicBezTo>
                <a:cubicBezTo>
                  <a:pt x="469448" y="297486"/>
                  <a:pt x="500301" y="304655"/>
                  <a:pt x="454818" y="298590"/>
                </a:cubicBezTo>
                <a:cubicBezTo>
                  <a:pt x="452330" y="298258"/>
                  <a:pt x="450144" y="296658"/>
                  <a:pt x="447675" y="296209"/>
                </a:cubicBezTo>
                <a:cubicBezTo>
                  <a:pt x="441379" y="295064"/>
                  <a:pt x="434960" y="294733"/>
                  <a:pt x="428625" y="293828"/>
                </a:cubicBezTo>
                <a:cubicBezTo>
                  <a:pt x="418128" y="292329"/>
                  <a:pt x="405129" y="289964"/>
                  <a:pt x="395287" y="286684"/>
                </a:cubicBezTo>
                <a:cubicBezTo>
                  <a:pt x="383430" y="282732"/>
                  <a:pt x="382262" y="281937"/>
                  <a:pt x="371475" y="279540"/>
                </a:cubicBezTo>
                <a:cubicBezTo>
                  <a:pt x="360419" y="277083"/>
                  <a:pt x="360212" y="277683"/>
                  <a:pt x="350043" y="274778"/>
                </a:cubicBezTo>
                <a:cubicBezTo>
                  <a:pt x="338342" y="271435"/>
                  <a:pt x="346087" y="272665"/>
                  <a:pt x="330993" y="267634"/>
                </a:cubicBezTo>
                <a:cubicBezTo>
                  <a:pt x="327888" y="266599"/>
                  <a:pt x="324603" y="266193"/>
                  <a:pt x="321468" y="265253"/>
                </a:cubicBezTo>
                <a:cubicBezTo>
                  <a:pt x="321433" y="265242"/>
                  <a:pt x="292928" y="255737"/>
                  <a:pt x="292893" y="255728"/>
                </a:cubicBezTo>
                <a:lnTo>
                  <a:pt x="273843" y="250965"/>
                </a:lnTo>
                <a:cubicBezTo>
                  <a:pt x="270668" y="250171"/>
                  <a:pt x="267245" y="250047"/>
                  <a:pt x="264318" y="248584"/>
                </a:cubicBezTo>
                <a:cubicBezTo>
                  <a:pt x="261143" y="246997"/>
                  <a:pt x="258161" y="244945"/>
                  <a:pt x="254793" y="243822"/>
                </a:cubicBezTo>
                <a:cubicBezTo>
                  <a:pt x="250953" y="242542"/>
                  <a:pt x="246813" y="242422"/>
                  <a:pt x="242887" y="241440"/>
                </a:cubicBezTo>
                <a:cubicBezTo>
                  <a:pt x="240452" y="240831"/>
                  <a:pt x="238178" y="239668"/>
                  <a:pt x="235743" y="239059"/>
                </a:cubicBezTo>
                <a:cubicBezTo>
                  <a:pt x="231817" y="238077"/>
                  <a:pt x="227806" y="237472"/>
                  <a:pt x="223837" y="236678"/>
                </a:cubicBezTo>
                <a:cubicBezTo>
                  <a:pt x="213852" y="231685"/>
                  <a:pt x="213559" y="231209"/>
                  <a:pt x="202406" y="227153"/>
                </a:cubicBezTo>
                <a:cubicBezTo>
                  <a:pt x="197688" y="225437"/>
                  <a:pt x="192988" y="223607"/>
                  <a:pt x="188118" y="222390"/>
                </a:cubicBezTo>
                <a:cubicBezTo>
                  <a:pt x="178593" y="220009"/>
                  <a:pt x="168659" y="218894"/>
                  <a:pt x="159543" y="215247"/>
                </a:cubicBezTo>
                <a:cubicBezTo>
                  <a:pt x="142967" y="208616"/>
                  <a:pt x="151703" y="211840"/>
                  <a:pt x="133350" y="205722"/>
                </a:cubicBezTo>
                <a:cubicBezTo>
                  <a:pt x="130969" y="204928"/>
                  <a:pt x="128667" y="203832"/>
                  <a:pt x="126206" y="203340"/>
                </a:cubicBezTo>
                <a:cubicBezTo>
                  <a:pt x="99932" y="198086"/>
                  <a:pt x="110072" y="201138"/>
                  <a:pt x="95250" y="196197"/>
                </a:cubicBezTo>
                <a:cubicBezTo>
                  <a:pt x="92075" y="193816"/>
                  <a:pt x="89171" y="191022"/>
                  <a:pt x="85725" y="189053"/>
                </a:cubicBezTo>
                <a:cubicBezTo>
                  <a:pt x="83546" y="187808"/>
                  <a:pt x="80826" y="187795"/>
                  <a:pt x="78581" y="186672"/>
                </a:cubicBezTo>
                <a:cubicBezTo>
                  <a:pt x="76021" y="185392"/>
                  <a:pt x="73922" y="183329"/>
                  <a:pt x="71437" y="181909"/>
                </a:cubicBezTo>
                <a:cubicBezTo>
                  <a:pt x="68355" y="180148"/>
                  <a:pt x="64922" y="179028"/>
                  <a:pt x="61912" y="177147"/>
                </a:cubicBezTo>
                <a:cubicBezTo>
                  <a:pt x="48288" y="168632"/>
                  <a:pt x="56994" y="171955"/>
                  <a:pt x="45243" y="165240"/>
                </a:cubicBezTo>
                <a:cubicBezTo>
                  <a:pt x="36472" y="160228"/>
                  <a:pt x="29201" y="158723"/>
                  <a:pt x="21431" y="150953"/>
                </a:cubicBezTo>
                <a:cubicBezTo>
                  <a:pt x="19050" y="148572"/>
                  <a:pt x="16479" y="146366"/>
                  <a:pt x="14287" y="143809"/>
                </a:cubicBezTo>
                <a:cubicBezTo>
                  <a:pt x="-4050" y="122417"/>
                  <a:pt x="17732" y="144874"/>
                  <a:pt x="0" y="127140"/>
                </a:cubicBezTo>
                <a:cubicBezTo>
                  <a:pt x="658" y="120557"/>
                  <a:pt x="1854" y="94352"/>
                  <a:pt x="7143" y="86659"/>
                </a:cubicBezTo>
                <a:cubicBezTo>
                  <a:pt x="12867" y="78334"/>
                  <a:pt x="28575" y="65228"/>
                  <a:pt x="28575" y="65228"/>
                </a:cubicBezTo>
                <a:cubicBezTo>
                  <a:pt x="33029" y="51863"/>
                  <a:pt x="27679" y="62749"/>
                  <a:pt x="42862" y="50940"/>
                </a:cubicBezTo>
                <a:cubicBezTo>
                  <a:pt x="46406" y="48183"/>
                  <a:pt x="49008" y="44372"/>
                  <a:pt x="52387" y="41415"/>
                </a:cubicBezTo>
                <a:cubicBezTo>
                  <a:pt x="55374" y="38802"/>
                  <a:pt x="58899" y="36855"/>
                  <a:pt x="61912" y="34272"/>
                </a:cubicBezTo>
                <a:cubicBezTo>
                  <a:pt x="64469" y="32080"/>
                  <a:pt x="66316" y="29086"/>
                  <a:pt x="69056" y="27128"/>
                </a:cubicBezTo>
                <a:cubicBezTo>
                  <a:pt x="76725" y="21650"/>
                  <a:pt x="81343" y="21813"/>
                  <a:pt x="90487" y="19984"/>
                </a:cubicBezTo>
                <a:cubicBezTo>
                  <a:pt x="95250" y="16809"/>
                  <a:pt x="101600" y="15222"/>
                  <a:pt x="104775" y="10459"/>
                </a:cubicBezTo>
                <a:cubicBezTo>
                  <a:pt x="106362" y="8078"/>
                  <a:pt x="107364" y="5177"/>
                  <a:pt x="109537" y="3315"/>
                </a:cubicBezTo>
                <a:cubicBezTo>
                  <a:pt x="113051" y="303"/>
                  <a:pt x="115094" y="-1050"/>
                  <a:pt x="126206" y="93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118109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2225040"/>
          </a:xfrm>
        </p:spPr>
        <p:txBody>
          <a:bodyPr anchor="b"/>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02FAC4E-4D51-4C8C-886F-C8ECA9475276}" type="datetimeFigureOut">
              <a:rPr lang="en-US" smtClean="0"/>
              <a:t>4/17/2018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6D2A7C-C3AD-4F23-8F04-E7CB876F6874}" type="slidenum">
              <a:rPr lang="en-US" smtClean="0"/>
              <a:t>‹#›</a:t>
            </a:fld>
            <a:endParaRPr lang="en-US" dirty="0"/>
          </a:p>
        </p:txBody>
      </p:sp>
      <p:cxnSp>
        <p:nvCxnSpPr>
          <p:cNvPr id="7" name="Straight Connector 6"/>
          <p:cNvCxnSpPr/>
          <p:nvPr userDrawn="1"/>
        </p:nvCxnSpPr>
        <p:spPr>
          <a:xfrm>
            <a:off x="533400" y="3596640"/>
            <a:ext cx="8153400"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p:nvPr>
        </p:nvSpPr>
        <p:spPr>
          <a:xfrm>
            <a:off x="457200" y="3810000"/>
            <a:ext cx="6400800" cy="609600"/>
          </a:xfrm>
        </p:spPr>
        <p:txBody>
          <a:bodyPr>
            <a:normAutofit/>
          </a:bodyPr>
          <a:lstStyle>
            <a:lvl1pPr marL="0" indent="0" algn="l">
              <a:buNone/>
              <a:defRPr sz="20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37003047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29123"/>
            <a:ext cx="8229600" cy="818677"/>
          </a:xfrm>
        </p:spPr>
        <p:txBody>
          <a:bodyPr>
            <a:normAutofit/>
          </a:bodyPr>
          <a:lstStyle>
            <a:lvl1pPr>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1853739"/>
            <a:ext cx="8229600" cy="4297363"/>
          </a:xfrm>
        </p:spPr>
        <p:txBody>
          <a:bodyPr/>
          <a:lstStyle>
            <a:lvl1pPr marL="457200" indent="-457200">
              <a:buFont typeface="Arial" panose="020B0604020202020204" pitchFamily="34" charset="0"/>
              <a:buChar char="•"/>
              <a:defRPr/>
            </a:lvl1pPr>
            <a:lvl2pPr marL="914400" indent="-4572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02FAC4E-4D51-4C8C-886F-C8ECA9475276}" type="datetimeFigureOut">
              <a:rPr lang="en-US" smtClean="0"/>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6D2A7C-C3AD-4F23-8F04-E7CB876F6874}" type="slidenum">
              <a:rPr lang="en-US" smtClean="0"/>
              <a:t>‹#›</a:t>
            </a:fld>
            <a:endParaRPr lang="en-US" dirty="0"/>
          </a:p>
        </p:txBody>
      </p:sp>
      <p:cxnSp>
        <p:nvCxnSpPr>
          <p:cNvPr id="9" name="Straight Connector 8"/>
          <p:cNvCxnSpPr/>
          <p:nvPr userDrawn="1"/>
        </p:nvCxnSpPr>
        <p:spPr>
          <a:xfrm>
            <a:off x="533400" y="1464426"/>
            <a:ext cx="8153400"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1958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2FAC4E-4D51-4C8C-886F-C8ECA9475276}" type="datetimeFigureOut">
              <a:rPr lang="en-US" smtClean="0"/>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6D2A7C-C3AD-4F23-8F04-E7CB876F6874}" type="slidenum">
              <a:rPr lang="en-US" smtClean="0"/>
              <a:t>‹#›</a:t>
            </a:fld>
            <a:endParaRPr lang="en-US" dirty="0"/>
          </a:p>
        </p:txBody>
      </p:sp>
      <p:cxnSp>
        <p:nvCxnSpPr>
          <p:cNvPr id="9" name="Straight Connector 8"/>
          <p:cNvCxnSpPr/>
          <p:nvPr userDrawn="1"/>
        </p:nvCxnSpPr>
        <p:spPr>
          <a:xfrm>
            <a:off x="533400" y="1464426"/>
            <a:ext cx="8153400"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74000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752600"/>
            <a:ext cx="4040188" cy="639762"/>
          </a:xfrm>
        </p:spPr>
        <p:txBody>
          <a:bodyPr anchor="b"/>
          <a:lstStyle>
            <a:lvl1pPr marL="0" indent="0">
              <a:buNone/>
              <a:defRPr sz="2400" b="1">
                <a:solidFill>
                  <a:srgbClr val="27609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9236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52600"/>
            <a:ext cx="4041775" cy="639762"/>
          </a:xfrm>
        </p:spPr>
        <p:txBody>
          <a:bodyPr anchor="b"/>
          <a:lstStyle>
            <a:lvl1pPr marL="0" indent="0">
              <a:buNone/>
              <a:defRPr sz="2400" b="1">
                <a:solidFill>
                  <a:srgbClr val="27609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9236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2FAC4E-4D51-4C8C-886F-C8ECA9475276}" type="datetimeFigureOut">
              <a:rPr lang="en-US" smtClean="0"/>
              <a:t>4/17/2018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6D2A7C-C3AD-4F23-8F04-E7CB876F6874}" type="slidenum">
              <a:rPr lang="en-US" smtClean="0"/>
              <a:t>‹#›</a:t>
            </a:fld>
            <a:endParaRPr lang="en-US" dirty="0"/>
          </a:p>
        </p:txBody>
      </p:sp>
      <p:cxnSp>
        <p:nvCxnSpPr>
          <p:cNvPr id="11" name="Straight Connector 10"/>
          <p:cNvCxnSpPr/>
          <p:nvPr userDrawn="1"/>
        </p:nvCxnSpPr>
        <p:spPr>
          <a:xfrm>
            <a:off x="533400" y="1464426"/>
            <a:ext cx="8153400"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31162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2FAC4E-4D51-4C8C-886F-C8ECA9475276}" type="datetimeFigureOut">
              <a:rPr lang="en-US" smtClean="0"/>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6D2A7C-C3AD-4F23-8F04-E7CB876F6874}" type="slidenum">
              <a:rPr lang="en-US" smtClean="0"/>
              <a:t>‹#›</a:t>
            </a:fld>
            <a:endParaRPr lang="en-US" dirty="0"/>
          </a:p>
        </p:txBody>
      </p:sp>
    </p:spTree>
    <p:extLst>
      <p:ext uri="{BB962C8B-B14F-4D97-AF65-F5344CB8AC3E}">
        <p14:creationId xmlns:p14="http://schemas.microsoft.com/office/powerpoint/2010/main" val="625680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685800"/>
            <a:ext cx="5111750" cy="5440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2FAC4E-4D51-4C8C-886F-C8ECA9475276}" type="datetimeFigureOut">
              <a:rPr lang="en-US" smtClean="0"/>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6D2A7C-C3AD-4F23-8F04-E7CB876F6874}" type="slidenum">
              <a:rPr lang="en-US" smtClean="0"/>
              <a:t>‹#›</a:t>
            </a:fld>
            <a:endParaRPr lang="en-US" dirty="0"/>
          </a:p>
        </p:txBody>
      </p:sp>
    </p:spTree>
    <p:extLst>
      <p:ext uri="{BB962C8B-B14F-4D97-AF65-F5344CB8AC3E}">
        <p14:creationId xmlns:p14="http://schemas.microsoft.com/office/powerpoint/2010/main" val="211438580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B2CE2C-B9CB-EE4E-913C-6400783B20E0}" type="datetimeFigureOut">
              <a:rPr lang="en-US" smtClean="0"/>
              <a:t>4/17/2018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206170-E6C1-DA4A-BF0F-9E08A503A821}" type="slidenum">
              <a:rPr lang="en-US" smtClean="0"/>
              <a:t>‹#›</a:t>
            </a:fld>
            <a:endParaRPr lang="en-US"/>
          </a:p>
        </p:txBody>
      </p:sp>
    </p:spTree>
    <p:extLst>
      <p:ext uri="{BB962C8B-B14F-4D97-AF65-F5344CB8AC3E}">
        <p14:creationId xmlns:p14="http://schemas.microsoft.com/office/powerpoint/2010/main" val="3734445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FAC4E-4D51-4C8C-886F-C8ECA9475276}" type="datetimeFigureOut">
              <a:rPr lang="en-US" smtClean="0"/>
              <a:t>4/17/2018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6D2A7C-C3AD-4F23-8F04-E7CB876F6874}" type="slidenum">
              <a:rPr lang="en-US" smtClean="0"/>
              <a:t>‹#›</a:t>
            </a:fld>
            <a:endParaRPr lang="en-US" dirty="0"/>
          </a:p>
        </p:txBody>
      </p:sp>
    </p:spTree>
    <p:extLst>
      <p:ext uri="{BB962C8B-B14F-4D97-AF65-F5344CB8AC3E}">
        <p14:creationId xmlns:p14="http://schemas.microsoft.com/office/powerpoint/2010/main" val="180164978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04AF466F-BDA4-4F18-9C7B-FF0A9A1B0E80}" type="datetime1">
              <a:rPr lang="en-US" smtClean="0"/>
              <a:pPr/>
              <a:t>4/17/2018</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2145351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CEF607B-A47E-422C-9BEF-122CCDB7C526}" type="datetime1">
              <a:rPr lang="en-US" smtClean="0"/>
              <a:pPr/>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42223269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27B613C-1AD7-49D3-885D-F654C5CDBAA6}" type="datetime1">
              <a:rPr lang="en-US" smtClean="0"/>
              <a:pPr/>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28427433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327B613C-1AD7-49D3-885D-F654C5CDBAA6}" type="datetime1">
              <a:rPr lang="en-US" smtClean="0"/>
              <a:pPr/>
              <a:t>4/17/2018</a:t>
            </a:fld>
            <a:endParaRPr lang="en-US" dirty="0"/>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dirty="0"/>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extLst>
      <p:ext uri="{BB962C8B-B14F-4D97-AF65-F5344CB8AC3E}">
        <p14:creationId xmlns:p14="http://schemas.microsoft.com/office/powerpoint/2010/main" val="11127931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63A9A7CB-BEE6-4F99-898E-913F06E8E125}" type="datetime1">
              <a:rPr lang="en-US" smtClean="0"/>
              <a:pPr/>
              <a:t>4/17/2018</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8305800" y="6248774"/>
            <a:ext cx="554038" cy="365125"/>
          </a:xfrm>
        </p:spPr>
        <p:txBody>
          <a:bodyPr/>
          <a:lstStyle/>
          <a:p>
            <a:fld id="{6E2D2B3B-882E-40F3-A32F-6DD516915044}" type="slidenum">
              <a:rPr lang="en-US" smtClean="0"/>
              <a:pPr/>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301993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9B2CE2C-B9CB-EE4E-913C-6400783B20E0}"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206170-E6C1-DA4A-BF0F-9E08A503A821}" type="slidenum">
              <a:rPr lang="en-US" smtClean="0"/>
              <a:t>‹#›</a:t>
            </a:fld>
            <a:endParaRPr lang="en-US"/>
          </a:p>
        </p:txBody>
      </p:sp>
    </p:spTree>
    <p:extLst>
      <p:ext uri="{BB962C8B-B14F-4D97-AF65-F5344CB8AC3E}">
        <p14:creationId xmlns:p14="http://schemas.microsoft.com/office/powerpoint/2010/main" val="12502514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F50D295D-4A77-4DEB-B04C-9F4282A8BC04}" type="datetime1">
              <a:rPr lang="en-US" smtClean="0"/>
              <a:pPr/>
              <a:t>4/17/2018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211617144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27B613C-1AD7-49D3-885D-F654C5CDBAA6}" type="datetime1">
              <a:rPr lang="en-US" smtClean="0"/>
              <a:pPr/>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1035970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27B613C-1AD7-49D3-885D-F654C5CDBAA6}" type="datetime1">
              <a:rPr lang="en-US" smtClean="0"/>
              <a:pPr/>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890855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B2CE2C-B9CB-EE4E-913C-6400783B20E0}"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206170-E6C1-DA4A-BF0F-9E08A503A821}" type="slidenum">
              <a:rPr lang="en-US" smtClean="0"/>
              <a:t>‹#›</a:t>
            </a:fld>
            <a:endParaRPr lang="en-US"/>
          </a:p>
        </p:txBody>
      </p:sp>
    </p:spTree>
    <p:extLst>
      <p:ext uri="{BB962C8B-B14F-4D97-AF65-F5344CB8AC3E}">
        <p14:creationId xmlns:p14="http://schemas.microsoft.com/office/powerpoint/2010/main" val="1551660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327B613C-1AD7-49D3-885D-F654C5CDBAA6}" type="datetime1">
              <a:rPr lang="en-US" smtClean="0"/>
              <a:pPr/>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9640841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9B2CE2C-B9CB-EE4E-913C-6400783B20E0}" type="datetimeFigureOut">
              <a:rPr lang="en-US" smtClean="0"/>
              <a:t>4/17/2018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206170-E6C1-DA4A-BF0F-9E08A503A821}" type="slidenum">
              <a:rPr lang="en-US" smtClean="0"/>
              <a:t>‹#›</a:t>
            </a:fld>
            <a:endParaRPr lang="en-US"/>
          </a:p>
        </p:txBody>
      </p:sp>
    </p:spTree>
    <p:extLst>
      <p:ext uri="{BB962C8B-B14F-4D97-AF65-F5344CB8AC3E}">
        <p14:creationId xmlns:p14="http://schemas.microsoft.com/office/powerpoint/2010/main" val="36304589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89B2CE2C-B9CB-EE4E-913C-6400783B20E0}" type="datetimeFigureOut">
              <a:rPr lang="en-US" smtClean="0"/>
              <a:t>4/17/2018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206170-E6C1-DA4A-BF0F-9E08A503A821}" type="slidenum">
              <a:rPr lang="en-US" smtClean="0"/>
              <a:t>‹#›</a:t>
            </a:fld>
            <a:endParaRPr lang="en-US"/>
          </a:p>
        </p:txBody>
      </p:sp>
    </p:spTree>
    <p:extLst>
      <p:ext uri="{BB962C8B-B14F-4D97-AF65-F5344CB8AC3E}">
        <p14:creationId xmlns:p14="http://schemas.microsoft.com/office/powerpoint/2010/main" val="30666539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EBEE1B38-C5EB-4D66-9137-0AFE9CDEDE8F}" type="datetime1">
              <a:rPr lang="en-US" smtClean="0"/>
              <a:pPr/>
              <a:t>4/17/2018</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extLst>
      <p:ext uri="{BB962C8B-B14F-4D97-AF65-F5344CB8AC3E}">
        <p14:creationId xmlns:p14="http://schemas.microsoft.com/office/powerpoint/2010/main" val="365312334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327B613C-1AD7-49D3-885D-F654C5CDBAA6}" type="datetime1">
              <a:rPr lang="en-US" smtClean="0"/>
              <a:pPr/>
              <a:t>4/17/2018</a:t>
            </a:fld>
            <a:endParaRPr lang="en-US" dirty="0"/>
          </a:p>
        </p:txBody>
      </p:sp>
      <p:sp>
        <p:nvSpPr>
          <p:cNvPr id="6" name="Footer Placeholder 5"/>
          <p:cNvSpPr>
            <a:spLocks noGrp="1"/>
          </p:cNvSpPr>
          <p:nvPr>
            <p:ph type="ftr" sz="quarter" idx="11"/>
          </p:nvPr>
        </p:nvSpPr>
        <p:spPr>
          <a:xfrm>
            <a:off x="4191000" y="6423585"/>
            <a:ext cx="3005138" cy="365125"/>
          </a:xfrm>
        </p:spPr>
        <p:txBody>
          <a:body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extLst>
      <p:ext uri="{BB962C8B-B14F-4D97-AF65-F5344CB8AC3E}">
        <p14:creationId xmlns:p14="http://schemas.microsoft.com/office/powerpoint/2010/main" val="308335631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pPr/>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extLst>
      <p:ext uri="{BB962C8B-B14F-4D97-AF65-F5344CB8AC3E}">
        <p14:creationId xmlns:p14="http://schemas.microsoft.com/office/powerpoint/2010/main" val="9547174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327B613C-1AD7-49D3-885D-F654C5CDBAA6}" type="datetime1">
              <a:rPr lang="en-US" smtClean="0"/>
              <a:pPr/>
              <a:t>4/17/2018</a:t>
            </a:fld>
            <a:endParaRPr lang="en-US" dirty="0"/>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15707991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327B613C-1AD7-49D3-885D-F654C5CDBAA6}" type="datetime1">
              <a:rPr lang="en-US" smtClean="0"/>
              <a:pPr/>
              <a:t>4/17/2018</a:t>
            </a:fld>
            <a:endParaRPr lang="en-US" dirty="0"/>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8303666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327B613C-1AD7-49D3-885D-F654C5CDBAA6}" type="datetime1">
              <a:rPr lang="en-US" smtClean="0"/>
              <a:pPr/>
              <a:t>4/17/2018</a:t>
            </a:fld>
            <a:endParaRPr lang="en-US" dirty="0"/>
          </a:p>
        </p:txBody>
      </p:sp>
      <p:sp>
        <p:nvSpPr>
          <p:cNvPr id="6" name="Footer Placeholder 5"/>
          <p:cNvSpPr>
            <a:spLocks noGrp="1"/>
          </p:cNvSpPr>
          <p:nvPr>
            <p:ph type="ftr" sz="quarter" idx="11"/>
          </p:nvPr>
        </p:nvSpPr>
        <p:spPr>
          <a:xfrm>
            <a:off x="4191000" y="6423585"/>
            <a:ext cx="3005138" cy="365125"/>
          </a:xfrm>
        </p:spPr>
        <p:txBody>
          <a:body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29567285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8FB4290-6522-4139-852E-05BD9E7F0D2E}" type="datetime1">
              <a:rPr lang="en-US" smtClean="0"/>
              <a:pPr/>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1100075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5621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AB955F9-81EA-47C5-8059-9E5C2B437C70}" type="datetime1">
              <a:rPr lang="en-US" smtClean="0"/>
              <a:pPr/>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extLst>
      <p:ext uri="{BB962C8B-B14F-4D97-AF65-F5344CB8AC3E}">
        <p14:creationId xmlns:p14="http://schemas.microsoft.com/office/powerpoint/2010/main" val="2976811697"/>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smtClean="0"/>
              <a:t> Free PPT _ Click to add title</a:t>
            </a:r>
            <a:endParaRPr lang="ko-KR" altLang="en-US" dirty="0"/>
          </a:p>
        </p:txBody>
      </p:sp>
      <p:sp>
        <p:nvSpPr>
          <p:cNvPr id="3" name="Content Placeholder 2"/>
          <p:cNvSpPr>
            <a:spLocks noGrp="1"/>
          </p:cNvSpPr>
          <p:nvPr>
            <p:ph idx="1"/>
          </p:nvPr>
        </p:nvSpPr>
        <p:spPr>
          <a:xfrm>
            <a:off x="457200" y="1484784"/>
            <a:ext cx="8229600" cy="460648"/>
          </a:xfrm>
          <a:prstGeom prst="rect">
            <a:avLst/>
          </a:prstGeom>
        </p:spPr>
        <p:txBody>
          <a:bodyPr anchor="ctr"/>
          <a:lstStyle>
            <a:lvl1pPr marL="0" indent="0">
              <a:buNone/>
              <a:defRPr sz="2000">
                <a:solidFill>
                  <a:schemeClr val="tx1">
                    <a:lumMod val="75000"/>
                    <a:lumOff val="25000"/>
                  </a:schemeClr>
                </a:solidFill>
                <a:latin typeface="Arial" pitchFamily="34" charset="0"/>
                <a:cs typeface="Arial" pitchFamily="34" charset="0"/>
              </a:defRPr>
            </a:lvl1pPr>
          </a:lstStyle>
          <a:p>
            <a:pPr lvl="0"/>
            <a:r>
              <a:rPr lang="en-US" altLang="ko-KR" dirty="0" smtClean="0"/>
              <a:t>Edit Master text styles</a:t>
            </a:r>
          </a:p>
        </p:txBody>
      </p:sp>
      <p:sp>
        <p:nvSpPr>
          <p:cNvPr id="4" name="Content Placeholder 2"/>
          <p:cNvSpPr>
            <a:spLocks noGrp="1"/>
          </p:cNvSpPr>
          <p:nvPr>
            <p:ph idx="10"/>
          </p:nvPr>
        </p:nvSpPr>
        <p:spPr>
          <a:xfrm>
            <a:off x="467544" y="2161455"/>
            <a:ext cx="8229600" cy="3600400"/>
          </a:xfrm>
          <a:prstGeom prst="rect">
            <a:avLst/>
          </a:prstGeom>
        </p:spPr>
        <p:txBody>
          <a:bodyPr lIns="396000" anchor="t"/>
          <a:lstStyle>
            <a:lvl1pPr marL="0" indent="0">
              <a:buNone/>
              <a:defRPr sz="1400">
                <a:solidFill>
                  <a:schemeClr val="tx1">
                    <a:lumMod val="75000"/>
                    <a:lumOff val="25000"/>
                  </a:schemeClr>
                </a:solidFill>
                <a:latin typeface="Arial" pitchFamily="34" charset="0"/>
                <a:cs typeface="Arial" pitchFamily="34" charset="0"/>
              </a:defRPr>
            </a:lvl1pPr>
          </a:lstStyle>
          <a:p>
            <a:pPr lvl="0"/>
            <a:r>
              <a:rPr lang="en-US" altLang="ko-KR" smtClean="0"/>
              <a:t>Edit Master text styles</a:t>
            </a:r>
          </a:p>
        </p:txBody>
      </p:sp>
    </p:spTree>
    <p:extLst>
      <p:ext uri="{BB962C8B-B14F-4D97-AF65-F5344CB8AC3E}">
        <p14:creationId xmlns:p14="http://schemas.microsoft.com/office/powerpoint/2010/main" val="7103674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754D4A-51DA-49D2-BCA2-8BD4F4FC15BD}" type="datetime1">
              <a:rPr lang="en-US" smtClean="0">
                <a:solidFill>
                  <a:prstClr val="black">
                    <a:tint val="75000"/>
                  </a:prstClr>
                </a:solidFill>
              </a:rPr>
              <a:t>4/17/2018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E605D-879F-4C24-A5C4-5C84CB7FF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9447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D20446-3994-4A87-BFCA-16477692CA9C}" type="datetime1">
              <a:rPr lang="en-US" smtClean="0">
                <a:solidFill>
                  <a:prstClr val="black">
                    <a:tint val="75000"/>
                  </a:prstClr>
                </a:solidFill>
              </a:rPr>
              <a:t>4/17/2018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E605D-879F-4C24-A5C4-5C84CB7FF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73129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476550-54A1-49D7-A4FF-6C30C23D069C}" type="datetime1">
              <a:rPr lang="en-US" smtClean="0">
                <a:solidFill>
                  <a:prstClr val="black">
                    <a:tint val="75000"/>
                  </a:prstClr>
                </a:solidFill>
              </a:rPr>
              <a:t>4/17/2018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E605D-879F-4C24-A5C4-5C84CB7FF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1836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36D0D3-C045-4015-8693-2611AD7EE5E0}" type="datetime1">
              <a:rPr lang="en-US" smtClean="0">
                <a:solidFill>
                  <a:prstClr val="black">
                    <a:tint val="75000"/>
                  </a:prstClr>
                </a:solidFill>
              </a:rPr>
              <a:t>4/17/2018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FE605D-879F-4C24-A5C4-5C84CB7FF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81228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8B1CD5-B6EE-4FE4-BE72-38EB8BC2D523}" type="datetime1">
              <a:rPr lang="en-US" smtClean="0">
                <a:solidFill>
                  <a:prstClr val="black">
                    <a:tint val="75000"/>
                  </a:prstClr>
                </a:solidFill>
              </a:rPr>
              <a:t>4/17/2018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FE605D-879F-4C24-A5C4-5C84CB7FF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0187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C91777-9D41-4B7C-972F-5632A9073CB5}" type="datetime1">
              <a:rPr lang="en-US" smtClean="0">
                <a:solidFill>
                  <a:prstClr val="black">
                    <a:tint val="75000"/>
                  </a:prstClr>
                </a:solidFill>
              </a:rPr>
              <a:t>4/17/2018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FE605D-879F-4C24-A5C4-5C84CB7FF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9426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DFDFF3-0B61-4D14-B11E-EBE9669894C3}" type="datetime1">
              <a:rPr lang="en-US" smtClean="0">
                <a:solidFill>
                  <a:prstClr val="black">
                    <a:tint val="75000"/>
                  </a:prstClr>
                </a:solidFill>
              </a:rPr>
              <a:t>4/17/2018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FE605D-879F-4C24-A5C4-5C84CB7FF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1757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912024-0B23-4EDA-B546-E08F40ECE1D5}" type="datetime1">
              <a:rPr lang="en-US" smtClean="0">
                <a:solidFill>
                  <a:prstClr val="black">
                    <a:tint val="75000"/>
                  </a:prstClr>
                </a:solidFill>
              </a:rPr>
              <a:t>4/17/2018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FE605D-879F-4C24-A5C4-5C84CB7FF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438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4301" b="91398" l="2806" r="95391">
                        <a14:foregroundMark x1="13226" y1="78495" x2="86172" y2="80108"/>
                        <a14:foregroundMark x1="87776" y1="69892" x2="71743" y2="69892"/>
                        <a14:foregroundMark x1="92385" y1="51613" x2="9419" y2="48387"/>
                        <a14:foregroundMark x1="6012" y1="28495" x2="90782" y2="25806"/>
                        <a14:foregroundMark x1="27856" y1="13978" x2="54910" y2="12366"/>
                        <a14:foregroundMark x1="70741" y1="19355" x2="91383" y2="15591"/>
                        <a14:foregroundMark x1="88377" y1="80645" x2="57515" y2="69355"/>
                        <a14:foregroundMark x1="91984" y1="63978" x2="91984" y2="12903"/>
                        <a14:foregroundMark x1="5210" y1="18280" x2="36072" y2="34946"/>
                        <a14:foregroundMark x1="24248" y1="17204" x2="32064" y2="25269"/>
                        <a14:foregroundMark x1="5010" y1="66129" x2="15431" y2="66129"/>
                        <a14:foregroundMark x1="6413" y1="86559" x2="4008" y2="14516"/>
                        <a14:backgroundMark x1="1403" y1="82796" x2="1403" y2="25806"/>
                        <a14:backgroundMark x1="5611" y1="65591" x2="10621" y2="87097"/>
                      </a14:backgroundRemoval>
                    </a14:imgEffect>
                  </a14:imgLayer>
                </a14:imgProps>
              </a:ext>
              <a:ext uri="{28A0092B-C50C-407E-A947-70E740481C1C}">
                <a14:useLocalDpi xmlns:a14="http://schemas.microsoft.com/office/drawing/2010/main"/>
              </a:ext>
            </a:extLst>
          </a:blip>
          <a:stretch>
            <a:fillRect/>
          </a:stretch>
        </p:blipFill>
        <p:spPr>
          <a:xfrm>
            <a:off x="6805972" y="5867400"/>
            <a:ext cx="2138004" cy="796931"/>
          </a:xfrm>
          <a:prstGeom prst="rect">
            <a:avLst/>
          </a:prstGeom>
        </p:spPr>
      </p:pic>
    </p:spTree>
    <p:extLst>
      <p:ext uri="{BB962C8B-B14F-4D97-AF65-F5344CB8AC3E}">
        <p14:creationId xmlns:p14="http://schemas.microsoft.com/office/powerpoint/2010/main" val="3506244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37578A-B72F-4B57-B821-26ED56E55497}" type="datetime1">
              <a:rPr lang="en-US" smtClean="0">
                <a:solidFill>
                  <a:prstClr val="black">
                    <a:tint val="75000"/>
                  </a:prstClr>
                </a:solidFill>
              </a:rPr>
              <a:t>4/17/2018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FE605D-879F-4C24-A5C4-5C84CB7FF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332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6D5F90-119F-4214-BC17-88754BBD4D16}" type="datetime1">
              <a:rPr lang="en-US" smtClean="0">
                <a:solidFill>
                  <a:prstClr val="black">
                    <a:tint val="75000"/>
                  </a:prstClr>
                </a:solidFill>
              </a:rPr>
              <a:t>4/17/2018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E605D-879F-4C24-A5C4-5C84CB7FF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7194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44D960-388A-4A4F-BC65-7B5AC2F47D88}" type="datetime1">
              <a:rPr lang="en-US" smtClean="0">
                <a:solidFill>
                  <a:prstClr val="black">
                    <a:tint val="75000"/>
                  </a:prstClr>
                </a:solidFill>
              </a:rPr>
              <a:t>4/17/2018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E605D-879F-4C24-A5C4-5C84CB7FF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187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539741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3.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5.jpeg"/><Relationship Id="rId5" Type="http://schemas.openxmlformats.org/officeDocument/2006/relationships/slideLayout" Target="../slideLayouts/slideLayout46.xml"/><Relationship Id="rId10" Type="http://schemas.openxmlformats.org/officeDocument/2006/relationships/theme" Target="../theme/theme4.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02696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70" r:id="rId6"/>
    <p:sldLayoutId id="2147483660" r:id="rId7"/>
    <p:sldLayoutId id="2147483661" r:id="rId8"/>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CCD61-643D-44A5-A450-3A42A50CBC1E}" type="datetimeFigureOut">
              <a:rPr lang="en-US" smtClean="0"/>
              <a:t>4/17/2018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F0832-F084-422D-97D1-AF848F4F2C34}" type="slidenum">
              <a:rPr lang="en-US" smtClean="0"/>
              <a:t>‹#›</a:t>
            </a:fld>
            <a:endParaRPr lang="en-US"/>
          </a:p>
        </p:txBody>
      </p:sp>
    </p:spTree>
    <p:extLst>
      <p:ext uri="{BB962C8B-B14F-4D97-AF65-F5344CB8AC3E}">
        <p14:creationId xmlns:p14="http://schemas.microsoft.com/office/powerpoint/2010/main" val="198372899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D728701E-CAF4-4159-9B3E-41C86DFFA30D}" type="datetimeFigureOut">
              <a:rPr lang="en-US" smtClean="0"/>
              <a:t>4/17/2018</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162F1D00-BD13-4404-86B0-79703945A0A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34786"/>
            <a:ext cx="8229600" cy="10058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85821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FAC4E-4D51-4C8C-886F-C8ECA9475276}" type="datetimeFigureOut">
              <a:rPr lang="en-US" smtClean="0"/>
              <a:t>4/17/2018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D2A7C-C3AD-4F23-8F04-E7CB876F6874}" type="slidenum">
              <a:rPr lang="en-US" smtClean="0"/>
              <a:t>‹#›</a:t>
            </a:fld>
            <a:endParaRPr lang="en-US" dirty="0"/>
          </a:p>
        </p:txBody>
      </p:sp>
      <p:sp>
        <p:nvSpPr>
          <p:cNvPr id="8" name="Rectangle 7"/>
          <p:cNvSpPr/>
          <p:nvPr/>
        </p:nvSpPr>
        <p:spPr>
          <a:xfrm>
            <a:off x="0" y="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649224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43800" y="5881600"/>
            <a:ext cx="1193292" cy="400099"/>
          </a:xfrm>
          <a:prstGeom prst="rect">
            <a:avLst/>
          </a:prstGeom>
        </p:spPr>
      </p:pic>
    </p:spTree>
    <p:extLst>
      <p:ext uri="{BB962C8B-B14F-4D97-AF65-F5344CB8AC3E}">
        <p14:creationId xmlns:p14="http://schemas.microsoft.com/office/powerpoint/2010/main" val="79511256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timing>
    <p:tnLst>
      <p:par>
        <p:cTn id="1" dur="indefinite" restart="never" nodeType="tmRoot"/>
      </p:par>
    </p:tnLst>
  </p:timing>
  <p:txStyles>
    <p:titleStyle>
      <a:lvl1pPr algn="l" defTabSz="914400" rtl="0" eaLnBrk="1" latinLnBrk="0" hangingPunct="1">
        <a:spcBef>
          <a:spcPct val="0"/>
        </a:spcBef>
        <a:buNone/>
        <a:defRPr sz="4000" b="1" kern="1200">
          <a:solidFill>
            <a:srgbClr val="276092"/>
          </a:solidFill>
          <a:latin typeface="Arial Narrow" panose="020B060602020203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276092"/>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27609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27609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27609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27609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D728701E-CAF4-4159-9B3E-41C86DFFA30D}" type="datetimeFigureOut">
              <a:rPr lang="en-US" smtClean="0"/>
              <a:t>4/17/2018</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162F1D00-BD13-4404-86B0-79703945A0A7}" type="slidenum">
              <a:rPr lang="en-US" smtClean="0"/>
              <a:t>‹#›</a:t>
            </a:fld>
            <a:endParaRPr lang="en-US"/>
          </a:p>
        </p:txBody>
      </p:sp>
    </p:spTree>
    <p:extLst>
      <p:ext uri="{BB962C8B-B14F-4D97-AF65-F5344CB8AC3E}">
        <p14:creationId xmlns:p14="http://schemas.microsoft.com/office/powerpoint/2010/main" val="123024858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7ACDC-533B-4696-946B-6E82D8A5BD07}" type="datetime1">
              <a:rPr lang="en-US" smtClean="0">
                <a:solidFill>
                  <a:prstClr val="black">
                    <a:tint val="75000"/>
                  </a:prstClr>
                </a:solidFill>
              </a:rPr>
              <a:t>4/17/2018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FE605D-879F-4C24-A5C4-5C84CB7FF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850685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hyperlink" Target="https://www.wealthworks.org/success-stories/arkansas-biofuels" TargetMode="External"/><Relationship Id="rId2" Type="http://schemas.openxmlformats.org/officeDocument/2006/relationships/image" Target="../media/image28.jpeg"/><Relationship Id="rId1" Type="http://schemas.openxmlformats.org/officeDocument/2006/relationships/slideLayout" Target="../slideLayouts/slideLayout71.xml"/><Relationship Id="rId5" Type="http://schemas.openxmlformats.org/officeDocument/2006/relationships/image" Target="../media/image30.jp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1.xml"/><Relationship Id="rId6" Type="http://schemas.openxmlformats.org/officeDocument/2006/relationships/hyperlink" Target="https://www.wealthworks.org/success-stories/arkansas-biofuels" TargetMode="External"/><Relationship Id="rId5" Type="http://schemas.openxmlformats.org/officeDocument/2006/relationships/image" Target="../media/image8.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1.xml"/><Relationship Id="rId5" Type="http://schemas.openxmlformats.org/officeDocument/2006/relationships/image" Target="../media/image30.jp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hyperlink" Target="http://arcg.is/2gxzoCQ" TargetMode="External"/><Relationship Id="rId2" Type="http://schemas.openxmlformats.org/officeDocument/2006/relationships/notesSlide" Target="../notesSlides/notesSlide13.xml"/><Relationship Id="rId1" Type="http://schemas.openxmlformats.org/officeDocument/2006/relationships/slideLayout" Target="../slideLayouts/slideLayout73.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hyperlink" Target="http://www.wealthworks.org/connect/hub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8703" y="1540137"/>
            <a:ext cx="6275297" cy="2899047"/>
          </a:xfrm>
        </p:spPr>
        <p:txBody>
          <a:bodyPr>
            <a:noAutofit/>
          </a:bodyPr>
          <a:lstStyle/>
          <a:p>
            <a:r>
              <a:rPr lang="en-US" sz="4400" dirty="0" smtClean="0">
                <a:solidFill>
                  <a:srgbClr val="5F8055"/>
                </a:solidFill>
                <a:latin typeface="Calibri"/>
                <a:cs typeface="Calibri"/>
              </a:rPr>
              <a:t>The WealthWorks Toolkit  </a:t>
            </a:r>
            <a:r>
              <a:rPr lang="en-US" dirty="0" smtClean="0">
                <a:latin typeface="Calibri"/>
                <a:cs typeface="Calibri"/>
              </a:rPr>
              <a:t/>
            </a:r>
            <a:br>
              <a:rPr lang="en-US" dirty="0" smtClean="0">
                <a:latin typeface="Calibri"/>
                <a:cs typeface="Calibri"/>
              </a:rPr>
            </a:br>
            <a:r>
              <a:rPr lang="en-US" sz="3200" dirty="0" smtClean="0">
                <a:latin typeface="Calibri"/>
                <a:cs typeface="Calibri"/>
              </a:rPr>
              <a:t>A Strategy for Success in Economic and Community Development in Rural America</a:t>
            </a:r>
            <a:br>
              <a:rPr lang="en-US" sz="3200" dirty="0" smtClean="0">
                <a:latin typeface="Calibri"/>
                <a:cs typeface="Calibri"/>
              </a:rPr>
            </a:br>
            <a:r>
              <a:rPr lang="en-US" sz="3200" dirty="0">
                <a:latin typeface="Calibri"/>
                <a:cs typeface="Calibri"/>
              </a:rPr>
              <a:t/>
            </a:r>
            <a:br>
              <a:rPr lang="en-US" sz="3200" dirty="0">
                <a:latin typeface="Calibri"/>
                <a:cs typeface="Calibri"/>
              </a:rPr>
            </a:br>
            <a:endParaRPr lang="en-US" sz="2000" b="0" dirty="0">
              <a:latin typeface="Calibri"/>
              <a:cs typeface="Calibri"/>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9039" y="6069426"/>
            <a:ext cx="2469997" cy="530644"/>
          </a:xfrm>
          <a:prstGeom prst="rect">
            <a:avLst/>
          </a:prstGeom>
        </p:spPr>
      </p:pic>
      <p:sp>
        <p:nvSpPr>
          <p:cNvPr id="5" name="TextBox 4"/>
          <p:cNvSpPr txBox="1"/>
          <p:nvPr/>
        </p:nvSpPr>
        <p:spPr>
          <a:xfrm>
            <a:off x="2868703" y="5641304"/>
            <a:ext cx="2106709" cy="338554"/>
          </a:xfrm>
          <a:prstGeom prst="rect">
            <a:avLst/>
          </a:prstGeom>
          <a:noFill/>
        </p:spPr>
        <p:txBody>
          <a:bodyPr wrap="square" rtlCol="0">
            <a:spAutoFit/>
          </a:bodyPr>
          <a:lstStyle/>
          <a:p>
            <a:r>
              <a:rPr lang="en-US" sz="1600" dirty="0" smtClean="0">
                <a:solidFill>
                  <a:schemeClr val="bg1">
                    <a:lumMod val="50000"/>
                  </a:schemeClr>
                </a:solidFill>
                <a:latin typeface="Calibri"/>
                <a:cs typeface="Calibri"/>
              </a:rPr>
              <a:t>April 25, 2018</a:t>
            </a:r>
            <a:endParaRPr lang="en-US" sz="1600" dirty="0">
              <a:solidFill>
                <a:schemeClr val="bg1">
                  <a:lumMod val="50000"/>
                </a:schemeClr>
              </a:solidFill>
              <a:latin typeface="Calibri"/>
              <a:cs typeface="Calibri"/>
            </a:endParaRPr>
          </a:p>
        </p:txBody>
      </p:sp>
      <p:sp>
        <p:nvSpPr>
          <p:cNvPr id="9" name="TextBox 8"/>
          <p:cNvSpPr txBox="1"/>
          <p:nvPr/>
        </p:nvSpPr>
        <p:spPr>
          <a:xfrm>
            <a:off x="2868703" y="4800087"/>
            <a:ext cx="6070333" cy="1200329"/>
          </a:xfrm>
          <a:prstGeom prst="rect">
            <a:avLst/>
          </a:prstGeom>
          <a:noFill/>
        </p:spPr>
        <p:txBody>
          <a:bodyPr wrap="square" rtlCol="0">
            <a:spAutoFit/>
          </a:bodyPr>
          <a:lstStyle/>
          <a:p>
            <a:r>
              <a:rPr lang="en-US" dirty="0" smtClean="0">
                <a:latin typeface="Calibri"/>
                <a:cs typeface="Calibri"/>
              </a:rPr>
              <a:t>Carol Cohen, RCAC</a:t>
            </a:r>
          </a:p>
          <a:p>
            <a:r>
              <a:rPr lang="en-US" dirty="0" smtClean="0">
                <a:latin typeface="Calibri"/>
                <a:cs typeface="Calibri"/>
              </a:rPr>
              <a:t>Ines </a:t>
            </a:r>
            <a:r>
              <a:rPr lang="en-US" dirty="0">
                <a:latin typeface="Calibri"/>
                <a:cs typeface="Calibri"/>
              </a:rPr>
              <a:t>Polonius, Communities </a:t>
            </a:r>
            <a:r>
              <a:rPr lang="en-US" dirty="0" smtClean="0">
                <a:latin typeface="Calibri"/>
                <a:cs typeface="Calibri"/>
              </a:rPr>
              <a:t>Unlimited</a:t>
            </a:r>
            <a:r>
              <a:rPr lang="en-US" dirty="0">
                <a:latin typeface="Calibri"/>
                <a:cs typeface="Calibri"/>
              </a:rPr>
              <a:t/>
            </a:r>
            <a:br>
              <a:rPr lang="en-US" dirty="0">
                <a:latin typeface="Calibri"/>
                <a:cs typeface="Calibri"/>
              </a:rPr>
            </a:br>
            <a:r>
              <a:rPr lang="en-US" dirty="0">
                <a:latin typeface="Calibri"/>
                <a:cs typeface="Calibri"/>
              </a:rPr>
              <a:t/>
            </a:r>
            <a:br>
              <a:rPr lang="en-US" dirty="0">
                <a:latin typeface="Calibri"/>
                <a:cs typeface="Calibri"/>
              </a:rPr>
            </a:br>
            <a:endParaRPr lang="en-US" dirty="0">
              <a:latin typeface="Calibri"/>
              <a:cs typeface="Calibri"/>
            </a:endParaRPr>
          </a:p>
        </p:txBody>
      </p:sp>
      <p:sp>
        <p:nvSpPr>
          <p:cNvPr id="4" name="Rectangle 3"/>
          <p:cNvSpPr/>
          <p:nvPr/>
        </p:nvSpPr>
        <p:spPr>
          <a:xfrm>
            <a:off x="0" y="0"/>
            <a:ext cx="2749176" cy="6858000"/>
          </a:xfrm>
          <a:prstGeom prst="rect">
            <a:avLst/>
          </a:prstGeom>
          <a:solidFill>
            <a:srgbClr val="5F80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
          <a:srcRect l="7149" b="9713"/>
          <a:stretch/>
        </p:blipFill>
        <p:spPr>
          <a:xfrm>
            <a:off x="0" y="1632056"/>
            <a:ext cx="2749176" cy="210298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66" y="5641304"/>
            <a:ext cx="2815507" cy="1124418"/>
          </a:xfrm>
          <a:prstGeom prst="rect">
            <a:avLst/>
          </a:prstGeom>
        </p:spPr>
      </p:pic>
      <p:pic>
        <p:nvPicPr>
          <p:cNvPr id="8" name="Picture 7"/>
          <p:cNvPicPr>
            <a:picLocks noChangeAspect="1"/>
          </p:cNvPicPr>
          <p:nvPr/>
        </p:nvPicPr>
        <p:blipFill>
          <a:blip r:embed="rId6"/>
          <a:stretch>
            <a:fillRect/>
          </a:stretch>
        </p:blipFill>
        <p:spPr>
          <a:xfrm>
            <a:off x="0" y="4439184"/>
            <a:ext cx="2686988" cy="1109842"/>
          </a:xfrm>
          <a:prstGeom prst="rect">
            <a:avLst/>
          </a:prstGeom>
        </p:spPr>
      </p:pic>
    </p:spTree>
    <p:extLst>
      <p:ext uri="{BB962C8B-B14F-4D97-AF65-F5344CB8AC3E}">
        <p14:creationId xmlns:p14="http://schemas.microsoft.com/office/powerpoint/2010/main" val="19515612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78"/>
            <a:ext cx="8686799" cy="1288942"/>
          </a:xfrm>
        </p:spPr>
        <p:txBody>
          <a:bodyPr>
            <a:noAutofit/>
          </a:bodyPr>
          <a:lstStyle/>
          <a:p>
            <a:r>
              <a:rPr lang="en-US" dirty="0" smtClean="0">
                <a:solidFill>
                  <a:schemeClr val="tx1"/>
                </a:solidFill>
                <a:latin typeface="Calibri"/>
                <a:cs typeface="Calibri"/>
              </a:rPr>
              <a:t>Value Chain as </a:t>
            </a:r>
            <a:br>
              <a:rPr lang="en-US" dirty="0" smtClean="0">
                <a:solidFill>
                  <a:schemeClr val="tx1"/>
                </a:solidFill>
                <a:latin typeface="Calibri"/>
                <a:cs typeface="Calibri"/>
              </a:rPr>
            </a:br>
            <a:r>
              <a:rPr lang="en-US" dirty="0" smtClean="0">
                <a:solidFill>
                  <a:schemeClr val="tx1"/>
                </a:solidFill>
                <a:latin typeface="Calibri"/>
                <a:cs typeface="Calibri"/>
              </a:rPr>
              <a:t>Wealth Building Tool</a:t>
            </a:r>
            <a:endParaRPr lang="en-US" dirty="0">
              <a:solidFill>
                <a:schemeClr val="tx1"/>
              </a:solidFill>
              <a:latin typeface="Calibri"/>
              <a:cs typeface="Calibri"/>
            </a:endParaRPr>
          </a:p>
        </p:txBody>
      </p:sp>
      <p:sp>
        <p:nvSpPr>
          <p:cNvPr id="7" name="Content Placeholder 6"/>
          <p:cNvSpPr>
            <a:spLocks noGrp="1"/>
          </p:cNvSpPr>
          <p:nvPr>
            <p:ph idx="1"/>
          </p:nvPr>
        </p:nvSpPr>
        <p:spPr>
          <a:xfrm>
            <a:off x="457200" y="1593642"/>
            <a:ext cx="8431044" cy="4877916"/>
          </a:xfrm>
        </p:spPr>
        <p:txBody>
          <a:bodyPr>
            <a:normAutofit fontScale="92500"/>
          </a:bodyPr>
          <a:lstStyle/>
          <a:p>
            <a:pPr>
              <a:spcAft>
                <a:spcPts val="1200"/>
              </a:spcAft>
            </a:pPr>
            <a:r>
              <a:rPr lang="en-US" sz="3200" b="1" dirty="0">
                <a:solidFill>
                  <a:schemeClr val="tx1">
                    <a:lumMod val="65000"/>
                    <a:lumOff val="35000"/>
                  </a:schemeClr>
                </a:solidFill>
              </a:rPr>
              <a:t>A </a:t>
            </a:r>
            <a:r>
              <a:rPr lang="en-US" sz="3200" b="1" dirty="0" err="1">
                <a:solidFill>
                  <a:schemeClr val="tx1">
                    <a:lumMod val="65000"/>
                    <a:lumOff val="35000"/>
                  </a:schemeClr>
                </a:solidFill>
              </a:rPr>
              <a:t>WealthWorks</a:t>
            </a:r>
            <a:r>
              <a:rPr lang="en-US" sz="3200" b="1" dirty="0">
                <a:solidFill>
                  <a:schemeClr val="tx1">
                    <a:lumMod val="65000"/>
                    <a:lumOff val="35000"/>
                  </a:schemeClr>
                </a:solidFill>
              </a:rPr>
              <a:t> value chain is:</a:t>
            </a:r>
          </a:p>
          <a:p>
            <a:pPr marL="798513" lvl="1" indent="-344488">
              <a:buFont typeface="Arial" panose="020B0604020202020204" pitchFamily="34" charset="0"/>
              <a:buChar char="•"/>
            </a:pPr>
            <a:r>
              <a:rPr lang="en-US" sz="2600" dirty="0" smtClean="0">
                <a:solidFill>
                  <a:schemeClr val="tx1">
                    <a:lumMod val="65000"/>
                    <a:lumOff val="35000"/>
                  </a:schemeClr>
                </a:solidFill>
                <a:latin typeface="Arial"/>
                <a:cs typeface="Arial"/>
              </a:rPr>
              <a:t>a </a:t>
            </a:r>
            <a:r>
              <a:rPr lang="en-US" sz="2600" b="1" dirty="0">
                <a:solidFill>
                  <a:schemeClr val="tx1">
                    <a:lumMod val="65000"/>
                    <a:lumOff val="35000"/>
                  </a:schemeClr>
                </a:solidFill>
                <a:latin typeface="Arial"/>
                <a:cs typeface="Arial"/>
              </a:rPr>
              <a:t>network of people, businesses, organizations &amp; </a:t>
            </a:r>
            <a:r>
              <a:rPr lang="en-US" sz="2600" b="1" dirty="0" smtClean="0">
                <a:solidFill>
                  <a:schemeClr val="tx1">
                    <a:lumMod val="65000"/>
                    <a:lumOff val="35000"/>
                  </a:schemeClr>
                </a:solidFill>
                <a:latin typeface="Arial"/>
                <a:cs typeface="Arial"/>
              </a:rPr>
              <a:t> agencies</a:t>
            </a:r>
            <a:endParaRPr lang="en-US" sz="2600" b="1" dirty="0">
              <a:solidFill>
                <a:schemeClr val="tx1">
                  <a:lumMod val="65000"/>
                  <a:lumOff val="35000"/>
                </a:schemeClr>
              </a:solidFill>
              <a:latin typeface="Arial"/>
              <a:cs typeface="Arial"/>
            </a:endParaRPr>
          </a:p>
          <a:p>
            <a:pPr marL="798513" lvl="1" indent="-344488">
              <a:buFont typeface="Arial" panose="020B0604020202020204" pitchFamily="34" charset="0"/>
              <a:buChar char="•"/>
            </a:pPr>
            <a:r>
              <a:rPr lang="en-US" sz="2600" dirty="0">
                <a:solidFill>
                  <a:schemeClr val="tx1">
                    <a:lumMod val="65000"/>
                    <a:lumOff val="35000"/>
                  </a:schemeClr>
                </a:solidFill>
                <a:latin typeface="Arial"/>
                <a:cs typeface="Arial"/>
              </a:rPr>
              <a:t>addressing a </a:t>
            </a:r>
            <a:r>
              <a:rPr lang="en-US" sz="2600" b="1" dirty="0">
                <a:solidFill>
                  <a:schemeClr val="tx1">
                    <a:lumMod val="65000"/>
                    <a:lumOff val="35000"/>
                  </a:schemeClr>
                </a:solidFill>
                <a:latin typeface="Arial"/>
                <a:cs typeface="Arial"/>
              </a:rPr>
              <a:t>market opportunity </a:t>
            </a:r>
            <a:r>
              <a:rPr lang="en-US" sz="2600" dirty="0">
                <a:solidFill>
                  <a:schemeClr val="tx1">
                    <a:lumMod val="65000"/>
                    <a:lumOff val="35000"/>
                  </a:schemeClr>
                </a:solidFill>
                <a:latin typeface="Arial"/>
                <a:cs typeface="Arial"/>
              </a:rPr>
              <a:t>to </a:t>
            </a:r>
            <a:r>
              <a:rPr lang="en-US" sz="2600" b="1" dirty="0">
                <a:solidFill>
                  <a:schemeClr val="tx1">
                    <a:lumMod val="65000"/>
                    <a:lumOff val="35000"/>
                  </a:schemeClr>
                </a:solidFill>
                <a:latin typeface="Arial"/>
                <a:cs typeface="Arial"/>
              </a:rPr>
              <a:t>meet demand</a:t>
            </a:r>
            <a:r>
              <a:rPr lang="en-US" sz="2600" dirty="0">
                <a:solidFill>
                  <a:schemeClr val="tx1">
                    <a:lumMod val="65000"/>
                    <a:lumOff val="35000"/>
                  </a:schemeClr>
                </a:solidFill>
                <a:latin typeface="Arial"/>
                <a:cs typeface="Arial"/>
              </a:rPr>
              <a:t> for specific products or services</a:t>
            </a:r>
          </a:p>
          <a:p>
            <a:pPr marL="798513" lvl="1" indent="-344488">
              <a:buFont typeface="Arial" panose="020B0604020202020204" pitchFamily="34" charset="0"/>
              <a:buChar char="•"/>
            </a:pPr>
            <a:r>
              <a:rPr lang="en-US" sz="2600" dirty="0" smtClean="0">
                <a:solidFill>
                  <a:schemeClr val="tx1">
                    <a:lumMod val="65000"/>
                    <a:lumOff val="35000"/>
                  </a:schemeClr>
                </a:solidFill>
                <a:latin typeface="Arial"/>
                <a:cs typeface="Arial"/>
              </a:rPr>
              <a:t>advancing </a:t>
            </a:r>
            <a:r>
              <a:rPr lang="en-US" sz="2600" b="1" dirty="0">
                <a:solidFill>
                  <a:schemeClr val="tx1">
                    <a:lumMod val="65000"/>
                    <a:lumOff val="35000"/>
                  </a:schemeClr>
                </a:solidFill>
                <a:latin typeface="Arial"/>
                <a:cs typeface="Arial"/>
              </a:rPr>
              <a:t>individual interests</a:t>
            </a:r>
            <a:r>
              <a:rPr lang="en-US" sz="2600" dirty="0">
                <a:solidFill>
                  <a:schemeClr val="tx1">
                    <a:lumMod val="65000"/>
                    <a:lumOff val="35000"/>
                  </a:schemeClr>
                </a:solidFill>
                <a:latin typeface="Arial"/>
                <a:cs typeface="Arial"/>
              </a:rPr>
              <a:t>, while </a:t>
            </a:r>
            <a:r>
              <a:rPr lang="en-US" sz="2600" dirty="0" smtClean="0">
                <a:solidFill>
                  <a:schemeClr val="tx1">
                    <a:lumMod val="65000"/>
                    <a:lumOff val="35000"/>
                  </a:schemeClr>
                </a:solidFill>
                <a:latin typeface="Arial"/>
                <a:cs typeface="Arial"/>
              </a:rPr>
              <a:t>finding  </a:t>
            </a:r>
            <a:r>
              <a:rPr lang="en-US" sz="2600" b="1" dirty="0" smtClean="0">
                <a:solidFill>
                  <a:schemeClr val="tx1">
                    <a:lumMod val="65000"/>
                    <a:lumOff val="35000"/>
                  </a:schemeClr>
                </a:solidFill>
                <a:latin typeface="Arial"/>
                <a:cs typeface="Arial"/>
              </a:rPr>
              <a:t>mutual  interests </a:t>
            </a:r>
            <a:r>
              <a:rPr lang="en-US" sz="2600" b="1" dirty="0">
                <a:solidFill>
                  <a:schemeClr val="tx1">
                    <a:lumMod val="65000"/>
                    <a:lumOff val="35000"/>
                  </a:schemeClr>
                </a:solidFill>
                <a:latin typeface="Arial"/>
                <a:cs typeface="Arial"/>
              </a:rPr>
              <a:t>and shared benefits</a:t>
            </a:r>
          </a:p>
          <a:p>
            <a:pPr marL="798513" lvl="1" indent="-344488">
              <a:buFont typeface="Arial" panose="020B0604020202020204" pitchFamily="34" charset="0"/>
              <a:buChar char="•"/>
            </a:pPr>
            <a:r>
              <a:rPr lang="en-US" sz="2600" dirty="0">
                <a:solidFill>
                  <a:schemeClr val="tx1">
                    <a:lumMod val="65000"/>
                    <a:lumOff val="35000"/>
                  </a:schemeClr>
                </a:solidFill>
                <a:latin typeface="Arial"/>
                <a:cs typeface="Arial"/>
              </a:rPr>
              <a:t>building </a:t>
            </a:r>
            <a:r>
              <a:rPr lang="en-US" sz="2600" b="1" dirty="0">
                <a:solidFill>
                  <a:schemeClr val="tx1">
                    <a:lumMod val="65000"/>
                    <a:lumOff val="35000"/>
                  </a:schemeClr>
                </a:solidFill>
                <a:latin typeface="Arial"/>
                <a:cs typeface="Arial"/>
              </a:rPr>
              <a:t>rooted local and regional wealth that sticks</a:t>
            </a:r>
          </a:p>
          <a:p>
            <a:pPr marL="798513" lvl="1" indent="-344488">
              <a:buFont typeface="Arial" panose="020B0604020202020204" pitchFamily="34" charset="0"/>
              <a:buChar char="•"/>
            </a:pPr>
            <a:r>
              <a:rPr lang="en-US" sz="2600" dirty="0">
                <a:solidFill>
                  <a:schemeClr val="tx1">
                    <a:lumMod val="65000"/>
                    <a:lumOff val="35000"/>
                  </a:schemeClr>
                </a:solidFill>
                <a:latin typeface="Arial"/>
                <a:cs typeface="Arial"/>
              </a:rPr>
              <a:t>and</a:t>
            </a:r>
            <a:r>
              <a:rPr lang="en-US" altLang="en-US" sz="2600" dirty="0">
                <a:solidFill>
                  <a:schemeClr val="tx1">
                    <a:lumMod val="65000"/>
                    <a:lumOff val="35000"/>
                  </a:schemeClr>
                </a:solidFill>
                <a:latin typeface="Arial"/>
                <a:cs typeface="Arial"/>
              </a:rPr>
              <a:t> intentionally </a:t>
            </a:r>
            <a:r>
              <a:rPr lang="en-US" altLang="en-US" sz="2600" b="1" dirty="0">
                <a:solidFill>
                  <a:schemeClr val="tx1">
                    <a:lumMod val="65000"/>
                    <a:lumOff val="35000"/>
                  </a:schemeClr>
                </a:solidFill>
                <a:latin typeface="Arial"/>
                <a:cs typeface="Arial"/>
              </a:rPr>
              <a:t>including people and firms on the </a:t>
            </a:r>
            <a:r>
              <a:rPr lang="en-US" altLang="en-US" sz="2600" b="1" dirty="0" smtClean="0">
                <a:solidFill>
                  <a:schemeClr val="tx1">
                    <a:lumMod val="65000"/>
                    <a:lumOff val="35000"/>
                  </a:schemeClr>
                </a:solidFill>
                <a:latin typeface="Arial"/>
                <a:cs typeface="Arial"/>
              </a:rPr>
              <a:t> economic </a:t>
            </a:r>
            <a:r>
              <a:rPr lang="en-US" altLang="en-US" sz="2600" b="1" dirty="0">
                <a:solidFill>
                  <a:schemeClr val="tx1">
                    <a:lumMod val="65000"/>
                    <a:lumOff val="35000"/>
                  </a:schemeClr>
                </a:solidFill>
                <a:latin typeface="Arial"/>
                <a:cs typeface="Arial"/>
              </a:rPr>
              <a:t>margins</a:t>
            </a:r>
          </a:p>
          <a:p>
            <a:pPr marL="798513" lvl="1" indent="-344488">
              <a:buFont typeface="Arial" panose="020B0604020202020204" pitchFamily="34" charset="0"/>
              <a:buChar char="•"/>
            </a:pPr>
            <a:r>
              <a:rPr lang="en-US" sz="2600" dirty="0">
                <a:solidFill>
                  <a:schemeClr val="tx1">
                    <a:lumMod val="65000"/>
                    <a:lumOff val="35000"/>
                  </a:schemeClr>
                </a:solidFill>
                <a:latin typeface="Arial"/>
                <a:cs typeface="Arial"/>
              </a:rPr>
              <a:t>with</a:t>
            </a:r>
            <a:r>
              <a:rPr lang="en-US" sz="2600" b="1" dirty="0">
                <a:solidFill>
                  <a:schemeClr val="tx1">
                    <a:lumMod val="65000"/>
                    <a:lumOff val="35000"/>
                  </a:schemeClr>
                </a:solidFill>
                <a:latin typeface="Arial"/>
                <a:cs typeface="Arial"/>
              </a:rPr>
              <a:t> open and transparent communications</a:t>
            </a:r>
          </a:p>
          <a:p>
            <a:pPr marL="285750" indent="-285750">
              <a:buFont typeface="Arial" panose="020B0604020202020204" pitchFamily="34" charset="0"/>
              <a:buChar char="•"/>
            </a:pPr>
            <a:endParaRPr lang="en-US" dirty="0">
              <a:solidFill>
                <a:schemeClr val="tx1">
                  <a:lumMod val="65000"/>
                  <a:lumOff val="35000"/>
                </a:schemeClr>
              </a:solidFill>
            </a:endParaRPr>
          </a:p>
        </p:txBody>
      </p:sp>
    </p:spTree>
    <p:extLst>
      <p:ext uri="{BB962C8B-B14F-4D97-AF65-F5344CB8AC3E}">
        <p14:creationId xmlns:p14="http://schemas.microsoft.com/office/powerpoint/2010/main" val="5631296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Chain Diagram</a:t>
            </a:r>
            <a:endParaRPr lang="en-US" dirty="0"/>
          </a:p>
        </p:txBody>
      </p:sp>
      <p:pic>
        <p:nvPicPr>
          <p:cNvPr id="5" name="Content Placeholder 3"/>
          <p:cNvPicPr>
            <a:picLocks noChangeAspect="1"/>
          </p:cNvPicPr>
          <p:nvPr/>
        </p:nvPicPr>
        <p:blipFill>
          <a:blip r:embed="rId2"/>
          <a:stretch>
            <a:fillRect/>
          </a:stretch>
        </p:blipFill>
        <p:spPr>
          <a:xfrm>
            <a:off x="702695" y="1926478"/>
            <a:ext cx="8229600" cy="2983229"/>
          </a:xfrm>
          <a:prstGeom prst="rect">
            <a:avLst/>
          </a:prstGeom>
        </p:spPr>
      </p:pic>
      <p:cxnSp>
        <p:nvCxnSpPr>
          <p:cNvPr id="6" name="Straight Arrow Connector 5"/>
          <p:cNvCxnSpPr/>
          <p:nvPr/>
        </p:nvCxnSpPr>
        <p:spPr>
          <a:xfrm flipH="1">
            <a:off x="1805354" y="4364878"/>
            <a:ext cx="457200" cy="773429"/>
          </a:xfrm>
          <a:prstGeom prst="straightConnector1">
            <a:avLst/>
          </a:prstGeom>
          <a:noFill/>
          <a:ln w="9525" cap="flat" cmpd="sng" algn="ctr">
            <a:solidFill>
              <a:srgbClr val="276092">
                <a:shade val="95000"/>
                <a:satMod val="105000"/>
              </a:srgbClr>
            </a:solidFill>
            <a:prstDash val="solid"/>
            <a:tailEnd type="triangle"/>
          </a:ln>
          <a:effectLst/>
        </p:spPr>
      </p:cxnSp>
      <p:cxnSp>
        <p:nvCxnSpPr>
          <p:cNvPr id="7" name="Straight Arrow Connector 6"/>
          <p:cNvCxnSpPr/>
          <p:nvPr/>
        </p:nvCxnSpPr>
        <p:spPr>
          <a:xfrm>
            <a:off x="1500554" y="4441078"/>
            <a:ext cx="304800" cy="697229"/>
          </a:xfrm>
          <a:prstGeom prst="straightConnector1">
            <a:avLst/>
          </a:prstGeom>
          <a:noFill/>
          <a:ln w="9525" cap="flat" cmpd="sng" algn="ctr">
            <a:solidFill>
              <a:srgbClr val="276092">
                <a:shade val="95000"/>
                <a:satMod val="105000"/>
              </a:srgbClr>
            </a:solidFill>
            <a:prstDash val="solid"/>
            <a:tailEnd type="triangle"/>
          </a:ln>
          <a:effectLst/>
        </p:spPr>
      </p:cxnSp>
      <p:cxnSp>
        <p:nvCxnSpPr>
          <p:cNvPr id="8" name="Straight Arrow Connector 7"/>
          <p:cNvCxnSpPr/>
          <p:nvPr/>
        </p:nvCxnSpPr>
        <p:spPr>
          <a:xfrm flipH="1">
            <a:off x="1805354" y="4364878"/>
            <a:ext cx="2057400" cy="773429"/>
          </a:xfrm>
          <a:prstGeom prst="straightConnector1">
            <a:avLst/>
          </a:prstGeom>
          <a:noFill/>
          <a:ln w="9525" cap="flat" cmpd="sng" algn="ctr">
            <a:solidFill>
              <a:srgbClr val="276092">
                <a:shade val="95000"/>
                <a:satMod val="105000"/>
              </a:srgbClr>
            </a:solidFill>
            <a:prstDash val="solid"/>
            <a:tailEnd type="triangle"/>
          </a:ln>
          <a:effectLst/>
        </p:spPr>
      </p:cxnSp>
      <p:cxnSp>
        <p:nvCxnSpPr>
          <p:cNvPr id="9" name="Straight Arrow Connector 8"/>
          <p:cNvCxnSpPr/>
          <p:nvPr/>
        </p:nvCxnSpPr>
        <p:spPr>
          <a:xfrm flipH="1">
            <a:off x="1805354" y="4364878"/>
            <a:ext cx="3505200" cy="773429"/>
          </a:xfrm>
          <a:prstGeom prst="straightConnector1">
            <a:avLst/>
          </a:prstGeom>
          <a:noFill/>
          <a:ln w="9525" cap="flat" cmpd="sng" algn="ctr">
            <a:solidFill>
              <a:srgbClr val="276092">
                <a:shade val="95000"/>
                <a:satMod val="105000"/>
              </a:srgbClr>
            </a:solidFill>
            <a:prstDash val="solid"/>
            <a:tailEnd type="triangle"/>
          </a:ln>
          <a:effectLst/>
        </p:spPr>
      </p:cxnSp>
      <p:sp>
        <p:nvSpPr>
          <p:cNvPr id="10" name="TextBox 9"/>
          <p:cNvSpPr txBox="1"/>
          <p:nvPr/>
        </p:nvSpPr>
        <p:spPr>
          <a:xfrm>
            <a:off x="1500554" y="5029841"/>
            <a:ext cx="2130776" cy="369332"/>
          </a:xfrm>
          <a:prstGeom prst="rect">
            <a:avLst/>
          </a:prstGeom>
          <a:noFill/>
        </p:spPr>
        <p:txBody>
          <a:bodyPr wrap="none" rtlCol="0">
            <a:spAutoFit/>
          </a:bodyPr>
          <a:lstStyle/>
          <a:p>
            <a:pPr latinLnBrk="0"/>
            <a:r>
              <a:rPr lang="en-US" b="1" dirty="0" smtClean="0">
                <a:solidFill>
                  <a:srgbClr val="000000"/>
                </a:solidFill>
                <a:latin typeface="Calibri"/>
              </a:rPr>
              <a:t>SUPPORT PARTNERS</a:t>
            </a:r>
            <a:endParaRPr lang="en-US" b="1" dirty="0">
              <a:solidFill>
                <a:srgbClr val="000000"/>
              </a:solidFill>
              <a:latin typeface="Calibri"/>
            </a:endParaRPr>
          </a:p>
        </p:txBody>
      </p:sp>
      <p:cxnSp>
        <p:nvCxnSpPr>
          <p:cNvPr id="11" name="Straight Arrow Connector 10"/>
          <p:cNvCxnSpPr/>
          <p:nvPr/>
        </p:nvCxnSpPr>
        <p:spPr>
          <a:xfrm flipH="1" flipV="1">
            <a:off x="738554" y="2231278"/>
            <a:ext cx="609600" cy="457200"/>
          </a:xfrm>
          <a:prstGeom prst="straightConnector1">
            <a:avLst/>
          </a:prstGeom>
          <a:noFill/>
          <a:ln w="9525" cap="flat" cmpd="sng" algn="ctr">
            <a:solidFill>
              <a:srgbClr val="276092">
                <a:shade val="95000"/>
                <a:satMod val="105000"/>
              </a:srgbClr>
            </a:solidFill>
            <a:prstDash val="solid"/>
            <a:tailEnd type="triangle"/>
          </a:ln>
          <a:effectLst/>
        </p:spPr>
      </p:cxnSp>
      <p:cxnSp>
        <p:nvCxnSpPr>
          <p:cNvPr id="12" name="Straight Arrow Connector 11"/>
          <p:cNvCxnSpPr/>
          <p:nvPr/>
        </p:nvCxnSpPr>
        <p:spPr>
          <a:xfrm flipH="1" flipV="1">
            <a:off x="738554" y="2239010"/>
            <a:ext cx="1752600" cy="373268"/>
          </a:xfrm>
          <a:prstGeom prst="straightConnector1">
            <a:avLst/>
          </a:prstGeom>
          <a:noFill/>
          <a:ln w="9525" cap="flat" cmpd="sng" algn="ctr">
            <a:solidFill>
              <a:srgbClr val="276092">
                <a:shade val="95000"/>
                <a:satMod val="105000"/>
              </a:srgbClr>
            </a:solidFill>
            <a:prstDash val="solid"/>
            <a:tailEnd type="triangle"/>
          </a:ln>
          <a:effectLst/>
        </p:spPr>
      </p:cxnSp>
      <p:cxnSp>
        <p:nvCxnSpPr>
          <p:cNvPr id="13" name="Straight Arrow Connector 12"/>
          <p:cNvCxnSpPr/>
          <p:nvPr/>
        </p:nvCxnSpPr>
        <p:spPr>
          <a:xfrm flipH="1" flipV="1">
            <a:off x="776654" y="2240243"/>
            <a:ext cx="4114800" cy="769734"/>
          </a:xfrm>
          <a:prstGeom prst="straightConnector1">
            <a:avLst/>
          </a:prstGeom>
          <a:noFill/>
          <a:ln w="9525" cap="flat" cmpd="sng" algn="ctr">
            <a:solidFill>
              <a:srgbClr val="276092">
                <a:shade val="95000"/>
                <a:satMod val="105000"/>
              </a:srgbClr>
            </a:solidFill>
            <a:prstDash val="solid"/>
            <a:tailEnd type="triangle"/>
          </a:ln>
          <a:effectLst/>
        </p:spPr>
      </p:cxnSp>
      <p:sp>
        <p:nvSpPr>
          <p:cNvPr id="14" name="TextBox 13"/>
          <p:cNvSpPr txBox="1"/>
          <p:nvPr/>
        </p:nvSpPr>
        <p:spPr>
          <a:xfrm>
            <a:off x="509954" y="1858010"/>
            <a:ext cx="3000808" cy="369332"/>
          </a:xfrm>
          <a:prstGeom prst="rect">
            <a:avLst/>
          </a:prstGeom>
          <a:noFill/>
        </p:spPr>
        <p:txBody>
          <a:bodyPr wrap="square" rtlCol="0">
            <a:spAutoFit/>
          </a:bodyPr>
          <a:lstStyle/>
          <a:p>
            <a:pPr latinLnBrk="0"/>
            <a:r>
              <a:rPr lang="en-US" b="1" dirty="0" smtClean="0">
                <a:solidFill>
                  <a:srgbClr val="000000"/>
                </a:solidFill>
                <a:latin typeface="Calibri"/>
              </a:rPr>
              <a:t>TRANSACTIONAL PARTNERS</a:t>
            </a:r>
            <a:endParaRPr lang="en-US" b="1" dirty="0">
              <a:solidFill>
                <a:srgbClr val="000000"/>
              </a:solidFill>
              <a:latin typeface="Calibri"/>
            </a:endParaRPr>
          </a:p>
        </p:txBody>
      </p:sp>
      <p:cxnSp>
        <p:nvCxnSpPr>
          <p:cNvPr id="15" name="Straight Arrow Connector 14"/>
          <p:cNvCxnSpPr/>
          <p:nvPr/>
        </p:nvCxnSpPr>
        <p:spPr>
          <a:xfrm flipH="1" flipV="1">
            <a:off x="6910754" y="1858010"/>
            <a:ext cx="304800" cy="678068"/>
          </a:xfrm>
          <a:prstGeom prst="straightConnector1">
            <a:avLst/>
          </a:prstGeom>
          <a:noFill/>
          <a:ln w="9525" cap="flat" cmpd="sng" algn="ctr">
            <a:solidFill>
              <a:srgbClr val="276092">
                <a:shade val="95000"/>
                <a:satMod val="105000"/>
              </a:srgbClr>
            </a:solidFill>
            <a:prstDash val="solid"/>
            <a:tailEnd type="triangle"/>
          </a:ln>
          <a:effectLst/>
        </p:spPr>
      </p:cxnSp>
      <p:sp>
        <p:nvSpPr>
          <p:cNvPr id="17" name="TextBox 16"/>
          <p:cNvSpPr txBox="1"/>
          <p:nvPr/>
        </p:nvSpPr>
        <p:spPr>
          <a:xfrm>
            <a:off x="6514903" y="1557146"/>
            <a:ext cx="2201205" cy="369332"/>
          </a:xfrm>
          <a:prstGeom prst="rect">
            <a:avLst/>
          </a:prstGeom>
          <a:noFill/>
        </p:spPr>
        <p:txBody>
          <a:bodyPr wrap="square" rtlCol="0">
            <a:spAutoFit/>
          </a:bodyPr>
          <a:lstStyle/>
          <a:p>
            <a:pPr latinLnBrk="0"/>
            <a:r>
              <a:rPr lang="en-US" b="1" dirty="0" smtClean="0">
                <a:solidFill>
                  <a:srgbClr val="000000"/>
                </a:solidFill>
                <a:latin typeface="Calibri"/>
              </a:rPr>
              <a:t>DEMAND PARTNERS</a:t>
            </a:r>
            <a:endParaRPr lang="en-US" b="1" dirty="0">
              <a:solidFill>
                <a:srgbClr val="000000"/>
              </a:solidFill>
              <a:latin typeface="Calibri"/>
            </a:endParaRPr>
          </a:p>
        </p:txBody>
      </p:sp>
    </p:spTree>
    <p:extLst>
      <p:ext uri="{BB962C8B-B14F-4D97-AF65-F5344CB8AC3E}">
        <p14:creationId xmlns:p14="http://schemas.microsoft.com/office/powerpoint/2010/main" val="3624545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176" y="16778"/>
            <a:ext cx="8693823" cy="1288942"/>
          </a:xfrm>
        </p:spPr>
        <p:txBody>
          <a:bodyPr>
            <a:noAutofit/>
          </a:bodyPr>
          <a:lstStyle/>
          <a:p>
            <a:r>
              <a:rPr lang="en-US" dirty="0" smtClean="0">
                <a:solidFill>
                  <a:schemeClr val="tx1"/>
                </a:solidFill>
                <a:latin typeface="Calibri"/>
                <a:cs typeface="Calibri"/>
              </a:rPr>
              <a:t>Value Chain Partners </a:t>
            </a:r>
            <a:br>
              <a:rPr lang="en-US" dirty="0" smtClean="0">
                <a:solidFill>
                  <a:schemeClr val="tx1"/>
                </a:solidFill>
                <a:latin typeface="Calibri"/>
                <a:cs typeface="Calibri"/>
              </a:rPr>
            </a:br>
            <a:r>
              <a:rPr lang="en-US" dirty="0" smtClean="0">
                <a:solidFill>
                  <a:schemeClr val="tx1"/>
                </a:solidFill>
                <a:latin typeface="Calibri"/>
                <a:cs typeface="Calibri"/>
              </a:rPr>
              <a:t>“Stakeholders”</a:t>
            </a:r>
            <a:endParaRPr lang="en-US" dirty="0">
              <a:solidFill>
                <a:schemeClr val="tx1"/>
              </a:solidFill>
              <a:latin typeface="Calibri"/>
              <a:cs typeface="Calibri"/>
            </a:endParaRPr>
          </a:p>
        </p:txBody>
      </p:sp>
      <p:sp>
        <p:nvSpPr>
          <p:cNvPr id="9" name="TextBox 8"/>
          <p:cNvSpPr txBox="1"/>
          <p:nvPr/>
        </p:nvSpPr>
        <p:spPr>
          <a:xfrm>
            <a:off x="5265275" y="2510115"/>
            <a:ext cx="1969257" cy="369332"/>
          </a:xfrm>
          <a:prstGeom prst="rect">
            <a:avLst/>
          </a:prstGeom>
          <a:noFill/>
        </p:spPr>
        <p:txBody>
          <a:bodyPr wrap="none" rtlCol="0">
            <a:spAutoFit/>
          </a:bodyPr>
          <a:lstStyle/>
          <a:p>
            <a:r>
              <a:rPr lang="en-US" dirty="0" smtClean="0"/>
              <a:t>Buyers, Consumers</a:t>
            </a:r>
            <a:endParaRPr lang="en-US" dirty="0"/>
          </a:p>
        </p:txBody>
      </p:sp>
      <p:sp>
        <p:nvSpPr>
          <p:cNvPr id="11" name="TextBox 10"/>
          <p:cNvSpPr txBox="1"/>
          <p:nvPr/>
        </p:nvSpPr>
        <p:spPr>
          <a:xfrm>
            <a:off x="1455275" y="4567515"/>
            <a:ext cx="2237728" cy="646331"/>
          </a:xfrm>
          <a:prstGeom prst="rect">
            <a:avLst/>
          </a:prstGeom>
          <a:noFill/>
        </p:spPr>
        <p:txBody>
          <a:bodyPr wrap="none" rtlCol="0">
            <a:spAutoFit/>
          </a:bodyPr>
          <a:lstStyle/>
          <a:p>
            <a:r>
              <a:rPr lang="en-US" dirty="0" smtClean="0"/>
              <a:t>Provide Infrastructure</a:t>
            </a:r>
          </a:p>
          <a:p>
            <a:r>
              <a:rPr lang="en-US" dirty="0" smtClean="0"/>
              <a:t>Support Transactional</a:t>
            </a:r>
            <a:endParaRPr lang="en-US" dirty="0"/>
          </a:p>
        </p:txBody>
      </p:sp>
      <p:sp>
        <p:nvSpPr>
          <p:cNvPr id="15" name="TextBox 14"/>
          <p:cNvSpPr txBox="1"/>
          <p:nvPr/>
        </p:nvSpPr>
        <p:spPr>
          <a:xfrm>
            <a:off x="6136458" y="5761776"/>
            <a:ext cx="2634018" cy="646331"/>
          </a:xfrm>
          <a:prstGeom prst="rect">
            <a:avLst/>
          </a:prstGeom>
          <a:noFill/>
        </p:spPr>
        <p:txBody>
          <a:bodyPr wrap="square" rtlCol="0">
            <a:spAutoFit/>
          </a:bodyPr>
          <a:lstStyle/>
          <a:p>
            <a:r>
              <a:rPr lang="en-US" dirty="0" smtClean="0"/>
              <a:t>Suppliers, Distributers,</a:t>
            </a:r>
          </a:p>
          <a:p>
            <a:r>
              <a:rPr lang="en-US" dirty="0" smtClean="0"/>
              <a:t>Wholebuyers</a:t>
            </a:r>
            <a:endParaRPr lang="en-US" dirty="0"/>
          </a:p>
        </p:txBody>
      </p:sp>
      <p:graphicFrame>
        <p:nvGraphicFramePr>
          <p:cNvPr id="10" name="Content Placeholder 7"/>
          <p:cNvGraphicFramePr>
            <a:graphicFrameLocks noGrp="1"/>
          </p:cNvGraphicFramePr>
          <p:nvPr>
            <p:extLst/>
          </p:nvPr>
        </p:nvGraphicFramePr>
        <p:xfrm>
          <a:off x="76652" y="1562409"/>
          <a:ext cx="8001000" cy="4343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83217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Value Chain </a:t>
            </a:r>
            <a:r>
              <a:rPr lang="en-US" dirty="0" smtClean="0">
                <a:solidFill>
                  <a:schemeClr val="tx1"/>
                </a:solidFill>
              </a:rPr>
              <a:t>“</a:t>
            </a:r>
            <a:r>
              <a:rPr lang="en-US" dirty="0">
                <a:solidFill>
                  <a:schemeClr val="tx1"/>
                </a:solidFill>
              </a:rPr>
              <a:t>Stakeholders”</a:t>
            </a:r>
          </a:p>
        </p:txBody>
      </p:sp>
      <p:sp>
        <p:nvSpPr>
          <p:cNvPr id="5" name="Content Placeholder 2"/>
          <p:cNvSpPr>
            <a:spLocks noGrp="1"/>
          </p:cNvSpPr>
          <p:nvPr>
            <p:ph idx="1"/>
          </p:nvPr>
        </p:nvSpPr>
        <p:spPr>
          <a:xfrm>
            <a:off x="457200" y="1967346"/>
            <a:ext cx="8229600" cy="4627102"/>
          </a:xfrm>
        </p:spPr>
        <p:txBody>
          <a:bodyPr>
            <a:normAutofit fontScale="47500" lnSpcReduction="20000"/>
          </a:bodyPr>
          <a:lstStyle/>
          <a:p>
            <a:pPr marL="0" indent="0">
              <a:buNone/>
            </a:pPr>
            <a:r>
              <a:rPr lang="en-US" sz="3800" dirty="0" smtClean="0">
                <a:solidFill>
                  <a:srgbClr val="FF0000"/>
                </a:solidFill>
                <a:latin typeface="+mn-lt"/>
              </a:rPr>
              <a:t>Demand</a:t>
            </a:r>
            <a:r>
              <a:rPr lang="en-US" sz="3800" dirty="0" smtClean="0">
                <a:latin typeface="+mn-lt"/>
              </a:rPr>
              <a:t> </a:t>
            </a:r>
            <a:r>
              <a:rPr lang="en-US" sz="3800" dirty="0" smtClean="0">
                <a:solidFill>
                  <a:srgbClr val="FF0000"/>
                </a:solidFill>
                <a:latin typeface="+mn-lt"/>
              </a:rPr>
              <a:t>partners</a:t>
            </a:r>
            <a:r>
              <a:rPr lang="en-US" sz="3800" dirty="0" smtClean="0">
                <a:latin typeface="+mn-lt"/>
              </a:rPr>
              <a:t>:</a:t>
            </a:r>
          </a:p>
          <a:p>
            <a:pPr marL="0" indent="0">
              <a:buNone/>
            </a:pPr>
            <a:r>
              <a:rPr lang="en-US" sz="3800" dirty="0" smtClean="0">
                <a:latin typeface="+mn-lt"/>
              </a:rPr>
              <a:t>Buyers of goods and services  (people, businesses, orgs.)</a:t>
            </a:r>
          </a:p>
          <a:p>
            <a:pPr marL="0" indent="0">
              <a:buNone/>
            </a:pPr>
            <a:endParaRPr lang="en-US" sz="3800" dirty="0" smtClean="0">
              <a:latin typeface="+mn-lt"/>
            </a:endParaRPr>
          </a:p>
          <a:p>
            <a:pPr marL="0" indent="0">
              <a:buNone/>
            </a:pPr>
            <a:r>
              <a:rPr lang="en-US" sz="3800" dirty="0" smtClean="0">
                <a:solidFill>
                  <a:srgbClr val="0070C0"/>
                </a:solidFill>
                <a:latin typeface="+mn-lt"/>
              </a:rPr>
              <a:t>Transactional partners</a:t>
            </a:r>
            <a:r>
              <a:rPr lang="en-US" sz="3800" dirty="0" smtClean="0">
                <a:latin typeface="+mn-lt"/>
              </a:rPr>
              <a:t>:</a:t>
            </a:r>
          </a:p>
          <a:p>
            <a:pPr marL="0" indent="0">
              <a:buNone/>
            </a:pPr>
            <a:r>
              <a:rPr lang="en-US" sz="3800" dirty="0" smtClean="0">
                <a:latin typeface="+mn-lt"/>
              </a:rPr>
              <a:t>People, businesses, orgs. direct role in sourcing, producing, distributing </a:t>
            </a:r>
          </a:p>
          <a:p>
            <a:pPr lvl="3">
              <a:buFont typeface="Wingdings" panose="05000000000000000000" pitchFamily="2" charset="2"/>
              <a:buChar char="v"/>
            </a:pPr>
            <a:r>
              <a:rPr lang="en-US" sz="3400" dirty="0" smtClean="0"/>
              <a:t>Suppliers: provide specific inputs to other VC partners</a:t>
            </a:r>
          </a:p>
          <a:p>
            <a:pPr lvl="3">
              <a:buFont typeface="Wingdings" panose="05000000000000000000" pitchFamily="2" charset="2"/>
              <a:buChar char="v"/>
            </a:pPr>
            <a:r>
              <a:rPr lang="en-US" sz="3400" dirty="0" smtClean="0"/>
              <a:t>Producers: create goods / services</a:t>
            </a:r>
          </a:p>
          <a:p>
            <a:pPr lvl="3">
              <a:buFont typeface="Wingdings" panose="05000000000000000000" pitchFamily="2" charset="2"/>
              <a:buChar char="v"/>
            </a:pPr>
            <a:r>
              <a:rPr lang="en-US" sz="3400" dirty="0" smtClean="0"/>
              <a:t>Aggregators: bundle products / services</a:t>
            </a:r>
          </a:p>
          <a:p>
            <a:pPr lvl="3">
              <a:buFont typeface="Wingdings" panose="05000000000000000000" pitchFamily="2" charset="2"/>
              <a:buChar char="v"/>
            </a:pPr>
            <a:r>
              <a:rPr lang="en-US" sz="3400" dirty="0" smtClean="0"/>
              <a:t>Wholesale buyers: Purchase goods /services for resale</a:t>
            </a:r>
          </a:p>
          <a:p>
            <a:pPr marL="0" indent="0">
              <a:buNone/>
            </a:pPr>
            <a:endParaRPr lang="en-US" sz="3800" dirty="0" smtClean="0">
              <a:latin typeface="+mn-lt"/>
            </a:endParaRPr>
          </a:p>
          <a:p>
            <a:pPr marL="0" indent="0">
              <a:buNone/>
            </a:pPr>
            <a:r>
              <a:rPr lang="en-US" sz="3800" dirty="0" smtClean="0">
                <a:solidFill>
                  <a:srgbClr val="00B050"/>
                </a:solidFill>
                <a:latin typeface="+mn-lt"/>
              </a:rPr>
              <a:t>Support partners: </a:t>
            </a:r>
            <a:r>
              <a:rPr lang="en-US" sz="3800" dirty="0" smtClean="0">
                <a:latin typeface="+mn-lt"/>
              </a:rPr>
              <a:t>people, businesses, orgs. provide infrastructure that helps the transactional partners obtain resources needed to produce the product /services</a:t>
            </a:r>
          </a:p>
          <a:p>
            <a:pPr lvl="2">
              <a:buFont typeface="Wingdings" panose="05000000000000000000" pitchFamily="2" charset="2"/>
              <a:buChar char="v"/>
            </a:pPr>
            <a:r>
              <a:rPr lang="en-US" sz="3400" dirty="0" smtClean="0"/>
              <a:t>Business and technical assistance</a:t>
            </a:r>
          </a:p>
          <a:p>
            <a:pPr lvl="2">
              <a:buFont typeface="Wingdings" panose="05000000000000000000" pitchFamily="2" charset="2"/>
              <a:buChar char="v"/>
            </a:pPr>
            <a:r>
              <a:rPr lang="en-US" sz="3400" dirty="0" smtClean="0"/>
              <a:t>Financing (philanthropic, debt and equity)</a:t>
            </a:r>
          </a:p>
          <a:p>
            <a:pPr lvl="2">
              <a:buFont typeface="Wingdings" panose="05000000000000000000" pitchFamily="2" charset="2"/>
              <a:buChar char="v"/>
            </a:pPr>
            <a:r>
              <a:rPr lang="en-US" sz="3400" dirty="0" smtClean="0"/>
              <a:t>Policy, regulation</a:t>
            </a:r>
          </a:p>
          <a:p>
            <a:pPr lvl="2">
              <a:buFont typeface="Wingdings" panose="05000000000000000000" pitchFamily="2" charset="2"/>
              <a:buChar char="v"/>
            </a:pPr>
            <a:r>
              <a:rPr lang="en-US" sz="3400" dirty="0" smtClean="0"/>
              <a:t>Media</a:t>
            </a:r>
          </a:p>
          <a:p>
            <a:pPr lvl="2">
              <a:buFont typeface="Wingdings" panose="05000000000000000000" pitchFamily="2" charset="2"/>
              <a:buChar char="v"/>
            </a:pPr>
            <a:r>
              <a:rPr lang="en-US" sz="3400" dirty="0" smtClean="0"/>
              <a:t>Research</a:t>
            </a:r>
          </a:p>
          <a:p>
            <a:pPr marL="0" indent="0">
              <a:buNone/>
            </a:pPr>
            <a:endParaRPr lang="en-US" dirty="0" smtClean="0">
              <a:solidFill>
                <a:srgbClr val="00B050"/>
              </a:solidFill>
            </a:endParaRPr>
          </a:p>
          <a:p>
            <a:pPr marL="0" indent="0">
              <a:buNone/>
            </a:pPr>
            <a:endParaRPr lang="en-US" dirty="0">
              <a:solidFill>
                <a:srgbClr val="00B050"/>
              </a:solidFill>
            </a:endParaRPr>
          </a:p>
        </p:txBody>
      </p:sp>
    </p:spTree>
    <p:extLst>
      <p:ext uri="{BB962C8B-B14F-4D97-AF65-F5344CB8AC3E}">
        <p14:creationId xmlns:p14="http://schemas.microsoft.com/office/powerpoint/2010/main" val="155008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78"/>
            <a:ext cx="8686800" cy="1288942"/>
          </a:xfrm>
        </p:spPr>
        <p:txBody>
          <a:bodyPr>
            <a:normAutofit/>
          </a:bodyPr>
          <a:lstStyle/>
          <a:p>
            <a:r>
              <a:rPr lang="en-US" dirty="0" smtClean="0">
                <a:solidFill>
                  <a:schemeClr val="tx1"/>
                </a:solidFill>
                <a:latin typeface="Calibri"/>
                <a:cs typeface="Calibri"/>
              </a:rPr>
              <a:t>Value Chain Exercise</a:t>
            </a:r>
            <a:endParaRPr lang="en-US" dirty="0">
              <a:solidFill>
                <a:schemeClr val="tx1"/>
              </a:solidFill>
              <a:latin typeface="Calibri"/>
              <a:cs typeface="Calibri"/>
            </a:endParaRPr>
          </a:p>
        </p:txBody>
      </p:sp>
      <p:sp>
        <p:nvSpPr>
          <p:cNvPr id="5" name="Content Placeholder 4"/>
          <p:cNvSpPr>
            <a:spLocks noGrp="1"/>
          </p:cNvSpPr>
          <p:nvPr>
            <p:ph idx="1"/>
          </p:nvPr>
        </p:nvSpPr>
        <p:spPr>
          <a:xfrm>
            <a:off x="367551" y="1962153"/>
            <a:ext cx="8701742" cy="4239742"/>
          </a:xfrm>
        </p:spPr>
        <p:txBody>
          <a:bodyPr>
            <a:noAutofit/>
          </a:bodyPr>
          <a:lstStyle/>
          <a:p>
            <a:r>
              <a:rPr lang="en-US" sz="2400" b="1" dirty="0"/>
              <a:t>Step 1:  Take a card</a:t>
            </a:r>
          </a:p>
          <a:p>
            <a:pPr>
              <a:buFont typeface="Wingdings" panose="05000000000000000000" pitchFamily="2" charset="2"/>
              <a:buChar char="ü"/>
            </a:pPr>
            <a:r>
              <a:rPr lang="en-US" dirty="0"/>
              <a:t>The cards represent the stakeholders in the Value Chain</a:t>
            </a:r>
          </a:p>
          <a:p>
            <a:pPr>
              <a:buFont typeface="Wingdings" panose="05000000000000000000" pitchFamily="2" charset="2"/>
              <a:buChar char="ü"/>
            </a:pPr>
            <a:r>
              <a:rPr lang="en-US" dirty="0"/>
              <a:t>Some cards are blank- represent “Gaps” in the Value Chain</a:t>
            </a:r>
          </a:p>
          <a:p>
            <a:pPr>
              <a:buFont typeface="Wingdings" panose="05000000000000000000" pitchFamily="2" charset="2"/>
              <a:buChar char="ü"/>
            </a:pPr>
            <a:endParaRPr lang="en-US" dirty="0"/>
          </a:p>
          <a:p>
            <a:r>
              <a:rPr lang="en-US" sz="2400" b="1" dirty="0"/>
              <a:t>Step 2:  Network with each other</a:t>
            </a:r>
          </a:p>
          <a:p>
            <a:pPr>
              <a:buFont typeface="Wingdings" panose="05000000000000000000" pitchFamily="2" charset="2"/>
              <a:buChar char="ü"/>
            </a:pPr>
            <a:r>
              <a:rPr lang="en-US" dirty="0"/>
              <a:t>Find the link in the value chain: who can help you?  Add value..</a:t>
            </a:r>
          </a:p>
          <a:p>
            <a:pPr>
              <a:buFont typeface="Wingdings" panose="05000000000000000000" pitchFamily="2" charset="2"/>
              <a:buChar char="ü"/>
            </a:pPr>
            <a:endParaRPr lang="en-US" dirty="0"/>
          </a:p>
          <a:p>
            <a:r>
              <a:rPr lang="en-US" sz="2400" b="1" dirty="0"/>
              <a:t>Step 3: Assemble the Value Chain</a:t>
            </a:r>
          </a:p>
          <a:p>
            <a:pPr>
              <a:buFont typeface="Wingdings" panose="05000000000000000000" pitchFamily="2" charset="2"/>
              <a:buChar char="ü"/>
            </a:pPr>
            <a:r>
              <a:rPr lang="en-US" dirty="0"/>
              <a:t>Line up in a row</a:t>
            </a:r>
          </a:p>
          <a:p>
            <a:pPr>
              <a:buFont typeface="Wingdings" panose="05000000000000000000" pitchFamily="2" charset="2"/>
              <a:buChar char="ü"/>
            </a:pPr>
            <a:r>
              <a:rPr lang="en-US" dirty="0"/>
              <a:t>Left: start with “Demand”,  the market or customers</a:t>
            </a:r>
          </a:p>
          <a:p>
            <a:pPr>
              <a:buFont typeface="Wingdings" panose="05000000000000000000" pitchFamily="2" charset="2"/>
              <a:buChar char="ü"/>
            </a:pPr>
            <a:r>
              <a:rPr lang="en-US" dirty="0"/>
              <a:t>Right: Moving right, in order of function, “Transactional Partners”</a:t>
            </a:r>
          </a:p>
          <a:p>
            <a:pPr>
              <a:buFont typeface="Wingdings" panose="05000000000000000000" pitchFamily="2" charset="2"/>
              <a:buChar char="ü"/>
            </a:pPr>
            <a:r>
              <a:rPr lang="en-US" dirty="0"/>
              <a:t>“Support Partners” stand outside of the line near the function you </a:t>
            </a:r>
            <a:r>
              <a:rPr lang="en-US" dirty="0" smtClean="0"/>
              <a:t>support</a:t>
            </a:r>
            <a:endParaRPr lang="en-US" dirty="0"/>
          </a:p>
        </p:txBody>
      </p:sp>
    </p:spTree>
    <p:extLst>
      <p:ext uri="{BB962C8B-B14F-4D97-AF65-F5344CB8AC3E}">
        <p14:creationId xmlns:p14="http://schemas.microsoft.com/office/powerpoint/2010/main" val="32633154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78"/>
            <a:ext cx="8686800" cy="1288942"/>
          </a:xfrm>
        </p:spPr>
        <p:txBody>
          <a:bodyPr>
            <a:normAutofit/>
          </a:bodyPr>
          <a:lstStyle/>
          <a:p>
            <a:r>
              <a:rPr lang="en-US" dirty="0" smtClean="0">
                <a:solidFill>
                  <a:schemeClr val="tx1"/>
                </a:solidFill>
                <a:latin typeface="Calibri"/>
                <a:cs typeface="Calibri"/>
              </a:rPr>
              <a:t>Reflections  </a:t>
            </a:r>
            <a:endParaRPr lang="en-US" dirty="0">
              <a:solidFill>
                <a:schemeClr val="tx1"/>
              </a:solidFill>
              <a:latin typeface="Calibri"/>
              <a:cs typeface="Calibri"/>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sz="2800" dirty="0" smtClean="0"/>
              <a:t> </a:t>
            </a:r>
          </a:p>
          <a:p>
            <a:pPr marL="0" indent="0">
              <a:buNone/>
            </a:pPr>
            <a:endParaRPr lang="en-US" sz="2800" dirty="0"/>
          </a:p>
          <a:p>
            <a:pPr marL="0" indent="0">
              <a:buNone/>
            </a:pPr>
            <a:endParaRPr lang="en-US" sz="2800" dirty="0" smtClean="0"/>
          </a:p>
          <a:p>
            <a:pPr marL="0" indent="0">
              <a:buNone/>
            </a:pPr>
            <a:endParaRPr lang="en-US" sz="2800" i="1" dirty="0"/>
          </a:p>
        </p:txBody>
      </p:sp>
      <p:pic>
        <p:nvPicPr>
          <p:cNvPr id="4" name="Picture 3"/>
          <p:cNvPicPr>
            <a:picLocks noChangeAspect="1"/>
          </p:cNvPicPr>
          <p:nvPr/>
        </p:nvPicPr>
        <p:blipFill>
          <a:blip r:embed="rId3"/>
          <a:stretch>
            <a:fillRect/>
          </a:stretch>
        </p:blipFill>
        <p:spPr>
          <a:xfrm>
            <a:off x="4071227" y="1305720"/>
            <a:ext cx="5072773" cy="2086770"/>
          </a:xfrm>
          <a:prstGeom prst="rect">
            <a:avLst/>
          </a:prstGeom>
        </p:spPr>
      </p:pic>
      <p:sp>
        <p:nvSpPr>
          <p:cNvPr id="5" name="TextBox 4"/>
          <p:cNvSpPr txBox="1"/>
          <p:nvPr/>
        </p:nvSpPr>
        <p:spPr>
          <a:xfrm>
            <a:off x="218363" y="1711836"/>
            <a:ext cx="8727210" cy="5201424"/>
          </a:xfrm>
          <a:prstGeom prst="rect">
            <a:avLst/>
          </a:prstGeom>
          <a:noFill/>
        </p:spPr>
        <p:txBody>
          <a:bodyPr wrap="square" rtlCol="0">
            <a:spAutoFit/>
          </a:bodyPr>
          <a:lstStyle/>
          <a:p>
            <a:r>
              <a:rPr lang="en-US" sz="2800" dirty="0" smtClean="0">
                <a:latin typeface="Calibri"/>
                <a:cs typeface="Calibri"/>
              </a:rPr>
              <a:t>What surprised you </a:t>
            </a:r>
          </a:p>
          <a:p>
            <a:r>
              <a:rPr lang="en-US" sz="2800" dirty="0">
                <a:latin typeface="Calibri"/>
                <a:cs typeface="Calibri"/>
              </a:rPr>
              <a:t>a</a:t>
            </a:r>
            <a:r>
              <a:rPr lang="en-US" sz="2800" dirty="0" smtClean="0">
                <a:latin typeface="Calibri"/>
                <a:cs typeface="Calibri"/>
              </a:rPr>
              <a:t>bout </a:t>
            </a:r>
            <a:r>
              <a:rPr lang="en-US" sz="2800" dirty="0">
                <a:latin typeface="Calibri"/>
                <a:cs typeface="Calibri"/>
              </a:rPr>
              <a:t>t</a:t>
            </a:r>
            <a:r>
              <a:rPr lang="en-US" sz="2800" dirty="0" smtClean="0">
                <a:latin typeface="Calibri"/>
                <a:cs typeface="Calibri"/>
              </a:rPr>
              <a:t>his </a:t>
            </a:r>
            <a:r>
              <a:rPr lang="en-US" sz="2800" dirty="0">
                <a:latin typeface="Calibri"/>
                <a:cs typeface="Calibri"/>
              </a:rPr>
              <a:t>p</a:t>
            </a:r>
            <a:r>
              <a:rPr lang="en-US" sz="2800" dirty="0" smtClean="0">
                <a:latin typeface="Calibri"/>
                <a:cs typeface="Calibri"/>
              </a:rPr>
              <a:t>rocess?</a:t>
            </a:r>
          </a:p>
          <a:p>
            <a:endParaRPr lang="en-US" sz="2800" dirty="0">
              <a:latin typeface="Calibri"/>
              <a:cs typeface="Calibri"/>
            </a:endParaRPr>
          </a:p>
          <a:p>
            <a:r>
              <a:rPr lang="en-US" sz="2800" dirty="0" smtClean="0">
                <a:latin typeface="Calibri"/>
                <a:cs typeface="Calibri"/>
              </a:rPr>
              <a:t>Did you identify “Gaps or </a:t>
            </a:r>
          </a:p>
          <a:p>
            <a:r>
              <a:rPr lang="en-US" sz="2800" dirty="0" smtClean="0">
                <a:latin typeface="Calibri"/>
                <a:cs typeface="Calibri"/>
              </a:rPr>
              <a:t>opportunities” in the chain?</a:t>
            </a:r>
          </a:p>
          <a:p>
            <a:endParaRPr lang="en-US" sz="2800" dirty="0" smtClean="0">
              <a:latin typeface="Calibri"/>
              <a:cs typeface="Calibri"/>
            </a:endParaRPr>
          </a:p>
          <a:p>
            <a:r>
              <a:rPr lang="en-US" sz="2800" dirty="0" smtClean="0">
                <a:latin typeface="Calibri"/>
                <a:cs typeface="Calibri"/>
              </a:rPr>
              <a:t>What  challenges did you find in building </a:t>
            </a:r>
            <a:r>
              <a:rPr lang="en-US" sz="2800" dirty="0">
                <a:latin typeface="Calibri"/>
                <a:cs typeface="Calibri"/>
              </a:rPr>
              <a:t>the chain</a:t>
            </a:r>
            <a:r>
              <a:rPr lang="en-US" sz="2800" dirty="0" smtClean="0">
                <a:latin typeface="Calibri"/>
                <a:cs typeface="Calibri"/>
              </a:rPr>
              <a:t>?</a:t>
            </a:r>
          </a:p>
          <a:p>
            <a:endParaRPr lang="en-US" sz="2800" dirty="0">
              <a:latin typeface="Calibri"/>
              <a:cs typeface="Calibri"/>
            </a:endParaRPr>
          </a:p>
          <a:p>
            <a:r>
              <a:rPr lang="en-US" sz="2800" dirty="0" smtClean="0">
                <a:latin typeface="Calibri"/>
                <a:cs typeface="Calibri"/>
              </a:rPr>
              <a:t>List the key elements needed to build a Value Chain?</a:t>
            </a:r>
            <a:endParaRPr lang="en-US" sz="2800" dirty="0">
              <a:latin typeface="Calibri"/>
              <a:cs typeface="Calibri"/>
            </a:endParaRPr>
          </a:p>
          <a:p>
            <a:r>
              <a:rPr lang="en-US" sz="2800" i="1" dirty="0">
                <a:latin typeface="Calibri"/>
                <a:cs typeface="Calibri"/>
              </a:rPr>
              <a:t>Hint….  Communication,  Relationship,  Self Interest, </a:t>
            </a:r>
            <a:r>
              <a:rPr lang="en-US" sz="2800" i="1" dirty="0" err="1" smtClean="0">
                <a:latin typeface="Calibri"/>
                <a:cs typeface="Calibri"/>
              </a:rPr>
              <a:t>SharedInterest</a:t>
            </a:r>
            <a:r>
              <a:rPr lang="en-US" sz="2800" i="1" dirty="0">
                <a:latin typeface="Calibri"/>
                <a:cs typeface="Calibri"/>
              </a:rPr>
              <a:t>….</a:t>
            </a:r>
          </a:p>
          <a:p>
            <a:endParaRPr lang="en-US" sz="2400" dirty="0">
              <a:latin typeface="Calibri"/>
              <a:cs typeface="Calibri"/>
            </a:endParaRPr>
          </a:p>
        </p:txBody>
      </p:sp>
    </p:spTree>
    <p:extLst>
      <p:ext uri="{BB962C8B-B14F-4D97-AF65-F5344CB8AC3E}">
        <p14:creationId xmlns:p14="http://schemas.microsoft.com/office/powerpoint/2010/main" val="20124797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19600" y="1447800"/>
            <a:ext cx="4419599" cy="3810000"/>
          </a:xfrm>
        </p:spPr>
        <p:txBody>
          <a:bodyPr>
            <a:normAutofit/>
          </a:bodyPr>
          <a:lstStyle/>
          <a:p>
            <a:pPr algn="ctr"/>
            <a:r>
              <a:rPr lang="en-US" dirty="0" smtClean="0"/>
              <a:t>Welcome Lewistown</a:t>
            </a:r>
            <a:br>
              <a:rPr lang="en-US" dirty="0" smtClean="0"/>
            </a:br>
            <a:r>
              <a:rPr lang="en-US" dirty="0" smtClean="0"/>
              <a:t>to</a:t>
            </a:r>
            <a:r>
              <a:rPr lang="en-US" b="0" i="1" dirty="0"/>
              <a:t/>
            </a:r>
            <a:br>
              <a:rPr lang="en-US" b="0" i="1" dirty="0"/>
            </a:br>
            <a:r>
              <a:rPr lang="en-US" i="1" dirty="0" smtClean="0"/>
              <a:t>Recharge </a:t>
            </a:r>
            <a:r>
              <a:rPr lang="en-US" i="1" dirty="0"/>
              <a:t>Our </a:t>
            </a:r>
            <a:r>
              <a:rPr lang="en-US" i="1" dirty="0" smtClean="0"/>
              <a:t>Community (ROC) </a:t>
            </a:r>
            <a:r>
              <a:rPr lang="en-US" sz="1300" i="1" dirty="0" smtClean="0"/>
              <a:t/>
            </a:r>
            <a:br>
              <a:rPr lang="en-US" sz="1300" i="1" dirty="0" smtClean="0"/>
            </a:br>
            <a:r>
              <a:rPr lang="en-US" sz="1300" i="1" dirty="0"/>
              <a:t/>
            </a:r>
            <a:br>
              <a:rPr lang="en-US" sz="1300" i="1" dirty="0"/>
            </a:br>
            <a:endParaRPr lang="en-US" dirty="0"/>
          </a:p>
        </p:txBody>
      </p:sp>
      <p:sp>
        <p:nvSpPr>
          <p:cNvPr id="3" name="Subtitle 2"/>
          <p:cNvSpPr>
            <a:spLocks noGrp="1"/>
          </p:cNvSpPr>
          <p:nvPr>
            <p:ph type="subTitle" idx="1"/>
          </p:nvPr>
        </p:nvSpPr>
        <p:spPr>
          <a:xfrm>
            <a:off x="4546599" y="4724400"/>
            <a:ext cx="4191000" cy="499532"/>
          </a:xfrm>
        </p:spPr>
        <p:txBody>
          <a:bodyPr>
            <a:noAutofit/>
          </a:bodyPr>
          <a:lstStyle/>
          <a:p>
            <a:pPr algn="ctr"/>
            <a:endParaRPr lang="en-US" sz="2800" dirty="0">
              <a:solidFill>
                <a:schemeClr val="tx1"/>
              </a:solidFill>
            </a:endParaRPr>
          </a:p>
        </p:txBody>
      </p:sp>
    </p:spTree>
    <p:extLst>
      <p:ext uri="{BB962C8B-B14F-4D97-AF65-F5344CB8AC3E}">
        <p14:creationId xmlns:p14="http://schemas.microsoft.com/office/powerpoint/2010/main" val="42862694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10" y="1905000"/>
            <a:ext cx="9144000" cy="3322635"/>
          </a:xfrm>
          <a:prstGeom prst="rect">
            <a:avLst/>
          </a:prstGeom>
        </p:spPr>
      </p:pic>
      <p:sp>
        <p:nvSpPr>
          <p:cNvPr id="5" name="TextBox 4"/>
          <p:cNvSpPr txBox="1"/>
          <p:nvPr/>
        </p:nvSpPr>
        <p:spPr>
          <a:xfrm>
            <a:off x="2667000" y="1219200"/>
            <a:ext cx="5425331"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000000"/>
                </a:solidFill>
                <a:effectLst/>
                <a:uLnTx/>
                <a:uFillTx/>
                <a:latin typeface="Calibri"/>
                <a:ea typeface="+mn-ea"/>
                <a:cs typeface="+mn-cs"/>
              </a:rPr>
              <a:t>Lewistown, Montana</a:t>
            </a:r>
            <a:r>
              <a:rPr kumimoji="0" lang="en-US" sz="4800" b="0" i="0" u="none" strike="noStrike" kern="1200" cap="none" spc="0" normalizeH="0" baseline="0" noProof="0" dirty="0">
                <a:ln>
                  <a:noFill/>
                </a:ln>
                <a:solidFill>
                  <a:srgbClr val="000000"/>
                </a:solidFill>
                <a:effectLst/>
                <a:uLnTx/>
                <a:uFillTx/>
                <a:latin typeface="Calibri"/>
                <a:ea typeface="+mn-ea"/>
                <a:cs typeface="+mn-cs"/>
              </a:rPr>
              <a:t/>
            </a:r>
            <a:br>
              <a:rPr kumimoji="0" lang="en-US" sz="4800" b="0" i="0" u="none" strike="noStrike" kern="1200" cap="none" spc="0" normalizeH="0" baseline="0" noProof="0" dirty="0">
                <a:ln>
                  <a:noFill/>
                </a:ln>
                <a:solidFill>
                  <a:srgbClr val="000000"/>
                </a:solidFill>
                <a:effectLst/>
                <a:uLnTx/>
                <a:uFillTx/>
                <a:latin typeface="Calibri"/>
                <a:ea typeface="+mn-ea"/>
                <a:cs typeface="+mn-cs"/>
              </a:rPr>
            </a:br>
            <a:endParaRPr kumimoji="0" lang="en-US" sz="4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705798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4"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59" y="381000"/>
            <a:ext cx="6417609"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400800" y="990600"/>
            <a:ext cx="259080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a:ea typeface="+mn-ea"/>
                <a:cs typeface="+mn-cs"/>
              </a:rPr>
              <a:t>Creekside Marketplace and Pavilion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Lewistown, Montana</a:t>
            </a:r>
          </a:p>
        </p:txBody>
      </p:sp>
    </p:spTree>
    <p:extLst>
      <p:ext uri="{BB962C8B-B14F-4D97-AF65-F5344CB8AC3E}">
        <p14:creationId xmlns:p14="http://schemas.microsoft.com/office/powerpoint/2010/main" val="21026987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51" y="404077"/>
            <a:ext cx="4402949" cy="5897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876800" y="762000"/>
            <a:ext cx="39624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0000"/>
                </a:solidFill>
                <a:effectLst/>
                <a:uLnTx/>
                <a:uFillTx/>
                <a:latin typeface="Calibri"/>
                <a:ea typeface="+mn-ea"/>
                <a:cs typeface="+mn-cs"/>
              </a:rPr>
              <a:t>Berg Property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smtClean="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libri"/>
                <a:ea typeface="+mn-ea"/>
                <a:cs typeface="+mn-cs"/>
              </a:rPr>
              <a:t>Workforce Housing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smtClean="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libri"/>
                <a:ea typeface="+mn-ea"/>
                <a:cs typeface="+mn-cs"/>
              </a:rPr>
              <a:t>Lewistown</a:t>
            </a:r>
            <a:r>
              <a:rPr kumimoji="0" lang="en-US" sz="3600" b="0" i="0" u="none" strike="noStrike" kern="1200" cap="none" spc="0" normalizeH="0" baseline="0" noProof="0" dirty="0">
                <a:ln>
                  <a:noFill/>
                </a:ln>
                <a:solidFill>
                  <a:srgbClr val="000000"/>
                </a:solidFill>
                <a:effectLst/>
                <a:uLnTx/>
                <a:uFillTx/>
                <a:latin typeface="Calibri"/>
                <a:ea typeface="+mn-ea"/>
                <a:cs typeface="+mn-cs"/>
              </a:rPr>
              <a:t>, Montana</a:t>
            </a:r>
            <a:br>
              <a:rPr kumimoji="0" lang="en-US" sz="3600" b="0" i="0" u="none" strike="noStrike" kern="1200" cap="none" spc="0" normalizeH="0" baseline="0" noProof="0" dirty="0">
                <a:ln>
                  <a:noFill/>
                </a:ln>
                <a:solidFill>
                  <a:srgbClr val="000000"/>
                </a:solidFill>
                <a:effectLst/>
                <a:uLnTx/>
                <a:uFillTx/>
                <a:latin typeface="Calibri"/>
                <a:ea typeface="+mn-ea"/>
                <a:cs typeface="+mn-cs"/>
              </a:rPr>
            </a:br>
            <a:endParaRPr kumimoji="0" lang="en-US" sz="36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1693982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40423"/>
            <a:ext cx="4735569" cy="1017370"/>
          </a:xfrm>
          <a:prstGeom prst="rect">
            <a:avLst/>
          </a:prstGeom>
        </p:spPr>
      </p:pic>
      <p:pic>
        <p:nvPicPr>
          <p:cNvPr id="7" name="Picture 6"/>
          <p:cNvPicPr>
            <a:picLocks noChangeAspect="1"/>
          </p:cNvPicPr>
          <p:nvPr/>
        </p:nvPicPr>
        <p:blipFill>
          <a:blip r:embed="rId3"/>
          <a:stretch>
            <a:fillRect/>
          </a:stretch>
        </p:blipFill>
        <p:spPr>
          <a:xfrm>
            <a:off x="351563" y="2105891"/>
            <a:ext cx="8375358" cy="4017818"/>
          </a:xfrm>
          <a:prstGeom prst="rect">
            <a:avLst/>
          </a:prstGeom>
        </p:spPr>
      </p:pic>
    </p:spTree>
    <p:extLst>
      <p:ext uri="{BB962C8B-B14F-4D97-AF65-F5344CB8AC3E}">
        <p14:creationId xmlns:p14="http://schemas.microsoft.com/office/powerpoint/2010/main" val="1575646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6800" y="762000"/>
            <a:ext cx="3962400"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0000"/>
                </a:solidFill>
                <a:effectLst/>
                <a:uLnTx/>
                <a:uFillTx/>
                <a:latin typeface="Calibri"/>
                <a:ea typeface="+mn-ea"/>
                <a:cs typeface="+mn-cs"/>
              </a:rPr>
              <a:t>Creekside Marketplace and Pavilion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smtClean="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libri"/>
                <a:ea typeface="+mn-ea"/>
                <a:cs typeface="+mn-cs"/>
              </a:rPr>
              <a:t>$1.4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smtClean="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libri"/>
                <a:ea typeface="+mn-ea"/>
                <a:cs typeface="+mn-cs"/>
              </a:rPr>
              <a:t>Lewistown</a:t>
            </a:r>
            <a:r>
              <a:rPr kumimoji="0" lang="en-US" sz="3600" b="0" i="0" u="none" strike="noStrike" kern="1200" cap="none" spc="0" normalizeH="0" baseline="0" noProof="0" dirty="0">
                <a:ln>
                  <a:noFill/>
                </a:ln>
                <a:solidFill>
                  <a:srgbClr val="000000"/>
                </a:solidFill>
                <a:effectLst/>
                <a:uLnTx/>
                <a:uFillTx/>
                <a:latin typeface="Calibri"/>
                <a:ea typeface="+mn-ea"/>
                <a:cs typeface="+mn-cs"/>
              </a:rPr>
              <a:t>, Montana</a:t>
            </a:r>
            <a:br>
              <a:rPr kumimoji="0" lang="en-US" sz="3600" b="0" i="0" u="none" strike="noStrike" kern="1200" cap="none" spc="0" normalizeH="0" baseline="0" noProof="0" dirty="0">
                <a:ln>
                  <a:noFill/>
                </a:ln>
                <a:solidFill>
                  <a:srgbClr val="000000"/>
                </a:solidFill>
                <a:effectLst/>
                <a:uLnTx/>
                <a:uFillTx/>
                <a:latin typeface="Calibri"/>
                <a:ea typeface="+mn-ea"/>
                <a:cs typeface="+mn-cs"/>
              </a:rPr>
            </a:br>
            <a:endParaRPr kumimoji="0" lang="en-US" sz="36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 name="Picture 3"/>
          <p:cNvPicPr>
            <a:picLocks noChangeAspect="1"/>
          </p:cNvPicPr>
          <p:nvPr/>
        </p:nvPicPr>
        <p:blipFill>
          <a:blip r:embed="rId3"/>
          <a:stretch>
            <a:fillRect/>
          </a:stretch>
        </p:blipFill>
        <p:spPr>
          <a:xfrm>
            <a:off x="1295400" y="381000"/>
            <a:ext cx="2032001" cy="6096000"/>
          </a:xfrm>
          <a:prstGeom prst="rect">
            <a:avLst/>
          </a:prstGeom>
        </p:spPr>
      </p:pic>
    </p:spTree>
    <p:extLst>
      <p:ext uri="{BB962C8B-B14F-4D97-AF65-F5344CB8AC3E}">
        <p14:creationId xmlns:p14="http://schemas.microsoft.com/office/powerpoint/2010/main" val="38361558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to DeWitt, AR in 2013</a:t>
            </a:r>
            <a:endParaRPr lang="en-US" dirty="0"/>
          </a:p>
        </p:txBody>
      </p:sp>
      <p:sp>
        <p:nvSpPr>
          <p:cNvPr id="5" name="Content Placeholder 2"/>
          <p:cNvSpPr txBox="1">
            <a:spLocks noGrp="1"/>
          </p:cNvSpPr>
          <p:nvPr>
            <p:ph idx="1"/>
          </p:nvPr>
        </p:nvSpPr>
        <p:spPr>
          <a:xfrm>
            <a:off x="0" y="1086292"/>
            <a:ext cx="9144000" cy="5771708"/>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3600" dirty="0" smtClean="0">
              <a:latin typeface="Calibri" panose="020F0502020204030204" pitchFamily="34" charset="0"/>
            </a:endParaRPr>
          </a:p>
          <a:p>
            <a:endParaRPr lang="en-US" sz="3600" dirty="0" smtClean="0">
              <a:latin typeface="Calibri" panose="020F0502020204030204" pitchFamily="34" charset="0"/>
            </a:endParaRPr>
          </a:p>
          <a:p>
            <a:r>
              <a:rPr lang="en-US" sz="3600" dirty="0" smtClean="0">
                <a:latin typeface="Calibri" panose="020F0502020204030204" pitchFamily="34" charset="0"/>
              </a:rPr>
              <a:t>3200 </a:t>
            </a:r>
            <a:r>
              <a:rPr lang="en-US" sz="3600" dirty="0">
                <a:latin typeface="Calibri" panose="020F0502020204030204" pitchFamily="34" charset="0"/>
              </a:rPr>
              <a:t>people</a:t>
            </a:r>
          </a:p>
          <a:p>
            <a:r>
              <a:rPr lang="en-US" sz="3600" dirty="0" smtClean="0">
                <a:latin typeface="Calibri" panose="020F0502020204030204" pitchFamily="34" charset="0"/>
              </a:rPr>
              <a:t>Losing 10% of population</a:t>
            </a:r>
          </a:p>
          <a:p>
            <a:r>
              <a:rPr lang="en-US" sz="3600" dirty="0" smtClean="0">
                <a:latin typeface="Calibri" panose="020F0502020204030204" pitchFamily="34" charset="0"/>
              </a:rPr>
              <a:t>24% of people live in poverty</a:t>
            </a:r>
          </a:p>
          <a:p>
            <a:r>
              <a:rPr lang="en-US" sz="3600" dirty="0" smtClean="0">
                <a:latin typeface="Calibri" panose="020F0502020204030204" pitchFamily="34" charset="0"/>
              </a:rPr>
              <a:t>Geographically Isolated</a:t>
            </a:r>
          </a:p>
          <a:p>
            <a:r>
              <a:rPr lang="en-US" sz="3600" dirty="0" smtClean="0">
                <a:latin typeface="Calibri" panose="020F0502020204030204" pitchFamily="34" charset="0"/>
              </a:rPr>
              <a:t>Lack </a:t>
            </a:r>
            <a:r>
              <a:rPr lang="en-US" sz="3600" dirty="0" smtClean="0">
                <a:latin typeface="Calibri" panose="020F0502020204030204" pitchFamily="34" charset="0"/>
              </a:rPr>
              <a:t>of pride</a:t>
            </a:r>
          </a:p>
          <a:p>
            <a:r>
              <a:rPr lang="en-US" sz="3600" b="1" dirty="0" smtClean="0">
                <a:latin typeface="Calibri" panose="020F0502020204030204" pitchFamily="34" charset="0"/>
              </a:rPr>
              <a:t>And many </a:t>
            </a:r>
          </a:p>
          <a:p>
            <a:pPr marL="0" indent="0">
              <a:buNone/>
            </a:pPr>
            <a:r>
              <a:rPr lang="en-US" sz="3600" b="1" dirty="0" smtClean="0">
                <a:latin typeface="Calibri" panose="020F0502020204030204" pitchFamily="34" charset="0"/>
              </a:rPr>
              <a:t>   Assets </a:t>
            </a:r>
          </a:p>
          <a:p>
            <a:endParaRPr lang="en-US" dirty="0" smtClean="0"/>
          </a:p>
          <a:p>
            <a:pPr marL="0" indent="0">
              <a:buNone/>
            </a:pPr>
            <a:endParaRPr lang="en-US" dirty="0" smtClean="0"/>
          </a:p>
          <a:p>
            <a:pPr marL="0" indent="0">
              <a:buFont typeface="Arial" panose="020B0604020202020204" pitchFamily="34" charset="0"/>
              <a:buNone/>
            </a:pPr>
            <a:endParaRPr lang="en-US" dirty="0"/>
          </a:p>
        </p:txBody>
      </p:sp>
      <p:pic>
        <p:nvPicPr>
          <p:cNvPr id="6" name="Picture 4" descr="http://ts2.mm.bing.net/th?id=H.4746159046527225&amp;w=230&amp;h=188&amp;c=7&amp;rs=1&amp;pid=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7153" y="1470991"/>
            <a:ext cx="2354082" cy="19242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3"/>
          </p:cNvPr>
          <p:cNvPicPr>
            <a:picLocks noChangeAspect="1"/>
          </p:cNvPicPr>
          <p:nvPr/>
        </p:nvPicPr>
        <p:blipFill>
          <a:blip r:embed="rId4"/>
          <a:stretch>
            <a:fillRect/>
          </a:stretch>
        </p:blipFill>
        <p:spPr>
          <a:xfrm>
            <a:off x="4045527" y="4061577"/>
            <a:ext cx="5038010" cy="260969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450" y="6206836"/>
            <a:ext cx="1630494" cy="651164"/>
          </a:xfrm>
          <a:prstGeom prst="rect">
            <a:avLst/>
          </a:prstGeom>
        </p:spPr>
      </p:pic>
    </p:spTree>
    <p:extLst>
      <p:ext uri="{BB962C8B-B14F-4D97-AF65-F5344CB8AC3E}">
        <p14:creationId xmlns:p14="http://schemas.microsoft.com/office/powerpoint/2010/main" val="36069476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238992" y="133451"/>
            <a:ext cx="8905008" cy="1524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rgbClr val="0D557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3D778D"/>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8BB5C8"/>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US" sz="4400" b="1" dirty="0" smtClean="0">
                <a:solidFill>
                  <a:schemeClr val="tx1"/>
                </a:solidFill>
                <a:latin typeface="Calibri"/>
                <a:cs typeface="Calibri"/>
              </a:rPr>
              <a:t>Demand </a:t>
            </a:r>
            <a:r>
              <a:rPr lang="en-US" sz="4400" b="1" dirty="0" smtClean="0">
                <a:solidFill>
                  <a:schemeClr val="tx1"/>
                </a:solidFill>
                <a:latin typeface="Calibri"/>
                <a:cs typeface="Calibri"/>
              </a:rPr>
              <a:t>Driven</a:t>
            </a:r>
          </a:p>
        </p:txBody>
      </p:sp>
      <p:cxnSp>
        <p:nvCxnSpPr>
          <p:cNvPr id="12" name="Straight Connector 11"/>
          <p:cNvCxnSpPr/>
          <p:nvPr/>
        </p:nvCxnSpPr>
        <p:spPr>
          <a:xfrm flipV="1">
            <a:off x="3695700" y="2590800"/>
            <a:ext cx="2552700" cy="1336288"/>
          </a:xfrm>
          <a:prstGeom prst="line">
            <a:avLst/>
          </a:prstGeom>
          <a:ln w="571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695700" y="3927088"/>
            <a:ext cx="2552700" cy="1406912"/>
          </a:xfrm>
          <a:prstGeom prst="line">
            <a:avLst/>
          </a:prstGeom>
          <a:ln w="571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664758" y="5864353"/>
            <a:ext cx="3030941" cy="830997"/>
          </a:xfrm>
          <a:prstGeom prst="rect">
            <a:avLst/>
          </a:prstGeom>
        </p:spPr>
        <p:txBody>
          <a:bodyPr wrap="square">
            <a:spAutoFit/>
          </a:bodyPr>
          <a:lstStyle/>
          <a:p>
            <a:pPr>
              <a:buSzPct val="100000"/>
            </a:pPr>
            <a:r>
              <a:rPr lang="en-US" sz="2400" b="1" dirty="0" smtClean="0">
                <a:solidFill>
                  <a:schemeClr val="tx1">
                    <a:lumMod val="50000"/>
                    <a:lumOff val="50000"/>
                  </a:schemeClr>
                </a:solidFill>
              </a:rPr>
              <a:t>Local Small </a:t>
            </a:r>
            <a:r>
              <a:rPr lang="en-US" sz="2400" b="1" dirty="0" smtClean="0">
                <a:solidFill>
                  <a:schemeClr val="tx1">
                    <a:lumMod val="50000"/>
                    <a:lumOff val="50000"/>
                  </a:schemeClr>
                </a:solidFill>
              </a:rPr>
              <a:t>Farms </a:t>
            </a:r>
            <a:r>
              <a:rPr lang="en-US" sz="2400" b="1" dirty="0" smtClean="0">
                <a:solidFill>
                  <a:schemeClr val="tx1">
                    <a:lumMod val="50000"/>
                    <a:lumOff val="50000"/>
                  </a:schemeClr>
                </a:solidFill>
              </a:rPr>
              <a:t>&amp; Restaurants</a:t>
            </a:r>
            <a:endParaRPr lang="en-US" sz="2400" dirty="0">
              <a:solidFill>
                <a:schemeClr val="tx1">
                  <a:lumMod val="50000"/>
                  <a:lumOff val="50000"/>
                </a:schemeClr>
              </a:solidFill>
            </a:endParaRPr>
          </a:p>
        </p:txBody>
      </p:sp>
      <p:sp>
        <p:nvSpPr>
          <p:cNvPr id="16" name="Rectangle 15"/>
          <p:cNvSpPr/>
          <p:nvPr/>
        </p:nvSpPr>
        <p:spPr>
          <a:xfrm>
            <a:off x="5923741" y="3204666"/>
            <a:ext cx="3048000" cy="461665"/>
          </a:xfrm>
          <a:prstGeom prst="rect">
            <a:avLst/>
          </a:prstGeom>
        </p:spPr>
        <p:txBody>
          <a:bodyPr wrap="square">
            <a:spAutoFit/>
          </a:bodyPr>
          <a:lstStyle/>
          <a:p>
            <a:pPr>
              <a:buSzPct val="100000"/>
            </a:pPr>
            <a:r>
              <a:rPr lang="en-US" sz="2400" b="1" dirty="0" smtClean="0">
                <a:solidFill>
                  <a:schemeClr val="tx1">
                    <a:lumMod val="50000"/>
                    <a:lumOff val="50000"/>
                  </a:schemeClr>
                </a:solidFill>
              </a:rPr>
              <a:t>10,000 gallons</a:t>
            </a:r>
            <a:endParaRPr lang="en-US" sz="2400" dirty="0">
              <a:solidFill>
                <a:schemeClr val="tx1">
                  <a:lumMod val="50000"/>
                  <a:lumOff val="50000"/>
                </a:schemeClr>
              </a:solidFill>
            </a:endParaRPr>
          </a:p>
        </p:txBody>
      </p:sp>
      <p:sp>
        <p:nvSpPr>
          <p:cNvPr id="17" name="Rectangle 16"/>
          <p:cNvSpPr/>
          <p:nvPr/>
        </p:nvSpPr>
        <p:spPr>
          <a:xfrm>
            <a:off x="6129944" y="6240311"/>
            <a:ext cx="3048000" cy="461665"/>
          </a:xfrm>
          <a:prstGeom prst="rect">
            <a:avLst/>
          </a:prstGeom>
        </p:spPr>
        <p:txBody>
          <a:bodyPr wrap="square">
            <a:spAutoFit/>
          </a:bodyPr>
          <a:lstStyle/>
          <a:p>
            <a:pPr>
              <a:buSzPct val="100000"/>
            </a:pPr>
            <a:r>
              <a:rPr lang="en-US" sz="2400" b="1" dirty="0" smtClean="0">
                <a:solidFill>
                  <a:schemeClr val="tx1">
                    <a:lumMod val="50000"/>
                    <a:lumOff val="50000"/>
                  </a:schemeClr>
                </a:solidFill>
              </a:rPr>
              <a:t>6 million gallons</a:t>
            </a:r>
            <a:endParaRPr lang="en-US" sz="2400" dirty="0">
              <a:solidFill>
                <a:schemeClr val="tx1">
                  <a:lumMod val="50000"/>
                  <a:lumOff val="50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828" y="3159592"/>
            <a:ext cx="3275689" cy="2457167"/>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9550" r="7116"/>
          <a:stretch/>
        </p:blipFill>
        <p:spPr>
          <a:xfrm rot="5400000">
            <a:off x="10390" y="1731600"/>
            <a:ext cx="2286002" cy="1828800"/>
          </a:xfrm>
          <a:prstGeom prst="rect">
            <a:avLst/>
          </a:prstGeom>
        </p:spPr>
      </p:pic>
      <p:pic>
        <p:nvPicPr>
          <p:cNvPr id="19" name="Picture 18"/>
          <p:cNvPicPr>
            <a:picLocks noChangeAspect="1"/>
          </p:cNvPicPr>
          <p:nvPr/>
        </p:nvPicPr>
        <p:blipFill rotWithShape="1">
          <a:blip r:embed="rId5"/>
          <a:srcRect l="7149" b="9713"/>
          <a:stretch/>
        </p:blipFill>
        <p:spPr>
          <a:xfrm>
            <a:off x="6123318" y="4338028"/>
            <a:ext cx="2265308" cy="1732848"/>
          </a:xfrm>
          <a:prstGeom prst="rect">
            <a:avLst/>
          </a:prstGeom>
        </p:spPr>
      </p:pic>
      <p:pic>
        <p:nvPicPr>
          <p:cNvPr id="21" name="Picture 20">
            <a:hlinkClick r:id="rId6"/>
          </p:cNvPr>
          <p:cNvPicPr>
            <a:picLocks noChangeAspect="1"/>
          </p:cNvPicPr>
          <p:nvPr/>
        </p:nvPicPr>
        <p:blipFill>
          <a:blip r:embed="rId7"/>
          <a:stretch>
            <a:fillRect/>
          </a:stretch>
        </p:blipFill>
        <p:spPr>
          <a:xfrm>
            <a:off x="6011819" y="1598665"/>
            <a:ext cx="2959922" cy="1533240"/>
          </a:xfrm>
          <a:prstGeom prst="rect">
            <a:avLst/>
          </a:prstGeom>
        </p:spPr>
      </p:pic>
    </p:spTree>
    <p:extLst>
      <p:ext uri="{BB962C8B-B14F-4D97-AF65-F5344CB8AC3E}">
        <p14:creationId xmlns:p14="http://schemas.microsoft.com/office/powerpoint/2010/main" val="26186203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DeWitt Ecosystem 2018</a:t>
            </a:r>
            <a:endParaRPr lang="en-US" dirty="0"/>
          </a:p>
        </p:txBody>
      </p:sp>
      <p:pic>
        <p:nvPicPr>
          <p:cNvPr id="7" name="Content Placeholder 6"/>
          <p:cNvPicPr>
            <a:picLocks noGrp="1" noChangeAspect="1"/>
          </p:cNvPicPr>
          <p:nvPr>
            <p:ph idx="1"/>
          </p:nvPr>
        </p:nvPicPr>
        <p:blipFill>
          <a:blip r:embed="rId2"/>
          <a:stretch>
            <a:fillRect/>
          </a:stretch>
        </p:blipFill>
        <p:spPr>
          <a:xfrm>
            <a:off x="193964" y="1194335"/>
            <a:ext cx="1894466" cy="118111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2500" t="25556" r="23334" b="13332"/>
          <a:stretch/>
        </p:blipFill>
        <p:spPr>
          <a:xfrm>
            <a:off x="193964" y="2514984"/>
            <a:ext cx="1891145" cy="16002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9550" r="7116"/>
          <a:stretch/>
        </p:blipFill>
        <p:spPr>
          <a:xfrm rot="5400000">
            <a:off x="10390" y="4648585"/>
            <a:ext cx="2286002" cy="1828800"/>
          </a:xfrm>
          <a:prstGeom prst="rect">
            <a:avLst/>
          </a:prstGeom>
        </p:spPr>
      </p:pic>
      <p:sp>
        <p:nvSpPr>
          <p:cNvPr id="9" name="TextBox 8"/>
          <p:cNvSpPr txBox="1"/>
          <p:nvPr/>
        </p:nvSpPr>
        <p:spPr>
          <a:xfrm>
            <a:off x="2236304" y="1194335"/>
            <a:ext cx="6718853" cy="5062924"/>
          </a:xfrm>
          <a:prstGeom prst="rect">
            <a:avLst/>
          </a:prstGeom>
          <a:noFill/>
        </p:spPr>
        <p:txBody>
          <a:bodyPr wrap="square" rtlCol="0">
            <a:spAutoFit/>
          </a:bodyPr>
          <a:lstStyle/>
          <a:p>
            <a:pPr marL="457200" marR="0" lvl="0" indent="-457200" algn="l" defTabSz="914400" rtl="0" eaLnBrk="1" fontAlgn="auto" latinLnBrk="1"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Sense of vibrancy and pride</a:t>
            </a:r>
          </a:p>
          <a:p>
            <a:pPr marL="457200" marR="0" lvl="0" indent="-457200" algn="l" defTabSz="914400" rtl="0" eaLnBrk="1" fontAlgn="auto" latinLnBrk="1"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53 new jobs filled by local residents</a:t>
            </a:r>
          </a:p>
          <a:p>
            <a:pPr marL="457200" marR="0" lvl="0" indent="-457200" algn="l" defTabSz="914400" rtl="0" eaLnBrk="1" fontAlgn="auto" latinLnBrk="1"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6</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 new businesses</a:t>
            </a:r>
          </a:p>
          <a:p>
            <a:pPr marL="457200" marR="0" lvl="0" indent="-457200" algn="l" defTabSz="914400" rtl="0" eaLnBrk="1" fontAlgn="auto" latinLnBrk="1"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$ 4 million in new economic activity</a:t>
            </a:r>
          </a:p>
          <a:p>
            <a:pPr marL="457200" marR="0" lvl="0" indent="-457200" algn="l" defTabSz="914400" rtl="0" eaLnBrk="1" fontAlgn="auto" latinLnBrk="1"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$140,000 in additional sales taxes</a:t>
            </a:r>
          </a:p>
          <a:p>
            <a:pPr marL="457200" marR="0" lvl="1" indent="0" algn="l" defTabSz="914400" rtl="0" eaLnBrk="1" fontAlgn="auto" latinLnBrk="1" hangingPunct="1">
              <a:lnSpc>
                <a:spcPct val="100000"/>
              </a:lnSpc>
              <a:spcBef>
                <a:spcPts val="6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ollected by city</a:t>
            </a:r>
          </a:p>
          <a:p>
            <a:pPr marL="457200" marR="0" lvl="0" indent="-457200" algn="l" defTabSz="914400" rtl="0" eaLnBrk="1" fontAlgn="auto" latinLnBrk="1"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Delta </a:t>
            </a:r>
            <a:r>
              <a:rPr kumimoji="0" lang="en-US" sz="32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mn-cs"/>
              </a:rPr>
              <a:t>BioEnergy</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 – Arkansas’ first </a:t>
            </a:r>
          </a:p>
          <a:p>
            <a:pPr marL="457200" marR="0" lvl="1" indent="0" algn="l" defTabSz="914400" rtl="0" eaLnBrk="1" fontAlgn="auto" latinLnBrk="1" hangingPunct="1">
              <a:lnSpc>
                <a:spcPct val="100000"/>
              </a:lnSpc>
              <a:spcBef>
                <a:spcPts val="60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multi-stakeholder cooperative</a:t>
            </a:r>
          </a:p>
          <a:p>
            <a:pPr marL="457200" marR="0" lvl="0" indent="-4572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1869" y="5981254"/>
            <a:ext cx="1923288" cy="768096"/>
          </a:xfrm>
          <a:prstGeom prst="rect">
            <a:avLst/>
          </a:prstGeom>
        </p:spPr>
      </p:pic>
    </p:spTree>
    <p:extLst>
      <p:ext uri="{BB962C8B-B14F-4D97-AF65-F5344CB8AC3E}">
        <p14:creationId xmlns:p14="http://schemas.microsoft.com/office/powerpoint/2010/main" val="14016482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16" y="228199"/>
            <a:ext cx="7848600" cy="5252349"/>
          </a:xfrm>
          <a:prstGeom prst="rect">
            <a:avLst/>
          </a:prstGeom>
        </p:spPr>
      </p:pic>
      <p:sp>
        <p:nvSpPr>
          <p:cNvPr id="9" name="TextBox 8"/>
          <p:cNvSpPr txBox="1"/>
          <p:nvPr/>
        </p:nvSpPr>
        <p:spPr>
          <a:xfrm>
            <a:off x="4495800" y="2234291"/>
            <a:ext cx="1966865" cy="95410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Brown Baptist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Knowledge Quest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North Delta Produce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Assoc.,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2867123" y="1127674"/>
            <a:ext cx="1179094"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Project Green Fork</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1905000" y="1950429"/>
            <a:ext cx="2590800" cy="160043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St. Jude </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Children’s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Research </a:t>
            </a:r>
            <a:r>
              <a:rPr kumimoji="0" lang="en-US" sz="1400" b="0" i="0" u="none" strike="noStrike" kern="1200" cap="none" spc="0" normalizeH="0" baseline="0" noProof="0" dirty="0">
                <a:ln>
                  <a:noFill/>
                </a:ln>
                <a:solidFill>
                  <a:prstClr val="black"/>
                </a:solidFill>
                <a:effectLst/>
                <a:uLnTx/>
                <a:uFillTx/>
                <a:latin typeface="Calibri"/>
                <a:ea typeface="+mn-ea"/>
                <a:cs typeface="+mn-cs"/>
              </a:rPr>
              <a:t>Hospital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Shelby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Schools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Memphis Medical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District Collaborative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p:cNvSpPr txBox="1"/>
          <p:nvPr/>
        </p:nvSpPr>
        <p:spPr>
          <a:xfrm>
            <a:off x="762000" y="482919"/>
            <a:ext cx="1515761" cy="461665"/>
          </a:xfrm>
          <a:prstGeom prst="rect">
            <a:avLst/>
          </a:prstGeom>
          <a:solidFill>
            <a:srgbClr val="0054A5"/>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Waste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Composting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5" name="Straight Connector 34"/>
          <p:cNvCxnSpPr/>
          <p:nvPr/>
        </p:nvCxnSpPr>
        <p:spPr>
          <a:xfrm flipH="1">
            <a:off x="6165826" y="2514600"/>
            <a:ext cx="2574572" cy="0"/>
          </a:xfrm>
          <a:prstGeom prst="line">
            <a:avLst/>
          </a:prstGeom>
          <a:ln w="38100">
            <a:solidFill>
              <a:srgbClr val="F55821"/>
            </a:solidFill>
          </a:ln>
        </p:spPr>
        <p:style>
          <a:lnRef idx="3">
            <a:schemeClr val="accent5"/>
          </a:lnRef>
          <a:fillRef idx="0">
            <a:schemeClr val="accent5"/>
          </a:fillRef>
          <a:effectRef idx="2">
            <a:schemeClr val="accent5"/>
          </a:effectRef>
          <a:fontRef idx="minor">
            <a:schemeClr val="tx1"/>
          </a:fontRef>
        </p:style>
      </p:cxnSp>
      <p:sp>
        <p:nvSpPr>
          <p:cNvPr id="37" name="TextBox 36"/>
          <p:cNvSpPr txBox="1"/>
          <p:nvPr/>
        </p:nvSpPr>
        <p:spPr>
          <a:xfrm>
            <a:off x="6705600" y="2632054"/>
            <a:ext cx="2433850" cy="3070071"/>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Bean Family Produce (AR)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Benson Creek Produce, LLC (AR)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Chick-n-Bee </a:t>
            </a:r>
            <a:r>
              <a:rPr kumimoji="0" lang="en-US" sz="1000" b="0" i="0" u="none" strike="noStrike" kern="1200" cap="none" spc="0" normalizeH="0" baseline="0" noProof="0" dirty="0">
                <a:ln>
                  <a:noFill/>
                </a:ln>
                <a:solidFill>
                  <a:prstClr val="black"/>
                </a:solidFill>
                <a:effectLst/>
                <a:uLnTx/>
                <a:uFillTx/>
                <a:latin typeface="Calibri"/>
                <a:ea typeface="+mn-ea"/>
                <a:cs typeface="+mn-cs"/>
              </a:rPr>
              <a:t>(AR</a:t>
            </a: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Conway Wholesale Produce (AR)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D&amp;S Produce (AR)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Denton Farms (MS)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smtClean="0">
                <a:ln>
                  <a:noFill/>
                </a:ln>
                <a:solidFill>
                  <a:prstClr val="black"/>
                </a:solidFill>
                <a:effectLst/>
                <a:uLnTx/>
                <a:uFillTx/>
                <a:latin typeface="Calibri"/>
                <a:ea typeface="+mn-ea"/>
                <a:cs typeface="+mn-cs"/>
              </a:rPr>
              <a:t>Evansingston</a:t>
            </a: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 Farms (AR)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Girls Inc. (TN)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Green Leaf Learning Farm </a:t>
            </a: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(TN)</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Hawkins Farms (AR)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Landmark Training Dev. (TN)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Loch </a:t>
            </a:r>
            <a:r>
              <a:rPr kumimoji="0" lang="en-US" sz="1000" b="0" i="0" u="none" strike="noStrike" kern="1200" cap="none" spc="0" normalizeH="0" baseline="0" noProof="0" dirty="0">
                <a:ln>
                  <a:noFill/>
                </a:ln>
                <a:solidFill>
                  <a:prstClr val="black"/>
                </a:solidFill>
                <a:effectLst/>
                <a:uLnTx/>
                <a:uFillTx/>
                <a:latin typeface="Calibri"/>
                <a:ea typeface="+mn-ea"/>
                <a:cs typeface="+mn-cs"/>
              </a:rPr>
              <a:t>Holland </a:t>
            </a: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Farm (TN)</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Lockard’s Produce (TN)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Washington Farms (AR)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W&amp;W Produce, LLC (AR)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MS Delta Council for Farm Worker Opportunities, </a:t>
            </a:r>
            <a:r>
              <a:rPr kumimoji="0" lang="en-US" sz="1000" b="0" i="0" u="none" strike="noStrike" kern="1200" cap="none" spc="0" normalizeH="0" baseline="0" noProof="0" dirty="0" err="1">
                <a:ln>
                  <a:noFill/>
                </a:ln>
                <a:solidFill>
                  <a:prstClr val="black"/>
                </a:solidFill>
                <a:effectLst/>
                <a:uLnTx/>
                <a:uFillTx/>
                <a:latin typeface="Calibri"/>
                <a:ea typeface="+mn-ea"/>
                <a:cs typeface="+mn-cs"/>
              </a:rPr>
              <a:t>Inc</a:t>
            </a:r>
            <a:r>
              <a:rPr kumimoji="0" lang="en-US" sz="1000" b="0" i="0" u="none" strike="noStrike" kern="1200" cap="none" spc="0" normalizeH="0" baseline="0" noProof="0" dirty="0">
                <a:ln>
                  <a:noFill/>
                </a:ln>
                <a:solidFill>
                  <a:prstClr val="black"/>
                </a:solidFill>
                <a:effectLst/>
                <a:uLnTx/>
                <a:uFillTx/>
                <a:latin typeface="Calibri"/>
                <a:ea typeface="+mn-ea"/>
                <a:cs typeface="+mn-cs"/>
              </a:rPr>
              <a:t> </a:t>
            </a: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 (Coop of 60 Growers)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202990344"/>
              </p:ext>
            </p:extLst>
          </p:nvPr>
        </p:nvGraphicFramePr>
        <p:xfrm>
          <a:off x="-1" y="5753448"/>
          <a:ext cx="9144000" cy="1188720"/>
        </p:xfrm>
        <a:graphic>
          <a:graphicData uri="http://schemas.openxmlformats.org/drawingml/2006/table">
            <a:tbl>
              <a:tblPr firstRow="1" bandRow="1">
                <a:tableStyleId>{F5AB1C69-6EDB-4FF4-983F-18BD219EF322}</a:tableStyleId>
              </a:tblPr>
              <a:tblGrid>
                <a:gridCol w="1779184">
                  <a:extLst>
                    <a:ext uri="{9D8B030D-6E8A-4147-A177-3AD203B41FA5}">
                      <a16:colId xmlns:a16="http://schemas.microsoft.com/office/drawing/2014/main" val="20000"/>
                    </a:ext>
                  </a:extLst>
                </a:gridCol>
                <a:gridCol w="1038396">
                  <a:extLst>
                    <a:ext uri="{9D8B030D-6E8A-4147-A177-3AD203B41FA5}">
                      <a16:colId xmlns:a16="http://schemas.microsoft.com/office/drawing/2014/main" val="20001"/>
                    </a:ext>
                  </a:extLst>
                </a:gridCol>
                <a:gridCol w="1012555">
                  <a:extLst>
                    <a:ext uri="{9D8B030D-6E8A-4147-A177-3AD203B41FA5}">
                      <a16:colId xmlns:a16="http://schemas.microsoft.com/office/drawing/2014/main" val="20002"/>
                    </a:ext>
                  </a:extLst>
                </a:gridCol>
                <a:gridCol w="1977303">
                  <a:extLst>
                    <a:ext uri="{9D8B030D-6E8A-4147-A177-3AD203B41FA5}">
                      <a16:colId xmlns:a16="http://schemas.microsoft.com/office/drawing/2014/main" val="20003"/>
                    </a:ext>
                  </a:extLst>
                </a:gridCol>
                <a:gridCol w="1240821">
                  <a:extLst>
                    <a:ext uri="{9D8B030D-6E8A-4147-A177-3AD203B41FA5}">
                      <a16:colId xmlns:a16="http://schemas.microsoft.com/office/drawing/2014/main" val="20004"/>
                    </a:ext>
                  </a:extLst>
                </a:gridCol>
                <a:gridCol w="2095741">
                  <a:extLst>
                    <a:ext uri="{9D8B030D-6E8A-4147-A177-3AD203B41FA5}">
                      <a16:colId xmlns:a16="http://schemas.microsoft.com/office/drawing/2014/main" val="20005"/>
                    </a:ext>
                  </a:extLst>
                </a:gridCol>
              </a:tblGrid>
              <a:tr h="244667">
                <a:tc>
                  <a:txBody>
                    <a:bodyPr/>
                    <a:lstStyle/>
                    <a:p>
                      <a:r>
                        <a:rPr lang="en-US" sz="1100" dirty="0" smtClean="0"/>
                        <a:t>Trainers/Extension</a:t>
                      </a:r>
                      <a:endParaRPr lang="en-US" sz="1100" dirty="0"/>
                    </a:p>
                  </a:txBody>
                  <a:tcPr/>
                </a:tc>
                <a:tc>
                  <a:txBody>
                    <a:bodyPr/>
                    <a:lstStyle/>
                    <a:p>
                      <a:r>
                        <a:rPr lang="en-US" sz="1100" dirty="0" smtClean="0"/>
                        <a:t>Financing</a:t>
                      </a:r>
                      <a:endParaRPr lang="en-US" sz="1100" dirty="0"/>
                    </a:p>
                  </a:txBody>
                  <a:tcPr/>
                </a:tc>
                <a:tc>
                  <a:txBody>
                    <a:bodyPr/>
                    <a:lstStyle/>
                    <a:p>
                      <a:r>
                        <a:rPr lang="en-US" sz="1100" dirty="0" smtClean="0"/>
                        <a:t>GAP Certifiers</a:t>
                      </a:r>
                      <a:endParaRPr lang="en-US" sz="1100" dirty="0"/>
                    </a:p>
                  </a:txBody>
                  <a:tcPr/>
                </a:tc>
                <a:tc>
                  <a:txBody>
                    <a:bodyPr/>
                    <a:lstStyle/>
                    <a:p>
                      <a:r>
                        <a:rPr lang="en-US" sz="1100" dirty="0" smtClean="0"/>
                        <a:t>Economic Developers</a:t>
                      </a:r>
                      <a:endParaRPr lang="en-US" sz="1100" dirty="0"/>
                    </a:p>
                  </a:txBody>
                  <a:tcPr/>
                </a:tc>
                <a:tc>
                  <a:txBody>
                    <a:bodyPr/>
                    <a:lstStyle/>
                    <a:p>
                      <a:r>
                        <a:rPr lang="en-US" sz="1100" dirty="0" smtClean="0"/>
                        <a:t>Researchers</a:t>
                      </a:r>
                      <a:endParaRPr lang="en-US" sz="1100" dirty="0"/>
                    </a:p>
                  </a:txBody>
                  <a:tcPr/>
                </a:tc>
                <a:tc>
                  <a:txBody>
                    <a:bodyPr/>
                    <a:lstStyle/>
                    <a:p>
                      <a:r>
                        <a:rPr lang="en-US" sz="1100" dirty="0" smtClean="0"/>
                        <a:t>National Organizations</a:t>
                      </a:r>
                      <a:endParaRPr lang="en-US" sz="1100" dirty="0"/>
                    </a:p>
                  </a:txBody>
                  <a:tcPr/>
                </a:tc>
                <a:extLst>
                  <a:ext uri="{0D108BD9-81ED-4DB2-BD59-A6C34878D82A}">
                    <a16:rowId xmlns:a16="http://schemas.microsoft.com/office/drawing/2014/main" val="10000"/>
                  </a:ext>
                </a:extLst>
              </a:tr>
              <a:tr h="877923">
                <a:tc>
                  <a:txBody>
                    <a:bodyPr/>
                    <a:lstStyle/>
                    <a:p>
                      <a:r>
                        <a:rPr lang="en-US" sz="1100" dirty="0" smtClean="0"/>
                        <a:t>Knowledge Quest</a:t>
                      </a:r>
                    </a:p>
                    <a:p>
                      <a:r>
                        <a:rPr lang="en-US" sz="1100" dirty="0" smtClean="0"/>
                        <a:t>McIntosh Seed</a:t>
                      </a:r>
                    </a:p>
                    <a:p>
                      <a:r>
                        <a:rPr lang="en-US" sz="1100" dirty="0" smtClean="0"/>
                        <a:t>U</a:t>
                      </a:r>
                      <a:r>
                        <a:rPr lang="en-US" sz="1100" baseline="0" dirty="0" smtClean="0"/>
                        <a:t> of AR Extension Service</a:t>
                      </a:r>
                    </a:p>
                    <a:p>
                      <a:r>
                        <a:rPr lang="en-US" sz="1100" baseline="0" dirty="0" smtClean="0"/>
                        <a:t>Brown Baptist</a:t>
                      </a:r>
                    </a:p>
                    <a:p>
                      <a:r>
                        <a:rPr lang="en-US" sz="1100" baseline="0" dirty="0" smtClean="0"/>
                        <a:t>UAPB Small Farm Program</a:t>
                      </a:r>
                      <a:endParaRPr lang="en-US" sz="1100" dirty="0"/>
                    </a:p>
                  </a:txBody>
                  <a:tcPr/>
                </a:tc>
                <a:tc>
                  <a:txBody>
                    <a:bodyPr/>
                    <a:lstStyle/>
                    <a:p>
                      <a:r>
                        <a:rPr lang="en-US" sz="1100" dirty="0" smtClean="0"/>
                        <a:t>DRA</a:t>
                      </a:r>
                    </a:p>
                    <a:p>
                      <a:r>
                        <a:rPr lang="en-US" sz="1100" dirty="0" smtClean="0"/>
                        <a:t>USDA</a:t>
                      </a:r>
                    </a:p>
                    <a:p>
                      <a:r>
                        <a:rPr lang="en-US" sz="1100" dirty="0" smtClean="0"/>
                        <a:t>Hyde</a:t>
                      </a:r>
                      <a:r>
                        <a:rPr lang="en-US" sz="1100" baseline="0" dirty="0" smtClean="0"/>
                        <a:t> Family</a:t>
                      </a:r>
                    </a:p>
                    <a:p>
                      <a:r>
                        <a:rPr lang="en-US" sz="1100" baseline="0" dirty="0" smtClean="0"/>
                        <a:t>Assisi Foundation</a:t>
                      </a:r>
                      <a:endParaRPr lang="en-US" sz="1100" dirty="0"/>
                    </a:p>
                  </a:txBody>
                  <a:tcPr/>
                </a:tc>
                <a:tc>
                  <a:txBody>
                    <a:bodyPr/>
                    <a:lstStyle/>
                    <a:p>
                      <a:endParaRPr lang="en-US" sz="1100" dirty="0"/>
                    </a:p>
                  </a:txBody>
                  <a:tcPr/>
                </a:tc>
                <a:tc>
                  <a:txBody>
                    <a:bodyPr/>
                    <a:lstStyle/>
                    <a:p>
                      <a:r>
                        <a:rPr lang="en-US" sz="1100" dirty="0" smtClean="0"/>
                        <a:t>East Arkansas</a:t>
                      </a:r>
                      <a:r>
                        <a:rPr lang="en-US" sz="1100" baseline="0" dirty="0" smtClean="0"/>
                        <a:t> Planning and  Development District</a:t>
                      </a:r>
                    </a:p>
                    <a:p>
                      <a:r>
                        <a:rPr lang="en-US" sz="1100" baseline="0" dirty="0" smtClean="0"/>
                        <a:t>NW Miss. Community Foundation</a:t>
                      </a:r>
                      <a:endParaRPr lang="en-US" sz="1100" dirty="0"/>
                    </a:p>
                  </a:txBody>
                  <a:tcPr/>
                </a:tc>
                <a:tc>
                  <a:txBody>
                    <a:bodyPr/>
                    <a:lstStyle/>
                    <a:p>
                      <a:r>
                        <a:rPr lang="en-US" sz="1100" dirty="0" smtClean="0"/>
                        <a:t>Ag Innovation Group</a:t>
                      </a:r>
                    </a:p>
                    <a:p>
                      <a:r>
                        <a:rPr lang="en-US" sz="1100" dirty="0" smtClean="0"/>
                        <a:t>Mississippi State University</a:t>
                      </a:r>
                      <a:endParaRPr lang="en-US" sz="1100" dirty="0"/>
                    </a:p>
                  </a:txBody>
                  <a:tcPr/>
                </a:tc>
                <a:tc>
                  <a:txBody>
                    <a:bodyPr/>
                    <a:lstStyle/>
                    <a:p>
                      <a:r>
                        <a:rPr lang="en-US" sz="1100" dirty="0" smtClean="0"/>
                        <a:t>USDA Strike</a:t>
                      </a:r>
                      <a:r>
                        <a:rPr lang="en-US" sz="1100" baseline="0" dirty="0" smtClean="0"/>
                        <a:t> F</a:t>
                      </a:r>
                      <a:r>
                        <a:rPr lang="en-US" sz="1100" dirty="0" smtClean="0"/>
                        <a:t>orce</a:t>
                      </a:r>
                      <a:endParaRPr lang="en-US" sz="1100" dirty="0"/>
                    </a:p>
                  </a:txBody>
                  <a:tcPr/>
                </a:tc>
                <a:extLst>
                  <a:ext uri="{0D108BD9-81ED-4DB2-BD59-A6C34878D82A}">
                    <a16:rowId xmlns:a16="http://schemas.microsoft.com/office/drawing/2014/main" val="10001"/>
                  </a:ext>
                </a:extLst>
              </a:tr>
            </a:tbl>
          </a:graphicData>
        </a:graphic>
      </p:graphicFrame>
      <p:sp>
        <p:nvSpPr>
          <p:cNvPr id="3" name="TextBox 2"/>
          <p:cNvSpPr txBox="1"/>
          <p:nvPr/>
        </p:nvSpPr>
        <p:spPr>
          <a:xfrm>
            <a:off x="5666049" y="43533"/>
            <a:ext cx="3354860" cy="3693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Mid-South Food LINC Value Chain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3924021" y="3227701"/>
            <a:ext cx="1742028"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Memphis Tilth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Delta Cuisine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Marks Vegetable Processing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2586353" y="3176377"/>
            <a:ext cx="190944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Memphis Tilth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EAEC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Coop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Memphis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ROCKS</a:t>
            </a:r>
          </a:p>
        </p:txBody>
      </p:sp>
    </p:spTree>
    <p:extLst>
      <p:ext uri="{BB962C8B-B14F-4D97-AF65-F5344CB8AC3E}">
        <p14:creationId xmlns:p14="http://schemas.microsoft.com/office/powerpoint/2010/main" val="39009802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57" t="14299" r="273" b="5588"/>
          <a:stretch/>
        </p:blipFill>
        <p:spPr>
          <a:xfrm>
            <a:off x="323383" y="332164"/>
            <a:ext cx="8529672" cy="6082492"/>
          </a:xfrm>
          <a:prstGeom prst="rect">
            <a:avLst/>
          </a:prstGeom>
        </p:spPr>
      </p:pic>
      <p:pic>
        <p:nvPicPr>
          <p:cNvPr id="4" name="Picture 3"/>
          <p:cNvPicPr>
            <a:picLocks noChangeAspect="1"/>
          </p:cNvPicPr>
          <p:nvPr/>
        </p:nvPicPr>
        <p:blipFill>
          <a:blip r:embed="rId3"/>
          <a:stretch>
            <a:fillRect/>
          </a:stretch>
        </p:blipFill>
        <p:spPr>
          <a:xfrm>
            <a:off x="8174182" y="6470072"/>
            <a:ext cx="969818" cy="387928"/>
          </a:xfrm>
          <a:prstGeom prst="rect">
            <a:avLst/>
          </a:prstGeom>
        </p:spPr>
      </p:pic>
    </p:spTree>
    <p:extLst>
      <p:ext uri="{BB962C8B-B14F-4D97-AF65-F5344CB8AC3E}">
        <p14:creationId xmlns:p14="http://schemas.microsoft.com/office/powerpoint/2010/main" val="39769017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9144000" cy="1288942"/>
          </a:xfrm>
        </p:spPr>
        <p:txBody>
          <a:bodyPr/>
          <a:lstStyle/>
          <a:p>
            <a:r>
              <a:rPr lang="en-US" dirty="0" smtClean="0">
                <a:solidFill>
                  <a:schemeClr val="tx1"/>
                </a:solidFill>
                <a:latin typeface="Calibri"/>
                <a:cs typeface="Calibri"/>
              </a:rPr>
              <a:t>Take this with you…</a:t>
            </a:r>
            <a:endParaRPr lang="en-US" dirty="0">
              <a:solidFill>
                <a:schemeClr val="tx1"/>
              </a:solidFill>
              <a:latin typeface="Calibri"/>
              <a:cs typeface="Calibri"/>
            </a:endParaRPr>
          </a:p>
        </p:txBody>
      </p:sp>
      <p:sp>
        <p:nvSpPr>
          <p:cNvPr id="4" name="Content Placeholder 3"/>
          <p:cNvSpPr>
            <a:spLocks noGrp="1"/>
          </p:cNvSpPr>
          <p:nvPr>
            <p:ph idx="1"/>
          </p:nvPr>
        </p:nvSpPr>
        <p:spPr>
          <a:xfrm>
            <a:off x="457200" y="1646708"/>
            <a:ext cx="8229600" cy="4716489"/>
          </a:xfrm>
        </p:spPr>
        <p:txBody>
          <a:bodyPr>
            <a:normAutofit lnSpcReduction="10000"/>
          </a:bodyPr>
          <a:lstStyle/>
          <a:p>
            <a:pPr marL="457200" indent="-457200">
              <a:spcAft>
                <a:spcPts val="1200"/>
              </a:spcAft>
              <a:buFont typeface="Wingdings" charset="2"/>
              <a:buChar char="Ø"/>
            </a:pPr>
            <a:r>
              <a:rPr lang="en-US" sz="2800" dirty="0">
                <a:latin typeface="Calibri"/>
                <a:cs typeface="Calibri"/>
              </a:rPr>
              <a:t>Eight forms of capital are a great tool to: </a:t>
            </a:r>
          </a:p>
          <a:p>
            <a:pPr marL="1200150" lvl="3" indent="-342900">
              <a:spcAft>
                <a:spcPts val="600"/>
              </a:spcAft>
              <a:buFont typeface="Courier New"/>
              <a:buChar char="o"/>
            </a:pPr>
            <a:r>
              <a:rPr lang="en-US" sz="2400" dirty="0">
                <a:latin typeface="Calibri"/>
                <a:cs typeface="Calibri"/>
              </a:rPr>
              <a:t>Assess assets in </a:t>
            </a:r>
            <a:r>
              <a:rPr lang="en-US" sz="2400" dirty="0" smtClean="0">
                <a:latin typeface="Calibri"/>
                <a:cs typeface="Calibri"/>
              </a:rPr>
              <a:t>communities</a:t>
            </a:r>
            <a:endParaRPr lang="en-US" sz="2400" dirty="0">
              <a:latin typeface="Calibri"/>
              <a:cs typeface="Calibri"/>
            </a:endParaRPr>
          </a:p>
          <a:p>
            <a:pPr marL="1200150" lvl="3" indent="-342900">
              <a:spcAft>
                <a:spcPts val="600"/>
              </a:spcAft>
              <a:buFont typeface="Courier New"/>
              <a:buChar char="o"/>
            </a:pPr>
            <a:r>
              <a:rPr lang="en-US" sz="2400" dirty="0">
                <a:latin typeface="Calibri"/>
                <a:cs typeface="Calibri"/>
              </a:rPr>
              <a:t>Define the strategy</a:t>
            </a:r>
          </a:p>
          <a:p>
            <a:pPr marL="1200150" lvl="3" indent="-342900">
              <a:spcAft>
                <a:spcPts val="600"/>
              </a:spcAft>
              <a:buFont typeface="Courier New"/>
              <a:buChar char="o"/>
            </a:pPr>
            <a:r>
              <a:rPr lang="en-US" sz="2400" dirty="0">
                <a:latin typeface="Calibri"/>
                <a:cs typeface="Calibri"/>
              </a:rPr>
              <a:t>Measure your </a:t>
            </a:r>
            <a:r>
              <a:rPr lang="en-US" sz="2400" dirty="0" smtClean="0">
                <a:latin typeface="Calibri"/>
                <a:cs typeface="Calibri"/>
              </a:rPr>
              <a:t>impact</a:t>
            </a:r>
            <a:endParaRPr lang="en-US" sz="1200" dirty="0">
              <a:latin typeface="Calibri"/>
              <a:cs typeface="Calibri"/>
            </a:endParaRPr>
          </a:p>
          <a:p>
            <a:pPr marL="457200" indent="-457200">
              <a:spcAft>
                <a:spcPts val="1200"/>
              </a:spcAft>
              <a:buFont typeface="Wingdings" charset="2"/>
              <a:buChar char="Ø"/>
            </a:pPr>
            <a:r>
              <a:rPr lang="en-US" sz="2800" dirty="0">
                <a:latin typeface="Calibri"/>
                <a:cs typeface="Calibri"/>
              </a:rPr>
              <a:t>Value chains connect assets in a community </a:t>
            </a:r>
            <a:r>
              <a:rPr lang="en-US" sz="2800" dirty="0" smtClean="0">
                <a:latin typeface="Calibri"/>
                <a:cs typeface="Calibri"/>
              </a:rPr>
              <a:t>to </a:t>
            </a:r>
            <a:r>
              <a:rPr lang="en-US" sz="2800" u="sng" dirty="0" smtClean="0">
                <a:latin typeface="Calibri"/>
                <a:cs typeface="Calibri"/>
              </a:rPr>
              <a:t>real</a:t>
            </a:r>
            <a:r>
              <a:rPr lang="en-US" sz="2800" dirty="0" smtClean="0">
                <a:latin typeface="Calibri"/>
                <a:cs typeface="Calibri"/>
              </a:rPr>
              <a:t> </a:t>
            </a:r>
            <a:r>
              <a:rPr lang="en-US" sz="2800" dirty="0">
                <a:latin typeface="Calibri"/>
                <a:cs typeface="Calibri"/>
              </a:rPr>
              <a:t>market demand to create sustainable </a:t>
            </a:r>
            <a:r>
              <a:rPr lang="en-US" sz="2800" dirty="0" smtClean="0">
                <a:latin typeface="Calibri"/>
                <a:cs typeface="Calibri"/>
              </a:rPr>
              <a:t>economic        development </a:t>
            </a:r>
            <a:endParaRPr lang="en-US" sz="1200" dirty="0">
              <a:latin typeface="Calibri"/>
              <a:cs typeface="Calibri"/>
            </a:endParaRPr>
          </a:p>
          <a:p>
            <a:pPr marL="457200" indent="-457200">
              <a:spcAft>
                <a:spcPts val="1200"/>
              </a:spcAft>
              <a:buFont typeface="Wingdings" charset="2"/>
              <a:buChar char="Ø"/>
            </a:pPr>
            <a:r>
              <a:rPr lang="en-US" sz="2800" dirty="0">
                <a:latin typeface="Calibri"/>
                <a:cs typeface="Calibri"/>
              </a:rPr>
              <a:t>There are practitioners around the country ready to help </a:t>
            </a:r>
            <a:r>
              <a:rPr lang="en-US" sz="2800" dirty="0" smtClean="0">
                <a:latin typeface="Calibri"/>
                <a:cs typeface="Calibri"/>
              </a:rPr>
              <a:t>communities explore their </a:t>
            </a:r>
            <a:r>
              <a:rPr lang="en-US" sz="2800" dirty="0">
                <a:latin typeface="Calibri"/>
                <a:cs typeface="Calibri"/>
              </a:rPr>
              <a:t>value </a:t>
            </a:r>
            <a:r>
              <a:rPr lang="en-US" sz="2800" dirty="0" smtClean="0">
                <a:latin typeface="Calibri"/>
                <a:cs typeface="Calibri"/>
              </a:rPr>
              <a:t>chains</a:t>
            </a:r>
            <a:endParaRPr lang="en-US" sz="2800" dirty="0">
              <a:latin typeface="Calibri"/>
              <a:cs typeface="Calibri"/>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0276418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363119"/>
            <a:ext cx="8458200" cy="6150791"/>
          </a:xfrm>
          <a:prstGeom prst="rect">
            <a:avLst/>
          </a:prstGeom>
        </p:spPr>
      </p:pic>
    </p:spTree>
    <p:extLst>
      <p:ext uri="{BB962C8B-B14F-4D97-AF65-F5344CB8AC3E}">
        <p14:creationId xmlns:p14="http://schemas.microsoft.com/office/powerpoint/2010/main" val="13775582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WealthWorks</a:t>
            </a:r>
            <a:r>
              <a:rPr lang="en-US" dirty="0"/>
              <a:t>?</a:t>
            </a:r>
          </a:p>
        </p:txBody>
      </p:sp>
      <p:sp>
        <p:nvSpPr>
          <p:cNvPr id="3" name="Content Placeholder 2"/>
          <p:cNvSpPr>
            <a:spLocks noGrp="1"/>
          </p:cNvSpPr>
          <p:nvPr>
            <p:ph idx="1"/>
          </p:nvPr>
        </p:nvSpPr>
        <p:spPr>
          <a:xfrm>
            <a:off x="457200" y="1484783"/>
            <a:ext cx="8229600" cy="5137689"/>
          </a:xfrm>
        </p:spPr>
        <p:txBody>
          <a:bodyPr anchor="t">
            <a:normAutofit/>
          </a:bodyPr>
          <a:lstStyle/>
          <a:p>
            <a:pPr marL="342900" indent="-342900">
              <a:lnSpc>
                <a:spcPct val="150000"/>
              </a:lnSpc>
              <a:buFont typeface="Wingdings" panose="05000000000000000000" pitchFamily="2" charset="2"/>
              <a:buChar char="ü"/>
            </a:pPr>
            <a:r>
              <a:rPr lang="en-US" sz="2400" dirty="0">
                <a:latin typeface="+mn-lt"/>
              </a:rPr>
              <a:t>Expands your economic development </a:t>
            </a:r>
            <a:r>
              <a:rPr lang="en-US" sz="2400" dirty="0" smtClean="0">
                <a:latin typeface="+mn-lt"/>
              </a:rPr>
              <a:t>toolkit</a:t>
            </a:r>
          </a:p>
          <a:p>
            <a:pPr marL="342900" indent="-342900">
              <a:lnSpc>
                <a:spcPct val="150000"/>
              </a:lnSpc>
              <a:buFont typeface="Wingdings" panose="05000000000000000000" pitchFamily="2" charset="2"/>
              <a:buChar char="ü"/>
            </a:pPr>
            <a:r>
              <a:rPr lang="en-US" sz="2400" dirty="0" smtClean="0">
                <a:latin typeface="+mn-lt"/>
              </a:rPr>
              <a:t>Focuses on community </a:t>
            </a:r>
            <a:r>
              <a:rPr lang="en-US" sz="2400" dirty="0">
                <a:latin typeface="+mn-lt"/>
              </a:rPr>
              <a:t>assets, not deficiencies</a:t>
            </a:r>
          </a:p>
          <a:p>
            <a:pPr marL="342900" indent="-342900">
              <a:lnSpc>
                <a:spcPct val="150000"/>
              </a:lnSpc>
              <a:buFont typeface="Wingdings" panose="05000000000000000000" pitchFamily="2" charset="2"/>
              <a:buChar char="ü"/>
            </a:pPr>
            <a:r>
              <a:rPr lang="en-US" sz="2400" dirty="0" smtClean="0">
                <a:latin typeface="+mn-lt"/>
              </a:rPr>
              <a:t>Maximizes </a:t>
            </a:r>
            <a:r>
              <a:rPr lang="en-US" sz="2400" dirty="0">
                <a:latin typeface="+mn-lt"/>
              </a:rPr>
              <a:t>local wealth retention + creation</a:t>
            </a:r>
          </a:p>
          <a:p>
            <a:pPr marL="342900" indent="-342900">
              <a:lnSpc>
                <a:spcPct val="150000"/>
              </a:lnSpc>
              <a:spcBef>
                <a:spcPts val="576"/>
              </a:spcBef>
              <a:buFont typeface="Wingdings" panose="05000000000000000000" pitchFamily="2" charset="2"/>
              <a:buChar char="ü"/>
            </a:pPr>
            <a:r>
              <a:rPr lang="en-US" sz="2400" dirty="0" smtClean="0">
                <a:latin typeface="+mn-lt"/>
              </a:rPr>
              <a:t>Leads </a:t>
            </a:r>
            <a:r>
              <a:rPr lang="en-US" sz="2400" dirty="0">
                <a:latin typeface="+mn-lt"/>
              </a:rPr>
              <a:t>to new small business </a:t>
            </a:r>
            <a:r>
              <a:rPr lang="en-US" sz="2400" dirty="0" smtClean="0">
                <a:latin typeface="+mn-lt"/>
              </a:rPr>
              <a:t>development</a:t>
            </a:r>
            <a:endParaRPr lang="en-US" sz="2400" dirty="0">
              <a:latin typeface="+mn-lt"/>
            </a:endParaRPr>
          </a:p>
          <a:p>
            <a:pPr marL="342900" indent="-342900">
              <a:spcBef>
                <a:spcPts val="576"/>
              </a:spcBef>
              <a:buFont typeface="Wingdings" panose="05000000000000000000" pitchFamily="2" charset="2"/>
              <a:buChar char="ü"/>
            </a:pPr>
            <a:r>
              <a:rPr lang="en-US" sz="2400" dirty="0" smtClean="0">
                <a:latin typeface="+mn-lt"/>
              </a:rPr>
              <a:t>Rooted in deep </a:t>
            </a:r>
            <a:r>
              <a:rPr lang="en-US" sz="2400" dirty="0">
                <a:latin typeface="+mn-lt"/>
              </a:rPr>
              <a:t>collaboration </a:t>
            </a:r>
            <a:r>
              <a:rPr lang="en-US" sz="2400" dirty="0" smtClean="0">
                <a:latin typeface="+mn-lt"/>
              </a:rPr>
              <a:t>which creates shift </a:t>
            </a:r>
            <a:r>
              <a:rPr lang="en-US" sz="2400" dirty="0">
                <a:latin typeface="+mn-lt"/>
              </a:rPr>
              <a:t>in </a:t>
            </a:r>
            <a:endParaRPr lang="en-US" sz="2400" dirty="0" smtClean="0">
              <a:latin typeface="+mn-lt"/>
            </a:endParaRPr>
          </a:p>
          <a:p>
            <a:pPr>
              <a:spcBef>
                <a:spcPts val="576"/>
              </a:spcBef>
            </a:pPr>
            <a:r>
              <a:rPr lang="en-US" sz="2400" dirty="0" smtClean="0">
                <a:latin typeface="+mn-lt"/>
              </a:rPr>
              <a:t>   community, leading to secondary benefits</a:t>
            </a:r>
            <a:endParaRPr lang="en-US" sz="2400" dirty="0">
              <a:latin typeface="+mn-lt"/>
            </a:endParaRPr>
          </a:p>
          <a:p>
            <a:endParaRPr lang="en-US" dirty="0"/>
          </a:p>
        </p:txBody>
      </p:sp>
      <p:pic>
        <p:nvPicPr>
          <p:cNvPr id="5" name="Picture 4"/>
          <p:cNvPicPr>
            <a:picLocks noChangeAspect="1"/>
          </p:cNvPicPr>
          <p:nvPr/>
        </p:nvPicPr>
        <p:blipFill>
          <a:blip r:embed="rId2"/>
          <a:stretch>
            <a:fillRect/>
          </a:stretch>
        </p:blipFill>
        <p:spPr>
          <a:xfrm>
            <a:off x="6634677" y="5309783"/>
            <a:ext cx="1985742" cy="149175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9044" y="5320145"/>
            <a:ext cx="1975188" cy="148139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412" y="5320145"/>
            <a:ext cx="1975187" cy="1481390"/>
          </a:xfrm>
          <a:prstGeom prst="rect">
            <a:avLst/>
          </a:prstGeom>
        </p:spPr>
      </p:pic>
    </p:spTree>
    <p:extLst>
      <p:ext uri="{BB962C8B-B14F-4D97-AF65-F5344CB8AC3E}">
        <p14:creationId xmlns:p14="http://schemas.microsoft.com/office/powerpoint/2010/main" val="593879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and Who is </a:t>
            </a:r>
            <a:r>
              <a:rPr lang="en-US" dirty="0" err="1"/>
              <a:t>WealthWorks</a:t>
            </a:r>
            <a:r>
              <a:rPr lang="en-US" dirty="0"/>
              <a:t>?</a:t>
            </a:r>
          </a:p>
        </p:txBody>
      </p:sp>
      <p:sp>
        <p:nvSpPr>
          <p:cNvPr id="8" name="Rectangle 7"/>
          <p:cNvSpPr/>
          <p:nvPr/>
        </p:nvSpPr>
        <p:spPr>
          <a:xfrm>
            <a:off x="180109" y="1497932"/>
            <a:ext cx="8700655" cy="4708981"/>
          </a:xfrm>
          <a:prstGeom prst="rect">
            <a:avLst/>
          </a:prstGeom>
        </p:spPr>
        <p:txBody>
          <a:bodyPr wrap="square">
            <a:spAutoFit/>
          </a:bodyPr>
          <a:lstStyle/>
          <a:p>
            <a:pPr marL="285750" indent="-285750">
              <a:spcBef>
                <a:spcPts val="600"/>
              </a:spcBef>
              <a:buFont typeface="Arial" panose="020B0604020202020204" pitchFamily="34" charset="0"/>
              <a:buChar char="•"/>
            </a:pPr>
            <a:r>
              <a:rPr lang="en-US" sz="2000" dirty="0"/>
              <a:t>National </a:t>
            </a:r>
            <a:r>
              <a:rPr lang="en-US" sz="2000" dirty="0" smtClean="0"/>
              <a:t>network providing </a:t>
            </a:r>
            <a:r>
              <a:rPr lang="en-US" sz="2000" dirty="0"/>
              <a:t>rural </a:t>
            </a:r>
            <a:r>
              <a:rPr lang="en-US" sz="2000" dirty="0" smtClean="0"/>
              <a:t>communities </a:t>
            </a:r>
            <a:r>
              <a:rPr lang="en-US" sz="2000" dirty="0"/>
              <a:t>an alternative to </a:t>
            </a:r>
            <a:endParaRPr lang="en-US" sz="2000" dirty="0" smtClean="0"/>
          </a:p>
          <a:p>
            <a:pPr>
              <a:spcBef>
                <a:spcPts val="600"/>
              </a:spcBef>
            </a:pPr>
            <a:r>
              <a:rPr lang="en-US" sz="2000" dirty="0" smtClean="0"/>
              <a:t>   “</a:t>
            </a:r>
            <a:r>
              <a:rPr lang="en-US" sz="2000" dirty="0"/>
              <a:t>attraction based economic development”</a:t>
            </a:r>
          </a:p>
          <a:p>
            <a:pPr marL="742950" lvl="1" indent="-285750">
              <a:spcBef>
                <a:spcPts val="1200"/>
              </a:spcBef>
              <a:buFont typeface="Arial" panose="020B0604020202020204" pitchFamily="34" charset="0"/>
              <a:buChar char="•"/>
            </a:pPr>
            <a:r>
              <a:rPr lang="en-US" sz="2000" dirty="0" smtClean="0"/>
              <a:t>Regional Hubs</a:t>
            </a:r>
          </a:p>
          <a:p>
            <a:pPr marL="742950" lvl="1" indent="-285750">
              <a:spcBef>
                <a:spcPts val="1200"/>
              </a:spcBef>
              <a:buFont typeface="Arial" panose="020B0604020202020204" pitchFamily="34" charset="0"/>
              <a:buChar char="•"/>
            </a:pPr>
            <a:r>
              <a:rPr lang="en-US" sz="2000" dirty="0" smtClean="0"/>
              <a:t>Coaches</a:t>
            </a:r>
          </a:p>
          <a:p>
            <a:pPr marL="742950" lvl="1" indent="-285750">
              <a:spcBef>
                <a:spcPts val="1200"/>
              </a:spcBef>
              <a:buFont typeface="Arial" panose="020B0604020202020204" pitchFamily="34" charset="0"/>
              <a:buChar char="•"/>
            </a:pPr>
            <a:r>
              <a:rPr lang="en-US" sz="2000" dirty="0" smtClean="0"/>
              <a:t>National Organizations </a:t>
            </a:r>
          </a:p>
          <a:p>
            <a:pPr marL="285750" indent="-285750">
              <a:spcBef>
                <a:spcPts val="1200"/>
              </a:spcBef>
              <a:buFont typeface="Arial" panose="020B0604020202020204" pitchFamily="34" charset="0"/>
              <a:buChar char="•"/>
            </a:pPr>
            <a:r>
              <a:rPr lang="en-US" sz="2000" dirty="0" smtClean="0"/>
              <a:t>RCAC and CU are Regional Hubs </a:t>
            </a:r>
            <a:endParaRPr lang="en-US" sz="2000" dirty="0"/>
          </a:p>
          <a:p>
            <a:pPr marL="742950" lvl="1" indent="-285750">
              <a:spcBef>
                <a:spcPts val="600"/>
              </a:spcBef>
              <a:buFont typeface="Arial" panose="020B0604020202020204" pitchFamily="34" charset="0"/>
              <a:buChar char="•"/>
            </a:pPr>
            <a:r>
              <a:rPr lang="en-US" sz="2000" dirty="0"/>
              <a:t>Build value chains</a:t>
            </a:r>
          </a:p>
          <a:p>
            <a:pPr marL="742950" lvl="1" indent="-285750">
              <a:spcBef>
                <a:spcPts val="600"/>
              </a:spcBef>
              <a:buFont typeface="Arial" panose="020B0604020202020204" pitchFamily="34" charset="0"/>
              <a:buChar char="•"/>
            </a:pPr>
            <a:r>
              <a:rPr lang="en-US" sz="2000" dirty="0"/>
              <a:t>Replicate value chains</a:t>
            </a:r>
          </a:p>
          <a:p>
            <a:pPr marL="742950" lvl="1" indent="-285750">
              <a:spcBef>
                <a:spcPts val="600"/>
              </a:spcBef>
              <a:buFont typeface="Arial" panose="020B0604020202020204" pitchFamily="34" charset="0"/>
              <a:buChar char="•"/>
            </a:pPr>
            <a:r>
              <a:rPr lang="en-US" sz="2000" dirty="0"/>
              <a:t>Provide training and coaching on methodology</a:t>
            </a:r>
          </a:p>
          <a:p>
            <a:pPr marL="285750" indent="-285750">
              <a:spcBef>
                <a:spcPts val="600"/>
              </a:spcBef>
              <a:buFont typeface="Arial" panose="020B0604020202020204" pitchFamily="34" charset="0"/>
              <a:buChar char="•"/>
            </a:pPr>
            <a:r>
              <a:rPr lang="en-US" sz="2000" dirty="0"/>
              <a:t>Doing “economic development differently” by combining successful </a:t>
            </a:r>
            <a:endParaRPr lang="en-US" sz="2000" dirty="0" smtClean="0"/>
          </a:p>
          <a:p>
            <a:pPr>
              <a:spcBef>
                <a:spcPts val="600"/>
              </a:spcBef>
            </a:pPr>
            <a:r>
              <a:rPr lang="en-US" sz="2000" dirty="0"/>
              <a:t> </a:t>
            </a:r>
            <a:r>
              <a:rPr lang="en-US" sz="2000" dirty="0" smtClean="0"/>
              <a:t>  community </a:t>
            </a:r>
            <a:r>
              <a:rPr lang="en-US" sz="2000" dirty="0"/>
              <a:t>economic development models</a:t>
            </a:r>
            <a:endParaRPr lang="en-US" sz="2000" dirty="0"/>
          </a:p>
        </p:txBody>
      </p:sp>
      <p:pic>
        <p:nvPicPr>
          <p:cNvPr id="9" name="Picture 8"/>
          <p:cNvPicPr>
            <a:picLocks noChangeAspect="1"/>
          </p:cNvPicPr>
          <p:nvPr/>
        </p:nvPicPr>
        <p:blipFill>
          <a:blip r:embed="rId2"/>
          <a:stretch>
            <a:fillRect/>
          </a:stretch>
        </p:blipFill>
        <p:spPr>
          <a:xfrm>
            <a:off x="4491838" y="2396837"/>
            <a:ext cx="4388926" cy="2399830"/>
          </a:xfrm>
          <a:prstGeom prst="rect">
            <a:avLst/>
          </a:prstGeom>
        </p:spPr>
      </p:pic>
    </p:spTree>
    <p:extLst>
      <p:ext uri="{BB962C8B-B14F-4D97-AF65-F5344CB8AC3E}">
        <p14:creationId xmlns:p14="http://schemas.microsoft.com/office/powerpoint/2010/main" val="3040733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64" y="16778"/>
            <a:ext cx="8830235" cy="1288942"/>
          </a:xfrm>
        </p:spPr>
        <p:txBody>
          <a:bodyPr/>
          <a:lstStyle/>
          <a:p>
            <a:r>
              <a:rPr lang="en-US" dirty="0" err="1" smtClean="0">
                <a:solidFill>
                  <a:schemeClr val="tx1"/>
                </a:solidFill>
                <a:latin typeface="Calibri"/>
                <a:cs typeface="Calibri"/>
              </a:rPr>
              <a:t>WealthWorks</a:t>
            </a:r>
            <a:r>
              <a:rPr lang="en-US" dirty="0" smtClean="0">
                <a:solidFill>
                  <a:schemeClr val="tx1"/>
                </a:solidFill>
                <a:latin typeface="Calibri"/>
                <a:cs typeface="Calibri"/>
              </a:rPr>
              <a:t> </a:t>
            </a:r>
            <a:r>
              <a:rPr lang="en-US" dirty="0" smtClean="0">
                <a:solidFill>
                  <a:schemeClr val="tx1"/>
                </a:solidFill>
                <a:latin typeface="Calibri"/>
                <a:cs typeface="Calibri"/>
              </a:rPr>
              <a:t>Regional </a:t>
            </a:r>
            <a:r>
              <a:rPr lang="en-US" dirty="0" smtClean="0">
                <a:solidFill>
                  <a:schemeClr val="tx1"/>
                </a:solidFill>
                <a:latin typeface="Calibri"/>
                <a:cs typeface="Calibri"/>
              </a:rPr>
              <a:t>Hubs</a:t>
            </a:r>
            <a:endParaRPr lang="en-US" dirty="0">
              <a:solidFill>
                <a:schemeClr val="tx1"/>
              </a:solidFill>
              <a:latin typeface="Calibri"/>
              <a:cs typeface="Calibri"/>
            </a:endParaRPr>
          </a:p>
        </p:txBody>
      </p:sp>
      <p:pic>
        <p:nvPicPr>
          <p:cNvPr id="4" name="Content Placeholder 1"/>
          <p:cNvPicPr>
            <a:picLocks noGrp="1" noChangeAspect="1"/>
          </p:cNvPicPr>
          <p:nvPr>
            <p:ph idx="1"/>
          </p:nvPr>
        </p:nvPicPr>
        <p:blipFill>
          <a:blip r:embed="rId3"/>
          <a:stretch>
            <a:fillRect/>
          </a:stretch>
        </p:blipFill>
        <p:spPr>
          <a:xfrm>
            <a:off x="481848" y="1565773"/>
            <a:ext cx="8333000" cy="3855571"/>
          </a:xfrm>
          <a:prstGeom prst="rect">
            <a:avLst/>
          </a:prstGeom>
        </p:spPr>
      </p:pic>
      <p:sp>
        <p:nvSpPr>
          <p:cNvPr id="7" name="TextBox 6"/>
          <p:cNvSpPr txBox="1"/>
          <p:nvPr/>
        </p:nvSpPr>
        <p:spPr>
          <a:xfrm>
            <a:off x="2375534" y="6342387"/>
            <a:ext cx="4688007" cy="646331"/>
          </a:xfrm>
          <a:prstGeom prst="rect">
            <a:avLst/>
          </a:prstGeom>
          <a:noFill/>
        </p:spPr>
        <p:txBody>
          <a:bodyPr wrap="square" rtlCol="0">
            <a:spAutoFit/>
          </a:bodyPr>
          <a:lstStyle/>
          <a:p>
            <a:r>
              <a:rPr lang="en-US" dirty="0">
                <a:hlinkClick r:id="rId4"/>
              </a:rPr>
              <a:t>http://www.wealthworks.org/connect/hubs</a:t>
            </a:r>
            <a:endParaRPr lang="en-US" dirty="0"/>
          </a:p>
          <a:p>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4102" y="5654795"/>
            <a:ext cx="2469997" cy="530644"/>
          </a:xfrm>
          <a:prstGeom prst="rect">
            <a:avLst/>
          </a:prstGeom>
        </p:spPr>
      </p:pic>
    </p:spTree>
    <p:extLst>
      <p:ext uri="{BB962C8B-B14F-4D97-AF65-F5344CB8AC3E}">
        <p14:creationId xmlns:p14="http://schemas.microsoft.com/office/powerpoint/2010/main" val="18839282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778"/>
            <a:ext cx="7191375" cy="1288942"/>
          </a:xfrm>
        </p:spPr>
        <p:txBody>
          <a:bodyPr>
            <a:noAutofit/>
          </a:bodyPr>
          <a:lstStyle/>
          <a:p>
            <a:pPr eaLnBrk="1" fontAlgn="auto" hangingPunct="1">
              <a:spcAft>
                <a:spcPts val="0"/>
              </a:spcAft>
              <a:defRPr/>
            </a:pPr>
            <a:r>
              <a:rPr lang="en-US" dirty="0" smtClean="0">
                <a:solidFill>
                  <a:srgbClr val="000000"/>
                </a:solidFill>
                <a:latin typeface="Calibri"/>
                <a:cs typeface="Calibri"/>
              </a:rPr>
              <a:t>Principles of Value </a:t>
            </a:r>
            <a:br>
              <a:rPr lang="en-US" dirty="0" smtClean="0">
                <a:solidFill>
                  <a:srgbClr val="000000"/>
                </a:solidFill>
                <a:latin typeface="Calibri"/>
                <a:cs typeface="Calibri"/>
              </a:rPr>
            </a:br>
            <a:r>
              <a:rPr lang="en-US" dirty="0" smtClean="0">
                <a:solidFill>
                  <a:srgbClr val="000000"/>
                </a:solidFill>
                <a:latin typeface="Calibri"/>
                <a:cs typeface="Calibri"/>
              </a:rPr>
              <a:t>Chain Construction</a:t>
            </a:r>
            <a:endParaRPr lang="en-US" dirty="0">
              <a:solidFill>
                <a:srgbClr val="000000"/>
              </a:solidFill>
              <a:latin typeface="Calibri"/>
              <a:cs typeface="Calibri"/>
            </a:endParaRPr>
          </a:p>
        </p:txBody>
      </p:sp>
      <p:sp>
        <p:nvSpPr>
          <p:cNvPr id="3" name="Content Placeholder 2"/>
          <p:cNvSpPr>
            <a:spLocks noGrp="1"/>
          </p:cNvSpPr>
          <p:nvPr>
            <p:ph idx="1"/>
          </p:nvPr>
        </p:nvSpPr>
        <p:spPr>
          <a:xfrm>
            <a:off x="-1417094" y="3950072"/>
            <a:ext cx="8229600" cy="460648"/>
          </a:xfrm>
        </p:spPr>
        <p:txBody>
          <a:bodyPr rtlCol="0">
            <a:normAutofit fontScale="25000" lnSpcReduction="20000"/>
          </a:bodyPr>
          <a:lstStyle/>
          <a:p>
            <a:pPr marL="741363" indent="-741363" eaLnBrk="1" fontAlgn="auto" hangingPunct="1">
              <a:spcAft>
                <a:spcPts val="0"/>
              </a:spcAft>
              <a:buFont typeface="Arial" pitchFamily="34" charset="0"/>
              <a:buNone/>
              <a:defRPr/>
            </a:pPr>
            <a:endParaRPr lang="en-US" sz="2000" dirty="0" smtClean="0"/>
          </a:p>
          <a:p>
            <a:pPr marL="0" indent="0" algn="r" eaLnBrk="1" fontAlgn="auto" hangingPunct="1">
              <a:spcAft>
                <a:spcPts val="0"/>
              </a:spcAft>
              <a:buFont typeface="Arial" pitchFamily="34" charset="0"/>
              <a:buNone/>
              <a:defRPr/>
            </a:pPr>
            <a:r>
              <a:rPr lang="en-US" sz="8800" dirty="0" smtClean="0"/>
              <a:t>#2 – Root wealth in local people, places</a:t>
            </a:r>
            <a:br>
              <a:rPr lang="en-US" sz="8800" dirty="0" smtClean="0"/>
            </a:br>
            <a:r>
              <a:rPr lang="en-US" sz="8800" dirty="0" smtClean="0"/>
              <a:t>and firms through </a:t>
            </a:r>
            <a:r>
              <a:rPr lang="en-US" sz="8800" b="1" dirty="0" smtClean="0"/>
              <a:t>local ownership, </a:t>
            </a:r>
            <a:br>
              <a:rPr lang="en-US" sz="8800" b="1" dirty="0" smtClean="0"/>
            </a:br>
            <a:r>
              <a:rPr lang="en-US" sz="8800" b="1" dirty="0" smtClean="0"/>
              <a:t>control and influence.</a:t>
            </a:r>
          </a:p>
          <a:p>
            <a:pPr eaLnBrk="1" fontAlgn="auto" hangingPunct="1">
              <a:spcAft>
                <a:spcPts val="0"/>
              </a:spcAft>
              <a:buFont typeface="Arial" pitchFamily="34" charset="0"/>
              <a:buNone/>
              <a:defRPr/>
            </a:pPr>
            <a:endParaRPr lang="en-US" sz="4600" dirty="0" smtClean="0"/>
          </a:p>
        </p:txBody>
      </p:sp>
      <p:sp>
        <p:nvSpPr>
          <p:cNvPr id="13323" name="Slide Number Placeholder 11"/>
          <p:cNvSpPr>
            <a:spLocks noGrp="1"/>
          </p:cNvSpPr>
          <p:nvPr>
            <p:ph type="sldNum" sz="quarter" idx="4294967295"/>
          </p:nvPr>
        </p:nvSpPr>
        <p:spPr bwMode="auto">
          <a:xfrm>
            <a:off x="8594725" y="5648325"/>
            <a:ext cx="549275" cy="396875"/>
          </a:xfrm>
          <a:prstGeom prst="bracketPair">
            <a:avLst>
              <a:gd name="adj" fmla="val 17949"/>
            </a:avLst>
          </a:prstGeom>
          <a:ln>
            <a:round/>
            <a:headEnd/>
            <a:tailEnd/>
          </a:ln>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F68B8400-AB04-4387-8286-3C5EAE74C0EA}" type="slidenum">
              <a:rPr lang="en-US" altLang="en-US" smtClean="0">
                <a:solidFill>
                  <a:srgbClr val="FFFFFF"/>
                </a:solidFill>
              </a:rPr>
              <a:pPr fontAlgn="base">
                <a:spcBef>
                  <a:spcPct val="0"/>
                </a:spcBef>
                <a:spcAft>
                  <a:spcPct val="0"/>
                </a:spcAft>
                <a:defRPr/>
              </a:pPr>
              <a:t>6</a:t>
            </a:fld>
            <a:endParaRPr lang="en-US" altLang="en-US" smtClean="0">
              <a:solidFill>
                <a:srgbClr val="FFFFFF"/>
              </a:solidFill>
            </a:endParaRPr>
          </a:p>
        </p:txBody>
      </p:sp>
      <p:pic>
        <p:nvPicPr>
          <p:cNvPr id="301060" name="Picture 5" descr="1 - capital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59853"/>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1061" name="Picture 6" descr="1 - livelihood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629" y="480103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1062" name="Picture 7" descr="1 - ownership.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3063" y="3179909"/>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3" name="TextBox 9"/>
          <p:cNvSpPr txBox="1">
            <a:spLocks noChangeArrowheads="1"/>
          </p:cNvSpPr>
          <p:nvPr/>
        </p:nvSpPr>
        <p:spPr bwMode="auto">
          <a:xfrm>
            <a:off x="2438399" y="2036009"/>
            <a:ext cx="4494664" cy="1046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lr>
                <a:schemeClr val="accent1"/>
              </a:buClr>
              <a:buFont typeface="Arial" pitchFamily="34" charset="0"/>
              <a:buChar char="•"/>
              <a:defRPr sz="2200">
                <a:solidFill>
                  <a:schemeClr val="tx1"/>
                </a:solidFill>
                <a:latin typeface="Arial" pitchFamily="34" charset="0"/>
              </a:defRPr>
            </a:lvl1pPr>
            <a:lvl2pPr marL="742950" indent="-285750" eaLnBrk="0" hangingPunct="0">
              <a:spcBef>
                <a:spcPct val="20000"/>
              </a:spcBef>
              <a:buClr>
                <a:schemeClr val="accent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rgbClr val="E5FCC2"/>
              </a:buClr>
              <a:buFont typeface="Arial" pitchFamily="34" charset="0"/>
              <a:buChar char="•"/>
              <a:defRPr>
                <a:solidFill>
                  <a:schemeClr val="tx1"/>
                </a:solidFill>
                <a:latin typeface="Arial" pitchFamily="34" charset="0"/>
              </a:defRPr>
            </a:lvl3pPr>
            <a:lvl4pPr marL="1600200" indent="-228600" eaLnBrk="0" hangingPunct="0">
              <a:spcBef>
                <a:spcPct val="20000"/>
              </a:spcBef>
              <a:buClr>
                <a:srgbClr val="FADA7A"/>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rgbClr val="B88472"/>
              </a:buClr>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rgbClr val="B88472"/>
              </a:buClr>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rgbClr val="B88472"/>
              </a:buClr>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rgbClr val="B88472"/>
              </a:buClr>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rgbClr val="B88472"/>
              </a:buClr>
              <a:buFont typeface="Arial" pitchFamily="34" charset="0"/>
              <a:buChar char="•"/>
              <a:defRPr sz="1400">
                <a:solidFill>
                  <a:schemeClr val="tx1"/>
                </a:solidFill>
                <a:latin typeface="Arial" pitchFamily="34" charset="0"/>
              </a:defRPr>
            </a:lvl9pPr>
          </a:lstStyle>
          <a:p>
            <a:pPr eaLnBrk="1" fontAlgn="base" hangingPunct="1">
              <a:spcBef>
                <a:spcPct val="0"/>
              </a:spcBef>
              <a:spcAft>
                <a:spcPct val="0"/>
              </a:spcAft>
              <a:buClrTx/>
              <a:buFontTx/>
              <a:buNone/>
            </a:pPr>
            <a:r>
              <a:rPr lang="en-US" altLang="en-US" dirty="0">
                <a:cs typeface="Arial" pitchFamily="34" charset="0"/>
              </a:rPr>
              <a:t>#1 – </a:t>
            </a:r>
            <a:r>
              <a:rPr lang="en-US" altLang="en-US" b="1" dirty="0">
                <a:cs typeface="Arial" pitchFamily="34" charset="0"/>
              </a:rPr>
              <a:t>Create wealth</a:t>
            </a:r>
            <a:r>
              <a:rPr lang="en-US" altLang="en-US" dirty="0">
                <a:cs typeface="Arial" pitchFamily="34" charset="0"/>
              </a:rPr>
              <a:t>, broadly </a:t>
            </a:r>
            <a:r>
              <a:rPr lang="en-US" altLang="en-US" dirty="0" smtClean="0">
                <a:cs typeface="Arial" pitchFamily="34" charset="0"/>
              </a:rPr>
              <a:t/>
            </a:r>
            <a:br>
              <a:rPr lang="en-US" altLang="en-US" dirty="0" smtClean="0">
                <a:cs typeface="Arial" pitchFamily="34" charset="0"/>
              </a:rPr>
            </a:br>
            <a:r>
              <a:rPr lang="en-US" altLang="en-US" dirty="0" smtClean="0">
                <a:cs typeface="Arial" pitchFamily="34" charset="0"/>
              </a:rPr>
              <a:t>defined</a:t>
            </a:r>
            <a:r>
              <a:rPr lang="en-US" altLang="en-US" dirty="0">
                <a:cs typeface="Arial" pitchFamily="34" charset="0"/>
              </a:rPr>
              <a:t>, and aspire to do no harm.</a:t>
            </a:r>
          </a:p>
          <a:p>
            <a:pPr eaLnBrk="1" fontAlgn="base" hangingPunct="1">
              <a:spcBef>
                <a:spcPct val="0"/>
              </a:spcBef>
              <a:spcAft>
                <a:spcPct val="0"/>
              </a:spcAft>
              <a:buClrTx/>
              <a:buFontTx/>
              <a:buNone/>
            </a:pPr>
            <a:endParaRPr lang="en-US" altLang="en-US" sz="1800" dirty="0">
              <a:solidFill>
                <a:srgbClr val="547980"/>
              </a:solidFill>
              <a:cs typeface="Arial" pitchFamily="34" charset="0"/>
            </a:endParaRPr>
          </a:p>
        </p:txBody>
      </p:sp>
      <p:sp>
        <p:nvSpPr>
          <p:cNvPr id="301064" name="TextBox 10"/>
          <p:cNvSpPr txBox="1">
            <a:spLocks noChangeArrowheads="1"/>
          </p:cNvSpPr>
          <p:nvPr/>
        </p:nvSpPr>
        <p:spPr bwMode="auto">
          <a:xfrm>
            <a:off x="2438399" y="5154675"/>
            <a:ext cx="4374107"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lr>
                <a:schemeClr val="accent1"/>
              </a:buClr>
              <a:buFont typeface="Arial" pitchFamily="34" charset="0"/>
              <a:buChar char="•"/>
              <a:defRPr sz="2200">
                <a:solidFill>
                  <a:schemeClr val="tx1"/>
                </a:solidFill>
                <a:latin typeface="Arial" pitchFamily="34" charset="0"/>
              </a:defRPr>
            </a:lvl1pPr>
            <a:lvl2pPr marL="742950" indent="-285750" eaLnBrk="0" hangingPunct="0">
              <a:spcBef>
                <a:spcPct val="20000"/>
              </a:spcBef>
              <a:buClr>
                <a:schemeClr val="accent2"/>
              </a:buClr>
              <a:buFont typeface="Arial" pitchFamily="34" charset="0"/>
              <a:buChar char="•"/>
              <a:defRPr sz="2000">
                <a:solidFill>
                  <a:schemeClr val="tx1"/>
                </a:solidFill>
                <a:latin typeface="Arial" pitchFamily="34" charset="0"/>
              </a:defRPr>
            </a:lvl2pPr>
            <a:lvl3pPr marL="1143000" indent="-228600" eaLnBrk="0" hangingPunct="0">
              <a:spcBef>
                <a:spcPct val="20000"/>
              </a:spcBef>
              <a:buClr>
                <a:srgbClr val="E5FCC2"/>
              </a:buClr>
              <a:buFont typeface="Arial" pitchFamily="34" charset="0"/>
              <a:buChar char="•"/>
              <a:defRPr>
                <a:solidFill>
                  <a:schemeClr val="tx1"/>
                </a:solidFill>
                <a:latin typeface="Arial" pitchFamily="34" charset="0"/>
              </a:defRPr>
            </a:lvl3pPr>
            <a:lvl4pPr marL="1600200" indent="-228600" eaLnBrk="0" hangingPunct="0">
              <a:spcBef>
                <a:spcPct val="20000"/>
              </a:spcBef>
              <a:buClr>
                <a:srgbClr val="FADA7A"/>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rgbClr val="B88472"/>
              </a:buClr>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rgbClr val="B88472"/>
              </a:buClr>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rgbClr val="B88472"/>
              </a:buClr>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rgbClr val="B88472"/>
              </a:buClr>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rgbClr val="B88472"/>
              </a:buClr>
              <a:buFont typeface="Arial" pitchFamily="34" charset="0"/>
              <a:buChar char="•"/>
              <a:defRPr sz="1400">
                <a:solidFill>
                  <a:schemeClr val="tx1"/>
                </a:solidFill>
                <a:latin typeface="Arial" pitchFamily="34" charset="0"/>
              </a:defRPr>
            </a:lvl9pPr>
          </a:lstStyle>
          <a:p>
            <a:pPr eaLnBrk="1" fontAlgn="base" hangingPunct="1">
              <a:spcBef>
                <a:spcPct val="0"/>
              </a:spcBef>
              <a:spcAft>
                <a:spcPct val="0"/>
              </a:spcAft>
              <a:buClrTx/>
              <a:buFontTx/>
              <a:buNone/>
            </a:pPr>
            <a:r>
              <a:rPr lang="en-US" altLang="en-US" dirty="0" smtClean="0">
                <a:cs typeface="Arial" pitchFamily="34" charset="0"/>
              </a:rPr>
              <a:t>#3 </a:t>
            </a:r>
            <a:r>
              <a:rPr lang="en-US" altLang="en-US" dirty="0">
                <a:cs typeface="Arial" pitchFamily="34" charset="0"/>
              </a:rPr>
              <a:t>– Build </a:t>
            </a:r>
            <a:r>
              <a:rPr lang="en-US" altLang="en-US" b="1" dirty="0">
                <a:cs typeface="Arial" pitchFamily="34" charset="0"/>
              </a:rPr>
              <a:t>lasting livelihoods </a:t>
            </a:r>
            <a:r>
              <a:rPr lang="en-US" altLang="en-US" dirty="0">
                <a:cs typeface="Arial" pitchFamily="34" charset="0"/>
              </a:rPr>
              <a:t>by intentionally including people and firms on the economic margins.</a:t>
            </a:r>
          </a:p>
          <a:p>
            <a:pPr eaLnBrk="1" fontAlgn="base" hangingPunct="1">
              <a:spcBef>
                <a:spcPct val="0"/>
              </a:spcBef>
              <a:spcAft>
                <a:spcPct val="0"/>
              </a:spcAft>
              <a:buClrTx/>
              <a:buFontTx/>
              <a:buNone/>
            </a:pPr>
            <a:endParaRPr lang="en-US" altLang="en-US" sz="1800" dirty="0">
              <a:solidFill>
                <a:srgbClr val="547980"/>
              </a:solidFill>
              <a:cs typeface="Arial" pitchFamily="34" charset="0"/>
            </a:endParaRPr>
          </a:p>
        </p:txBody>
      </p:sp>
    </p:spTree>
    <p:extLst>
      <p:ext uri="{BB962C8B-B14F-4D97-AF65-F5344CB8AC3E}">
        <p14:creationId xmlns:p14="http://schemas.microsoft.com/office/powerpoint/2010/main" val="23795366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01143" y="1835758"/>
            <a:ext cx="8655552" cy="4482001"/>
            <a:chOff x="228600" y="990600"/>
            <a:chExt cx="8850630" cy="5052112"/>
          </a:xfrm>
        </p:grpSpPr>
        <p:sp>
          <p:nvSpPr>
            <p:cNvPr id="32" name="Rectangle 31"/>
            <p:cNvSpPr/>
            <p:nvPr/>
          </p:nvSpPr>
          <p:spPr>
            <a:xfrm>
              <a:off x="228600" y="990600"/>
              <a:ext cx="8850630" cy="4953000"/>
            </a:xfrm>
            <a:prstGeom prst="rect">
              <a:avLst/>
            </a:prstGeom>
            <a:solidFill>
              <a:schemeClr val="bg1"/>
            </a:solidFill>
          </p:spPr>
        </p:sp>
        <p:sp>
          <p:nvSpPr>
            <p:cNvPr id="33" name="Freeform 32"/>
            <p:cNvSpPr/>
            <p:nvPr/>
          </p:nvSpPr>
          <p:spPr>
            <a:xfrm>
              <a:off x="228600" y="1059975"/>
              <a:ext cx="2190749" cy="514800"/>
            </a:xfrm>
            <a:custGeom>
              <a:avLst/>
              <a:gdLst>
                <a:gd name="connsiteX0" fmla="*/ 0 w 2190749"/>
                <a:gd name="connsiteY0" fmla="*/ 0 h 514800"/>
                <a:gd name="connsiteX1" fmla="*/ 2190749 w 2190749"/>
                <a:gd name="connsiteY1" fmla="*/ 0 h 514800"/>
                <a:gd name="connsiteX2" fmla="*/ 2190749 w 2190749"/>
                <a:gd name="connsiteY2" fmla="*/ 514800 h 514800"/>
                <a:gd name="connsiteX3" fmla="*/ 0 w 2190749"/>
                <a:gd name="connsiteY3" fmla="*/ 514800 h 514800"/>
                <a:gd name="connsiteX4" fmla="*/ 0 w 2190749"/>
                <a:gd name="connsiteY4" fmla="*/ 0 h 5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49" h="514800">
                  <a:moveTo>
                    <a:pt x="0" y="0"/>
                  </a:moveTo>
                  <a:lnTo>
                    <a:pt x="2190749" y="0"/>
                  </a:lnTo>
                  <a:lnTo>
                    <a:pt x="2190749" y="514800"/>
                  </a:lnTo>
                  <a:lnTo>
                    <a:pt x="0" y="514800"/>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66040" rIns="184912" bIns="66040" numCol="1" spcCol="1270" anchor="ctr" anchorCtr="0">
              <a:noAutofit/>
            </a:bodyPr>
            <a:lstStyle/>
            <a:p>
              <a:pPr algn="r" defTabSz="1155700">
                <a:lnSpc>
                  <a:spcPct val="90000"/>
                </a:lnSpc>
                <a:spcBef>
                  <a:spcPct val="0"/>
                </a:spcBef>
                <a:spcAft>
                  <a:spcPct val="35000"/>
                </a:spcAft>
              </a:pPr>
              <a:r>
                <a:rPr lang="en-US" sz="2600" b="1" dirty="0">
                  <a:solidFill>
                    <a:srgbClr val="B5772C"/>
                  </a:solidFill>
                  <a:latin typeface="+mj-lt"/>
                  <a:cs typeface="Calibri" pitchFamily="34" charset="0"/>
                </a:rPr>
                <a:t>Intellectual</a:t>
              </a:r>
            </a:p>
          </p:txBody>
        </p:sp>
        <p:sp>
          <p:nvSpPr>
            <p:cNvPr id="34" name="Left Brace 33"/>
            <p:cNvSpPr/>
            <p:nvPr/>
          </p:nvSpPr>
          <p:spPr>
            <a:xfrm>
              <a:off x="2419349" y="1043887"/>
              <a:ext cx="438150" cy="546975"/>
            </a:xfrm>
            <a:prstGeom prst="leftBrace">
              <a:avLst>
                <a:gd name="adj1" fmla="val 35000"/>
                <a:gd name="adj2" fmla="val 50000"/>
              </a:avLst>
            </a:prstGeom>
            <a:ln>
              <a:solidFill>
                <a:srgbClr val="8C9A39"/>
              </a:solidFill>
            </a:ln>
            <a:scene3d>
              <a:camera prst="orthographicFront"/>
              <a:lightRig rig="threePt" dir="t">
                <a:rot lat="0" lon="0" rev="7500000"/>
              </a:lightRig>
            </a:scene3d>
            <a:sp3d z="-40000" prstMaterial="matte"/>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35" name="Freeform 34"/>
            <p:cNvSpPr/>
            <p:nvPr/>
          </p:nvSpPr>
          <p:spPr>
            <a:xfrm>
              <a:off x="3032759" y="1043887"/>
              <a:ext cx="5958840" cy="546975"/>
            </a:xfrm>
            <a:custGeom>
              <a:avLst/>
              <a:gdLst>
                <a:gd name="connsiteX0" fmla="*/ 0 w 5958840"/>
                <a:gd name="connsiteY0" fmla="*/ 0 h 546975"/>
                <a:gd name="connsiteX1" fmla="*/ 5958840 w 5958840"/>
                <a:gd name="connsiteY1" fmla="*/ 0 h 546975"/>
                <a:gd name="connsiteX2" fmla="*/ 5958840 w 5958840"/>
                <a:gd name="connsiteY2" fmla="*/ 546975 h 546975"/>
                <a:gd name="connsiteX3" fmla="*/ 0 w 5958840"/>
                <a:gd name="connsiteY3" fmla="*/ 546975 h 546975"/>
                <a:gd name="connsiteX4" fmla="*/ 0 w 5958840"/>
                <a:gd name="connsiteY4" fmla="*/ 0 h 5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840" h="546975">
                  <a:moveTo>
                    <a:pt x="0" y="0"/>
                  </a:moveTo>
                  <a:lnTo>
                    <a:pt x="5958840" y="0"/>
                  </a:lnTo>
                  <a:lnTo>
                    <a:pt x="5958840" y="546975"/>
                  </a:lnTo>
                  <a:lnTo>
                    <a:pt x="0" y="546975"/>
                  </a:lnTo>
                  <a:lnTo>
                    <a:pt x="0" y="0"/>
                  </a:lnTo>
                  <a:close/>
                </a:path>
              </a:pathLst>
            </a:custGeom>
            <a:solidFill>
              <a:srgbClr val="0E5571"/>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marL="0" lvl="1" indent="163513" defTabSz="1155700">
                <a:lnSpc>
                  <a:spcPct val="90000"/>
                </a:lnSpc>
                <a:spcBef>
                  <a:spcPct val="0"/>
                </a:spcBef>
                <a:spcAft>
                  <a:spcPct val="15000"/>
                </a:spcAft>
              </a:pPr>
              <a:r>
                <a:rPr lang="en-US" sz="2400" b="1" dirty="0">
                  <a:solidFill>
                    <a:schemeClr val="bg1"/>
                  </a:solidFill>
                  <a:latin typeface="+mj-lt"/>
                  <a:cs typeface="Calibri" pitchFamily="34" charset="0"/>
                </a:rPr>
                <a:t>Knowledge and innovation</a:t>
              </a:r>
            </a:p>
          </p:txBody>
        </p:sp>
        <p:sp>
          <p:nvSpPr>
            <p:cNvPr id="36" name="Freeform 35"/>
            <p:cNvSpPr/>
            <p:nvPr/>
          </p:nvSpPr>
          <p:spPr>
            <a:xfrm>
              <a:off x="228600" y="1700550"/>
              <a:ext cx="2190749" cy="514800"/>
            </a:xfrm>
            <a:custGeom>
              <a:avLst/>
              <a:gdLst>
                <a:gd name="connsiteX0" fmla="*/ 0 w 2190749"/>
                <a:gd name="connsiteY0" fmla="*/ 0 h 514800"/>
                <a:gd name="connsiteX1" fmla="*/ 2190749 w 2190749"/>
                <a:gd name="connsiteY1" fmla="*/ 0 h 514800"/>
                <a:gd name="connsiteX2" fmla="*/ 2190749 w 2190749"/>
                <a:gd name="connsiteY2" fmla="*/ 514800 h 514800"/>
                <a:gd name="connsiteX3" fmla="*/ 0 w 2190749"/>
                <a:gd name="connsiteY3" fmla="*/ 514800 h 514800"/>
                <a:gd name="connsiteX4" fmla="*/ 0 w 2190749"/>
                <a:gd name="connsiteY4" fmla="*/ 0 h 5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49" h="514800">
                  <a:moveTo>
                    <a:pt x="0" y="0"/>
                  </a:moveTo>
                  <a:lnTo>
                    <a:pt x="2190749" y="0"/>
                  </a:lnTo>
                  <a:lnTo>
                    <a:pt x="2190749" y="514800"/>
                  </a:lnTo>
                  <a:lnTo>
                    <a:pt x="0" y="51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66040" rIns="184912" bIns="66040" numCol="1" spcCol="1270" anchor="ctr" anchorCtr="0">
              <a:noAutofit/>
            </a:bodyPr>
            <a:lstStyle/>
            <a:p>
              <a:pPr algn="r" defTabSz="1155700">
                <a:lnSpc>
                  <a:spcPct val="90000"/>
                </a:lnSpc>
                <a:spcBef>
                  <a:spcPct val="0"/>
                </a:spcBef>
                <a:spcAft>
                  <a:spcPct val="35000"/>
                </a:spcAft>
              </a:pPr>
              <a:r>
                <a:rPr lang="en-US" sz="2600" b="1" dirty="0">
                  <a:solidFill>
                    <a:srgbClr val="B5772C"/>
                  </a:solidFill>
                  <a:latin typeface="+mj-lt"/>
                  <a:cs typeface="Calibri" pitchFamily="34" charset="0"/>
                </a:rPr>
                <a:t>Individual</a:t>
              </a:r>
            </a:p>
          </p:txBody>
        </p:sp>
        <p:sp>
          <p:nvSpPr>
            <p:cNvPr id="37" name="Left Brace 36"/>
            <p:cNvSpPr/>
            <p:nvPr/>
          </p:nvSpPr>
          <p:spPr>
            <a:xfrm>
              <a:off x="2419349" y="1684462"/>
              <a:ext cx="438150" cy="546975"/>
            </a:xfrm>
            <a:prstGeom prst="leftBrace">
              <a:avLst>
                <a:gd name="adj1" fmla="val 35000"/>
                <a:gd name="adj2" fmla="val 50000"/>
              </a:avLst>
            </a:prstGeom>
            <a:ln>
              <a:solidFill>
                <a:srgbClr val="8C9A39"/>
              </a:solidFill>
            </a:ln>
            <a:scene3d>
              <a:camera prst="orthographicFront"/>
              <a:lightRig rig="threePt" dir="t">
                <a:rot lat="0" lon="0" rev="7500000"/>
              </a:lightRig>
            </a:scene3d>
            <a:sp3d z="-40000" prstMaterial="matte"/>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38" name="Freeform 37"/>
            <p:cNvSpPr/>
            <p:nvPr/>
          </p:nvSpPr>
          <p:spPr>
            <a:xfrm>
              <a:off x="3032759" y="1684462"/>
              <a:ext cx="5958840" cy="546975"/>
            </a:xfrm>
            <a:custGeom>
              <a:avLst/>
              <a:gdLst>
                <a:gd name="connsiteX0" fmla="*/ 0 w 5958840"/>
                <a:gd name="connsiteY0" fmla="*/ 0 h 546975"/>
                <a:gd name="connsiteX1" fmla="*/ 5958840 w 5958840"/>
                <a:gd name="connsiteY1" fmla="*/ 0 h 546975"/>
                <a:gd name="connsiteX2" fmla="*/ 5958840 w 5958840"/>
                <a:gd name="connsiteY2" fmla="*/ 546975 h 546975"/>
                <a:gd name="connsiteX3" fmla="*/ 0 w 5958840"/>
                <a:gd name="connsiteY3" fmla="*/ 546975 h 546975"/>
                <a:gd name="connsiteX4" fmla="*/ 0 w 5958840"/>
                <a:gd name="connsiteY4" fmla="*/ 0 h 5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840" h="546975">
                  <a:moveTo>
                    <a:pt x="0" y="0"/>
                  </a:moveTo>
                  <a:lnTo>
                    <a:pt x="5958840" y="0"/>
                  </a:lnTo>
                  <a:lnTo>
                    <a:pt x="5958840" y="546975"/>
                  </a:lnTo>
                  <a:lnTo>
                    <a:pt x="0" y="546975"/>
                  </a:lnTo>
                  <a:lnTo>
                    <a:pt x="0" y="0"/>
                  </a:lnTo>
                  <a:close/>
                </a:path>
              </a:pathLst>
            </a:custGeom>
            <a:solidFill>
              <a:srgbClr val="0E5571"/>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shade val="50000"/>
                <a:hueOff val="2948"/>
                <a:satOff val="819"/>
                <a:lumOff val="10633"/>
                <a:alphaOff val="0"/>
              </a:schemeClr>
            </a:effectRef>
            <a:fontRef idx="minor">
              <a:schemeClr val="lt1"/>
            </a:fontRef>
          </p:style>
          <p:txBody>
            <a:bodyPr spcFirstLastPara="0" vert="horz" wrap="square" lIns="99060" tIns="99060" rIns="99060" bIns="99060" numCol="1" spcCol="1270" anchor="ctr" anchorCtr="0">
              <a:noAutofit/>
            </a:bodyPr>
            <a:lstStyle/>
            <a:p>
              <a:pPr marL="0" lvl="1" defTabSz="1155700">
                <a:lnSpc>
                  <a:spcPct val="90000"/>
                </a:lnSpc>
                <a:spcBef>
                  <a:spcPct val="0"/>
                </a:spcBef>
                <a:spcAft>
                  <a:spcPct val="15000"/>
                </a:spcAft>
              </a:pPr>
              <a:r>
                <a:rPr lang="en-US" sz="2400" b="1" dirty="0" smtClean="0">
                  <a:solidFill>
                    <a:srgbClr val="FFFFFF"/>
                  </a:solidFill>
                  <a:latin typeface="+mj-lt"/>
                  <a:cs typeface="Calibri" pitchFamily="34" charset="0"/>
                </a:rPr>
                <a:t>  Skills</a:t>
              </a:r>
              <a:r>
                <a:rPr lang="en-US" sz="2400" b="1" dirty="0">
                  <a:solidFill>
                    <a:srgbClr val="FFFFFF"/>
                  </a:solidFill>
                  <a:latin typeface="+mj-lt"/>
                  <a:cs typeface="Calibri" pitchFamily="34" charset="0"/>
                </a:rPr>
                <a:t>, education, health</a:t>
              </a:r>
            </a:p>
          </p:txBody>
        </p:sp>
        <p:sp>
          <p:nvSpPr>
            <p:cNvPr id="39" name="Freeform 38"/>
            <p:cNvSpPr/>
            <p:nvPr/>
          </p:nvSpPr>
          <p:spPr>
            <a:xfrm>
              <a:off x="228600" y="2341125"/>
              <a:ext cx="2190749" cy="514800"/>
            </a:xfrm>
            <a:custGeom>
              <a:avLst/>
              <a:gdLst>
                <a:gd name="connsiteX0" fmla="*/ 0 w 2190749"/>
                <a:gd name="connsiteY0" fmla="*/ 0 h 514800"/>
                <a:gd name="connsiteX1" fmla="*/ 2190749 w 2190749"/>
                <a:gd name="connsiteY1" fmla="*/ 0 h 514800"/>
                <a:gd name="connsiteX2" fmla="*/ 2190749 w 2190749"/>
                <a:gd name="connsiteY2" fmla="*/ 514800 h 514800"/>
                <a:gd name="connsiteX3" fmla="*/ 0 w 2190749"/>
                <a:gd name="connsiteY3" fmla="*/ 514800 h 514800"/>
                <a:gd name="connsiteX4" fmla="*/ 0 w 2190749"/>
                <a:gd name="connsiteY4" fmla="*/ 0 h 5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49" h="514800">
                  <a:moveTo>
                    <a:pt x="0" y="0"/>
                  </a:moveTo>
                  <a:lnTo>
                    <a:pt x="2190749" y="0"/>
                  </a:lnTo>
                  <a:lnTo>
                    <a:pt x="2190749" y="514800"/>
                  </a:lnTo>
                  <a:lnTo>
                    <a:pt x="0" y="51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66040" rIns="184912" bIns="66040" numCol="1" spcCol="1270" anchor="ctr" anchorCtr="0">
              <a:noAutofit/>
            </a:bodyPr>
            <a:lstStyle/>
            <a:p>
              <a:pPr algn="r" defTabSz="1155700">
                <a:lnSpc>
                  <a:spcPct val="90000"/>
                </a:lnSpc>
                <a:spcBef>
                  <a:spcPct val="0"/>
                </a:spcBef>
                <a:spcAft>
                  <a:spcPct val="35000"/>
                </a:spcAft>
              </a:pPr>
              <a:r>
                <a:rPr lang="en-US" sz="2600" b="1" dirty="0">
                  <a:solidFill>
                    <a:srgbClr val="B5772C"/>
                  </a:solidFill>
                  <a:latin typeface="+mj-lt"/>
                  <a:cs typeface="Calibri" pitchFamily="34" charset="0"/>
                </a:rPr>
                <a:t>Social</a:t>
              </a:r>
            </a:p>
          </p:txBody>
        </p:sp>
        <p:sp>
          <p:nvSpPr>
            <p:cNvPr id="40" name="Left Brace 39"/>
            <p:cNvSpPr/>
            <p:nvPr/>
          </p:nvSpPr>
          <p:spPr>
            <a:xfrm>
              <a:off x="2419349" y="2325037"/>
              <a:ext cx="438150" cy="546975"/>
            </a:xfrm>
            <a:prstGeom prst="leftBrace">
              <a:avLst>
                <a:gd name="adj1" fmla="val 35000"/>
                <a:gd name="adj2" fmla="val 50000"/>
              </a:avLst>
            </a:prstGeom>
            <a:ln>
              <a:solidFill>
                <a:srgbClr val="8C9A39"/>
              </a:solidFill>
            </a:ln>
            <a:scene3d>
              <a:camera prst="orthographicFront"/>
              <a:lightRig rig="threePt" dir="t">
                <a:rot lat="0" lon="0" rev="7500000"/>
              </a:lightRig>
            </a:scene3d>
            <a:sp3d z="-40000" prstMaterial="matte"/>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41" name="Freeform 40"/>
            <p:cNvSpPr/>
            <p:nvPr/>
          </p:nvSpPr>
          <p:spPr>
            <a:xfrm>
              <a:off x="3032759" y="2325037"/>
              <a:ext cx="5958840" cy="546975"/>
            </a:xfrm>
            <a:custGeom>
              <a:avLst/>
              <a:gdLst>
                <a:gd name="connsiteX0" fmla="*/ 0 w 5958840"/>
                <a:gd name="connsiteY0" fmla="*/ 0 h 546975"/>
                <a:gd name="connsiteX1" fmla="*/ 5958840 w 5958840"/>
                <a:gd name="connsiteY1" fmla="*/ 0 h 546975"/>
                <a:gd name="connsiteX2" fmla="*/ 5958840 w 5958840"/>
                <a:gd name="connsiteY2" fmla="*/ 546975 h 546975"/>
                <a:gd name="connsiteX3" fmla="*/ 0 w 5958840"/>
                <a:gd name="connsiteY3" fmla="*/ 546975 h 546975"/>
                <a:gd name="connsiteX4" fmla="*/ 0 w 5958840"/>
                <a:gd name="connsiteY4" fmla="*/ 0 h 5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840" h="546975">
                  <a:moveTo>
                    <a:pt x="0" y="0"/>
                  </a:moveTo>
                  <a:lnTo>
                    <a:pt x="5958840" y="0"/>
                  </a:lnTo>
                  <a:lnTo>
                    <a:pt x="5958840" y="546975"/>
                  </a:lnTo>
                  <a:lnTo>
                    <a:pt x="0" y="546975"/>
                  </a:lnTo>
                  <a:lnTo>
                    <a:pt x="0" y="0"/>
                  </a:lnTo>
                  <a:close/>
                </a:path>
              </a:pathLst>
            </a:custGeom>
            <a:solidFill>
              <a:srgbClr val="0E5571"/>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shade val="50000"/>
                <a:hueOff val="5897"/>
                <a:satOff val="1639"/>
                <a:lumOff val="21267"/>
                <a:alphaOff val="0"/>
              </a:schemeClr>
            </a:effectRef>
            <a:fontRef idx="minor">
              <a:schemeClr val="lt1"/>
            </a:fontRef>
          </p:style>
          <p:txBody>
            <a:bodyPr spcFirstLastPara="0" vert="horz" wrap="square" lIns="99060" tIns="99060" rIns="99060" bIns="99060" numCol="1" spcCol="1270" anchor="ctr" anchorCtr="0">
              <a:noAutofit/>
            </a:bodyPr>
            <a:lstStyle/>
            <a:p>
              <a:pPr marL="0" lvl="1" defTabSz="1155700">
                <a:lnSpc>
                  <a:spcPct val="90000"/>
                </a:lnSpc>
                <a:spcBef>
                  <a:spcPct val="0"/>
                </a:spcBef>
                <a:spcAft>
                  <a:spcPct val="15000"/>
                </a:spcAft>
              </a:pPr>
              <a:r>
                <a:rPr lang="en-US" sz="2400" b="1" dirty="0" smtClean="0">
                  <a:solidFill>
                    <a:srgbClr val="FFFFFF"/>
                  </a:solidFill>
                  <a:latin typeface="+mj-lt"/>
                  <a:cs typeface="Calibri" pitchFamily="34" charset="0"/>
                </a:rPr>
                <a:t>  Trust </a:t>
              </a:r>
              <a:r>
                <a:rPr lang="en-US" sz="2400" b="1" dirty="0">
                  <a:solidFill>
                    <a:srgbClr val="FFFFFF"/>
                  </a:solidFill>
                  <a:latin typeface="+mj-lt"/>
                  <a:cs typeface="Calibri" pitchFamily="34" charset="0"/>
                </a:rPr>
                <a:t>and relationships</a:t>
              </a:r>
            </a:p>
          </p:txBody>
        </p:sp>
        <p:sp>
          <p:nvSpPr>
            <p:cNvPr id="42" name="Freeform 41"/>
            <p:cNvSpPr/>
            <p:nvPr/>
          </p:nvSpPr>
          <p:spPr>
            <a:xfrm>
              <a:off x="228600" y="2981700"/>
              <a:ext cx="2190749" cy="514800"/>
            </a:xfrm>
            <a:custGeom>
              <a:avLst/>
              <a:gdLst>
                <a:gd name="connsiteX0" fmla="*/ 0 w 2190749"/>
                <a:gd name="connsiteY0" fmla="*/ 0 h 514800"/>
                <a:gd name="connsiteX1" fmla="*/ 2190749 w 2190749"/>
                <a:gd name="connsiteY1" fmla="*/ 0 h 514800"/>
                <a:gd name="connsiteX2" fmla="*/ 2190749 w 2190749"/>
                <a:gd name="connsiteY2" fmla="*/ 514800 h 514800"/>
                <a:gd name="connsiteX3" fmla="*/ 0 w 2190749"/>
                <a:gd name="connsiteY3" fmla="*/ 514800 h 514800"/>
                <a:gd name="connsiteX4" fmla="*/ 0 w 2190749"/>
                <a:gd name="connsiteY4" fmla="*/ 0 h 5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49" h="514800">
                  <a:moveTo>
                    <a:pt x="0" y="0"/>
                  </a:moveTo>
                  <a:lnTo>
                    <a:pt x="2190749" y="0"/>
                  </a:lnTo>
                  <a:lnTo>
                    <a:pt x="2190749" y="514800"/>
                  </a:lnTo>
                  <a:lnTo>
                    <a:pt x="0" y="51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66040" rIns="184912" bIns="66040" numCol="1" spcCol="1270" anchor="ctr" anchorCtr="0">
              <a:noAutofit/>
            </a:bodyPr>
            <a:lstStyle/>
            <a:p>
              <a:pPr algn="r" defTabSz="1155700">
                <a:lnSpc>
                  <a:spcPct val="90000"/>
                </a:lnSpc>
                <a:spcBef>
                  <a:spcPct val="0"/>
                </a:spcBef>
                <a:spcAft>
                  <a:spcPct val="35000"/>
                </a:spcAft>
              </a:pPr>
              <a:r>
                <a:rPr lang="en-US" sz="2600" b="1" dirty="0">
                  <a:solidFill>
                    <a:srgbClr val="B5772C"/>
                  </a:solidFill>
                  <a:latin typeface="+mj-lt"/>
                  <a:cs typeface="Calibri" pitchFamily="34" charset="0"/>
                </a:rPr>
                <a:t>Natural</a:t>
              </a:r>
            </a:p>
          </p:txBody>
        </p:sp>
        <p:sp>
          <p:nvSpPr>
            <p:cNvPr id="43" name="Left Brace 42"/>
            <p:cNvSpPr/>
            <p:nvPr/>
          </p:nvSpPr>
          <p:spPr>
            <a:xfrm>
              <a:off x="2419349" y="2965612"/>
              <a:ext cx="438150" cy="546975"/>
            </a:xfrm>
            <a:prstGeom prst="leftBrace">
              <a:avLst>
                <a:gd name="adj1" fmla="val 35000"/>
                <a:gd name="adj2" fmla="val 50000"/>
              </a:avLst>
            </a:prstGeom>
            <a:ln>
              <a:solidFill>
                <a:srgbClr val="8C9A39"/>
              </a:solidFill>
            </a:ln>
            <a:scene3d>
              <a:camera prst="orthographicFront"/>
              <a:lightRig rig="threePt" dir="t">
                <a:rot lat="0" lon="0" rev="7500000"/>
              </a:lightRig>
            </a:scene3d>
            <a:sp3d z="-40000" prstMaterial="matte"/>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44" name="Freeform 43"/>
            <p:cNvSpPr/>
            <p:nvPr/>
          </p:nvSpPr>
          <p:spPr>
            <a:xfrm>
              <a:off x="3032759" y="2965612"/>
              <a:ext cx="5958840" cy="546975"/>
            </a:xfrm>
            <a:custGeom>
              <a:avLst/>
              <a:gdLst>
                <a:gd name="connsiteX0" fmla="*/ 0 w 5958840"/>
                <a:gd name="connsiteY0" fmla="*/ 0 h 546975"/>
                <a:gd name="connsiteX1" fmla="*/ 5958840 w 5958840"/>
                <a:gd name="connsiteY1" fmla="*/ 0 h 546975"/>
                <a:gd name="connsiteX2" fmla="*/ 5958840 w 5958840"/>
                <a:gd name="connsiteY2" fmla="*/ 546975 h 546975"/>
                <a:gd name="connsiteX3" fmla="*/ 0 w 5958840"/>
                <a:gd name="connsiteY3" fmla="*/ 546975 h 546975"/>
                <a:gd name="connsiteX4" fmla="*/ 0 w 5958840"/>
                <a:gd name="connsiteY4" fmla="*/ 0 h 5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840" h="546975">
                  <a:moveTo>
                    <a:pt x="0" y="0"/>
                  </a:moveTo>
                  <a:lnTo>
                    <a:pt x="5958840" y="0"/>
                  </a:lnTo>
                  <a:lnTo>
                    <a:pt x="5958840" y="546975"/>
                  </a:lnTo>
                  <a:lnTo>
                    <a:pt x="0" y="546975"/>
                  </a:lnTo>
                  <a:lnTo>
                    <a:pt x="0" y="0"/>
                  </a:lnTo>
                  <a:close/>
                </a:path>
              </a:pathLst>
            </a:custGeom>
            <a:solidFill>
              <a:srgbClr val="0E5571"/>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shade val="50000"/>
                <a:hueOff val="8845"/>
                <a:satOff val="2458"/>
                <a:lumOff val="31900"/>
                <a:alphaOff val="0"/>
              </a:schemeClr>
            </a:effectRef>
            <a:fontRef idx="minor">
              <a:schemeClr val="lt1"/>
            </a:fontRef>
          </p:style>
          <p:txBody>
            <a:bodyPr spcFirstLastPara="0" vert="horz" wrap="square" lIns="99060" tIns="99060" rIns="99060" bIns="99060" numCol="1" spcCol="1270" anchor="ctr" anchorCtr="0">
              <a:noAutofit/>
            </a:bodyPr>
            <a:lstStyle/>
            <a:p>
              <a:pPr marL="0" lvl="1" defTabSz="1155700">
                <a:lnSpc>
                  <a:spcPct val="90000"/>
                </a:lnSpc>
                <a:spcBef>
                  <a:spcPct val="0"/>
                </a:spcBef>
                <a:spcAft>
                  <a:spcPct val="15000"/>
                </a:spcAft>
              </a:pPr>
              <a:r>
                <a:rPr lang="en-US" sz="2400" b="1" dirty="0" smtClean="0">
                  <a:solidFill>
                    <a:srgbClr val="FFFFFF"/>
                  </a:solidFill>
                  <a:latin typeface="+mj-lt"/>
                  <a:cs typeface="Calibri" pitchFamily="34" charset="0"/>
                </a:rPr>
                <a:t>  Natural </a:t>
              </a:r>
              <a:r>
                <a:rPr lang="en-US" sz="2400" b="1" dirty="0">
                  <a:solidFill>
                    <a:srgbClr val="FFFFFF"/>
                  </a:solidFill>
                  <a:latin typeface="+mj-lt"/>
                  <a:cs typeface="Calibri" pitchFamily="34" charset="0"/>
                </a:rPr>
                <a:t>resources</a:t>
              </a:r>
            </a:p>
          </p:txBody>
        </p:sp>
        <p:sp>
          <p:nvSpPr>
            <p:cNvPr id="45" name="Freeform 44"/>
            <p:cNvSpPr/>
            <p:nvPr/>
          </p:nvSpPr>
          <p:spPr>
            <a:xfrm>
              <a:off x="228600" y="3622275"/>
              <a:ext cx="2190749" cy="514800"/>
            </a:xfrm>
            <a:custGeom>
              <a:avLst/>
              <a:gdLst>
                <a:gd name="connsiteX0" fmla="*/ 0 w 2190749"/>
                <a:gd name="connsiteY0" fmla="*/ 0 h 514800"/>
                <a:gd name="connsiteX1" fmla="*/ 2190749 w 2190749"/>
                <a:gd name="connsiteY1" fmla="*/ 0 h 514800"/>
                <a:gd name="connsiteX2" fmla="*/ 2190749 w 2190749"/>
                <a:gd name="connsiteY2" fmla="*/ 514800 h 514800"/>
                <a:gd name="connsiteX3" fmla="*/ 0 w 2190749"/>
                <a:gd name="connsiteY3" fmla="*/ 514800 h 514800"/>
                <a:gd name="connsiteX4" fmla="*/ 0 w 2190749"/>
                <a:gd name="connsiteY4" fmla="*/ 0 h 5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49" h="514800">
                  <a:moveTo>
                    <a:pt x="0" y="0"/>
                  </a:moveTo>
                  <a:lnTo>
                    <a:pt x="2190749" y="0"/>
                  </a:lnTo>
                  <a:lnTo>
                    <a:pt x="2190749" y="514800"/>
                  </a:lnTo>
                  <a:lnTo>
                    <a:pt x="0" y="51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66040" rIns="184912" bIns="66040" numCol="1" spcCol="1270" anchor="ctr" anchorCtr="0">
              <a:noAutofit/>
            </a:bodyPr>
            <a:lstStyle/>
            <a:p>
              <a:pPr algn="r" defTabSz="1155700">
                <a:lnSpc>
                  <a:spcPct val="90000"/>
                </a:lnSpc>
                <a:spcBef>
                  <a:spcPct val="0"/>
                </a:spcBef>
                <a:spcAft>
                  <a:spcPct val="35000"/>
                </a:spcAft>
              </a:pPr>
              <a:r>
                <a:rPr lang="en-US" sz="2600" b="1" dirty="0">
                  <a:solidFill>
                    <a:srgbClr val="B5772C"/>
                  </a:solidFill>
                  <a:latin typeface="+mj-lt"/>
                  <a:cs typeface="Calibri" pitchFamily="34" charset="0"/>
                </a:rPr>
                <a:t>Built</a:t>
              </a:r>
            </a:p>
          </p:txBody>
        </p:sp>
        <p:sp>
          <p:nvSpPr>
            <p:cNvPr id="46" name="Left Brace 45"/>
            <p:cNvSpPr/>
            <p:nvPr/>
          </p:nvSpPr>
          <p:spPr>
            <a:xfrm>
              <a:off x="2419349" y="3606187"/>
              <a:ext cx="438150" cy="546975"/>
            </a:xfrm>
            <a:prstGeom prst="leftBrace">
              <a:avLst>
                <a:gd name="adj1" fmla="val 35000"/>
                <a:gd name="adj2" fmla="val 50000"/>
              </a:avLst>
            </a:prstGeom>
            <a:ln>
              <a:solidFill>
                <a:srgbClr val="8C9A39"/>
              </a:solidFill>
            </a:ln>
            <a:scene3d>
              <a:camera prst="orthographicFront"/>
              <a:lightRig rig="threePt" dir="t">
                <a:rot lat="0" lon="0" rev="7500000"/>
              </a:lightRig>
            </a:scene3d>
            <a:sp3d z="-40000" prstMaterial="matte"/>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47" name="Freeform 46"/>
            <p:cNvSpPr/>
            <p:nvPr/>
          </p:nvSpPr>
          <p:spPr>
            <a:xfrm>
              <a:off x="3032759" y="3606187"/>
              <a:ext cx="5958840" cy="546975"/>
            </a:xfrm>
            <a:custGeom>
              <a:avLst/>
              <a:gdLst>
                <a:gd name="connsiteX0" fmla="*/ 0 w 5958840"/>
                <a:gd name="connsiteY0" fmla="*/ 0 h 546975"/>
                <a:gd name="connsiteX1" fmla="*/ 5958840 w 5958840"/>
                <a:gd name="connsiteY1" fmla="*/ 0 h 546975"/>
                <a:gd name="connsiteX2" fmla="*/ 5958840 w 5958840"/>
                <a:gd name="connsiteY2" fmla="*/ 546975 h 546975"/>
                <a:gd name="connsiteX3" fmla="*/ 0 w 5958840"/>
                <a:gd name="connsiteY3" fmla="*/ 546975 h 546975"/>
                <a:gd name="connsiteX4" fmla="*/ 0 w 5958840"/>
                <a:gd name="connsiteY4" fmla="*/ 0 h 5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840" h="546975">
                  <a:moveTo>
                    <a:pt x="0" y="0"/>
                  </a:moveTo>
                  <a:lnTo>
                    <a:pt x="5958840" y="0"/>
                  </a:lnTo>
                  <a:lnTo>
                    <a:pt x="5958840" y="546975"/>
                  </a:lnTo>
                  <a:lnTo>
                    <a:pt x="0" y="546975"/>
                  </a:lnTo>
                  <a:lnTo>
                    <a:pt x="0" y="0"/>
                  </a:lnTo>
                  <a:close/>
                </a:path>
              </a:pathLst>
            </a:custGeom>
            <a:solidFill>
              <a:srgbClr val="0E5571"/>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shade val="50000"/>
                <a:hueOff val="8845"/>
                <a:satOff val="2458"/>
                <a:lumOff val="31900"/>
                <a:alphaOff val="0"/>
              </a:schemeClr>
            </a:effectRef>
            <a:fontRef idx="minor">
              <a:schemeClr val="lt1"/>
            </a:fontRef>
          </p:style>
          <p:txBody>
            <a:bodyPr spcFirstLastPara="0" vert="horz" wrap="square" lIns="99060" tIns="99060" rIns="99060" bIns="99060" numCol="1" spcCol="1270" anchor="ctr" anchorCtr="0">
              <a:noAutofit/>
            </a:bodyPr>
            <a:lstStyle/>
            <a:p>
              <a:pPr marL="0" lvl="1" defTabSz="1155700">
                <a:lnSpc>
                  <a:spcPct val="90000"/>
                </a:lnSpc>
                <a:spcBef>
                  <a:spcPct val="0"/>
                </a:spcBef>
                <a:spcAft>
                  <a:spcPct val="15000"/>
                </a:spcAft>
              </a:pPr>
              <a:r>
                <a:rPr lang="en-US" sz="2400" b="1" dirty="0" smtClean="0">
                  <a:solidFill>
                    <a:srgbClr val="FFFFFF"/>
                  </a:solidFill>
                  <a:latin typeface="+mj-lt"/>
                  <a:cs typeface="Calibri" pitchFamily="34" charset="0"/>
                </a:rPr>
                <a:t>  Infrastructure</a:t>
              </a:r>
              <a:endParaRPr lang="en-US" sz="2400" b="1" dirty="0">
                <a:solidFill>
                  <a:srgbClr val="FFFFFF"/>
                </a:solidFill>
                <a:latin typeface="+mj-lt"/>
                <a:cs typeface="Calibri" pitchFamily="34" charset="0"/>
              </a:endParaRPr>
            </a:p>
          </p:txBody>
        </p:sp>
        <p:sp>
          <p:nvSpPr>
            <p:cNvPr id="48" name="Freeform 47"/>
            <p:cNvSpPr/>
            <p:nvPr/>
          </p:nvSpPr>
          <p:spPr>
            <a:xfrm>
              <a:off x="228600" y="4262849"/>
              <a:ext cx="2190749" cy="514800"/>
            </a:xfrm>
            <a:custGeom>
              <a:avLst/>
              <a:gdLst>
                <a:gd name="connsiteX0" fmla="*/ 0 w 2190749"/>
                <a:gd name="connsiteY0" fmla="*/ 0 h 514800"/>
                <a:gd name="connsiteX1" fmla="*/ 2190749 w 2190749"/>
                <a:gd name="connsiteY1" fmla="*/ 0 h 514800"/>
                <a:gd name="connsiteX2" fmla="*/ 2190749 w 2190749"/>
                <a:gd name="connsiteY2" fmla="*/ 514800 h 514800"/>
                <a:gd name="connsiteX3" fmla="*/ 0 w 2190749"/>
                <a:gd name="connsiteY3" fmla="*/ 514800 h 514800"/>
                <a:gd name="connsiteX4" fmla="*/ 0 w 2190749"/>
                <a:gd name="connsiteY4" fmla="*/ 0 h 5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49" h="514800">
                  <a:moveTo>
                    <a:pt x="0" y="0"/>
                  </a:moveTo>
                  <a:lnTo>
                    <a:pt x="2190749" y="0"/>
                  </a:lnTo>
                  <a:lnTo>
                    <a:pt x="2190749" y="514800"/>
                  </a:lnTo>
                  <a:lnTo>
                    <a:pt x="0" y="51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66040" rIns="184912" bIns="66040" numCol="1" spcCol="1270" anchor="ctr" anchorCtr="0">
              <a:noAutofit/>
            </a:bodyPr>
            <a:lstStyle/>
            <a:p>
              <a:pPr algn="r" defTabSz="1155700">
                <a:lnSpc>
                  <a:spcPct val="90000"/>
                </a:lnSpc>
                <a:spcBef>
                  <a:spcPct val="0"/>
                </a:spcBef>
                <a:spcAft>
                  <a:spcPct val="35000"/>
                </a:spcAft>
              </a:pPr>
              <a:r>
                <a:rPr lang="en-US" sz="2600" b="1" dirty="0">
                  <a:solidFill>
                    <a:srgbClr val="B5772C"/>
                  </a:solidFill>
                  <a:latin typeface="+mj-lt"/>
                  <a:cs typeface="Calibri" pitchFamily="34" charset="0"/>
                </a:rPr>
                <a:t>Political</a:t>
              </a:r>
              <a:r>
                <a:rPr lang="en-US" sz="2600" dirty="0">
                  <a:solidFill>
                    <a:srgbClr val="B5772C"/>
                  </a:solidFill>
                  <a:latin typeface="+mj-lt"/>
                </a:rPr>
                <a:t> </a:t>
              </a:r>
            </a:p>
          </p:txBody>
        </p:sp>
        <p:sp>
          <p:nvSpPr>
            <p:cNvPr id="49" name="Left Brace 48"/>
            <p:cNvSpPr/>
            <p:nvPr/>
          </p:nvSpPr>
          <p:spPr>
            <a:xfrm>
              <a:off x="2419349" y="4246762"/>
              <a:ext cx="438150" cy="546975"/>
            </a:xfrm>
            <a:prstGeom prst="leftBrace">
              <a:avLst>
                <a:gd name="adj1" fmla="val 35000"/>
                <a:gd name="adj2" fmla="val 50000"/>
              </a:avLst>
            </a:prstGeom>
            <a:ln>
              <a:solidFill>
                <a:srgbClr val="8C9A39"/>
              </a:solidFill>
            </a:ln>
            <a:scene3d>
              <a:camera prst="orthographicFront"/>
              <a:lightRig rig="threePt" dir="t">
                <a:rot lat="0" lon="0" rev="7500000"/>
              </a:lightRig>
            </a:scene3d>
            <a:sp3d z="-40000" prstMaterial="matte"/>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50" name="Freeform 49"/>
            <p:cNvSpPr/>
            <p:nvPr/>
          </p:nvSpPr>
          <p:spPr>
            <a:xfrm>
              <a:off x="3032759" y="4246762"/>
              <a:ext cx="5958840" cy="546975"/>
            </a:xfrm>
            <a:custGeom>
              <a:avLst/>
              <a:gdLst>
                <a:gd name="connsiteX0" fmla="*/ 0 w 5958840"/>
                <a:gd name="connsiteY0" fmla="*/ 0 h 546975"/>
                <a:gd name="connsiteX1" fmla="*/ 5958840 w 5958840"/>
                <a:gd name="connsiteY1" fmla="*/ 0 h 546975"/>
                <a:gd name="connsiteX2" fmla="*/ 5958840 w 5958840"/>
                <a:gd name="connsiteY2" fmla="*/ 546975 h 546975"/>
                <a:gd name="connsiteX3" fmla="*/ 0 w 5958840"/>
                <a:gd name="connsiteY3" fmla="*/ 546975 h 546975"/>
                <a:gd name="connsiteX4" fmla="*/ 0 w 5958840"/>
                <a:gd name="connsiteY4" fmla="*/ 0 h 5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840" h="546975">
                  <a:moveTo>
                    <a:pt x="0" y="0"/>
                  </a:moveTo>
                  <a:lnTo>
                    <a:pt x="5958840" y="0"/>
                  </a:lnTo>
                  <a:lnTo>
                    <a:pt x="5958840" y="546975"/>
                  </a:lnTo>
                  <a:lnTo>
                    <a:pt x="0" y="546975"/>
                  </a:lnTo>
                  <a:lnTo>
                    <a:pt x="0" y="0"/>
                  </a:lnTo>
                  <a:close/>
                </a:path>
              </a:pathLst>
            </a:custGeom>
            <a:solidFill>
              <a:srgbClr val="0E5571"/>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shade val="50000"/>
                <a:hueOff val="5897"/>
                <a:satOff val="1639"/>
                <a:lumOff val="21267"/>
                <a:alphaOff val="0"/>
              </a:schemeClr>
            </a:effectRef>
            <a:fontRef idx="minor">
              <a:schemeClr val="lt1"/>
            </a:fontRef>
          </p:style>
          <p:txBody>
            <a:bodyPr spcFirstLastPara="0" vert="horz" wrap="square" lIns="99060" tIns="99060" rIns="99060" bIns="99060" numCol="1" spcCol="1270" anchor="ctr" anchorCtr="0">
              <a:noAutofit/>
            </a:bodyPr>
            <a:lstStyle/>
            <a:p>
              <a:pPr marL="0" lvl="1" defTabSz="1155700">
                <a:lnSpc>
                  <a:spcPct val="90000"/>
                </a:lnSpc>
                <a:spcBef>
                  <a:spcPct val="0"/>
                </a:spcBef>
                <a:spcAft>
                  <a:spcPct val="15000"/>
                </a:spcAft>
              </a:pPr>
              <a:r>
                <a:rPr lang="en-US" sz="2300" b="1" dirty="0" smtClean="0">
                  <a:solidFill>
                    <a:srgbClr val="FFFFFF"/>
                  </a:solidFill>
                  <a:latin typeface="+mj-lt"/>
                  <a:cs typeface="Calibri" pitchFamily="34" charset="0"/>
                </a:rPr>
                <a:t>  </a:t>
              </a:r>
              <a:r>
                <a:rPr lang="en-US" sz="2200" b="1" dirty="0" smtClean="0">
                  <a:solidFill>
                    <a:srgbClr val="FFFFFF"/>
                  </a:solidFill>
                  <a:latin typeface="+mj-lt"/>
                  <a:cs typeface="Calibri" pitchFamily="34" charset="0"/>
                </a:rPr>
                <a:t>Influence </a:t>
              </a:r>
              <a:r>
                <a:rPr lang="en-US" sz="2200" b="1" dirty="0">
                  <a:solidFill>
                    <a:srgbClr val="FFFFFF"/>
                  </a:solidFill>
                  <a:latin typeface="+mj-lt"/>
                  <a:cs typeface="Calibri" pitchFamily="34" charset="0"/>
                </a:rPr>
                <a:t>on decision makers </a:t>
              </a:r>
              <a:r>
                <a:rPr lang="en-US" sz="2200" b="1" dirty="0" smtClean="0">
                  <a:solidFill>
                    <a:srgbClr val="FFFFFF"/>
                  </a:solidFill>
                  <a:latin typeface="+mj-lt"/>
                  <a:cs typeface="Calibri" pitchFamily="34" charset="0"/>
                </a:rPr>
                <a:t>&amp; shapers</a:t>
              </a:r>
              <a:endParaRPr lang="en-US" sz="2200" b="1" dirty="0">
                <a:solidFill>
                  <a:srgbClr val="FFFFFF"/>
                </a:solidFill>
                <a:latin typeface="+mj-lt"/>
                <a:cs typeface="Calibri" pitchFamily="34" charset="0"/>
              </a:endParaRPr>
            </a:p>
          </p:txBody>
        </p:sp>
        <p:sp>
          <p:nvSpPr>
            <p:cNvPr id="51" name="Freeform 50"/>
            <p:cNvSpPr/>
            <p:nvPr/>
          </p:nvSpPr>
          <p:spPr>
            <a:xfrm>
              <a:off x="228600" y="4903424"/>
              <a:ext cx="2190749" cy="514800"/>
            </a:xfrm>
            <a:custGeom>
              <a:avLst/>
              <a:gdLst>
                <a:gd name="connsiteX0" fmla="*/ 0 w 2190749"/>
                <a:gd name="connsiteY0" fmla="*/ 0 h 514800"/>
                <a:gd name="connsiteX1" fmla="*/ 2190749 w 2190749"/>
                <a:gd name="connsiteY1" fmla="*/ 0 h 514800"/>
                <a:gd name="connsiteX2" fmla="*/ 2190749 w 2190749"/>
                <a:gd name="connsiteY2" fmla="*/ 514800 h 514800"/>
                <a:gd name="connsiteX3" fmla="*/ 0 w 2190749"/>
                <a:gd name="connsiteY3" fmla="*/ 514800 h 514800"/>
                <a:gd name="connsiteX4" fmla="*/ 0 w 2190749"/>
                <a:gd name="connsiteY4" fmla="*/ 0 h 5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49" h="514800">
                  <a:moveTo>
                    <a:pt x="0" y="0"/>
                  </a:moveTo>
                  <a:lnTo>
                    <a:pt x="2190749" y="0"/>
                  </a:lnTo>
                  <a:lnTo>
                    <a:pt x="2190749" y="514800"/>
                  </a:lnTo>
                  <a:lnTo>
                    <a:pt x="0" y="51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66040" rIns="184912" bIns="66040" numCol="1" spcCol="1270" anchor="ctr" anchorCtr="0">
              <a:noAutofit/>
            </a:bodyPr>
            <a:lstStyle/>
            <a:p>
              <a:pPr algn="r" defTabSz="1155700">
                <a:lnSpc>
                  <a:spcPct val="90000"/>
                </a:lnSpc>
                <a:spcBef>
                  <a:spcPct val="0"/>
                </a:spcBef>
                <a:spcAft>
                  <a:spcPct val="35000"/>
                </a:spcAft>
              </a:pPr>
              <a:r>
                <a:rPr lang="en-US" sz="2600" b="1" dirty="0">
                  <a:solidFill>
                    <a:srgbClr val="B5772C"/>
                  </a:solidFill>
                  <a:latin typeface="+mj-lt"/>
                  <a:cs typeface="Calibri" pitchFamily="34" charset="0"/>
                </a:rPr>
                <a:t>Financial</a:t>
              </a:r>
            </a:p>
          </p:txBody>
        </p:sp>
        <p:sp>
          <p:nvSpPr>
            <p:cNvPr id="52" name="Left Brace 51"/>
            <p:cNvSpPr/>
            <p:nvPr/>
          </p:nvSpPr>
          <p:spPr>
            <a:xfrm>
              <a:off x="2419349" y="4887337"/>
              <a:ext cx="438150" cy="546975"/>
            </a:xfrm>
            <a:prstGeom prst="leftBrace">
              <a:avLst>
                <a:gd name="adj1" fmla="val 35000"/>
                <a:gd name="adj2" fmla="val 50000"/>
              </a:avLst>
            </a:prstGeom>
            <a:ln>
              <a:solidFill>
                <a:srgbClr val="8C9A39"/>
              </a:solidFill>
            </a:ln>
            <a:scene3d>
              <a:camera prst="orthographicFront"/>
              <a:lightRig rig="threePt" dir="t">
                <a:rot lat="0" lon="0" rev="7500000"/>
              </a:lightRig>
            </a:scene3d>
            <a:sp3d z="-40000" prstMaterial="matte"/>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53" name="Freeform 52"/>
            <p:cNvSpPr/>
            <p:nvPr/>
          </p:nvSpPr>
          <p:spPr>
            <a:xfrm>
              <a:off x="3032759" y="4887337"/>
              <a:ext cx="5958840" cy="546975"/>
            </a:xfrm>
            <a:custGeom>
              <a:avLst/>
              <a:gdLst>
                <a:gd name="connsiteX0" fmla="*/ 0 w 5958840"/>
                <a:gd name="connsiteY0" fmla="*/ 0 h 546975"/>
                <a:gd name="connsiteX1" fmla="*/ 5958840 w 5958840"/>
                <a:gd name="connsiteY1" fmla="*/ 0 h 546975"/>
                <a:gd name="connsiteX2" fmla="*/ 5958840 w 5958840"/>
                <a:gd name="connsiteY2" fmla="*/ 546975 h 546975"/>
                <a:gd name="connsiteX3" fmla="*/ 0 w 5958840"/>
                <a:gd name="connsiteY3" fmla="*/ 546975 h 546975"/>
                <a:gd name="connsiteX4" fmla="*/ 0 w 5958840"/>
                <a:gd name="connsiteY4" fmla="*/ 0 h 5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840" h="546975">
                  <a:moveTo>
                    <a:pt x="0" y="0"/>
                  </a:moveTo>
                  <a:lnTo>
                    <a:pt x="5958840" y="0"/>
                  </a:lnTo>
                  <a:lnTo>
                    <a:pt x="5958840" y="546975"/>
                  </a:lnTo>
                  <a:lnTo>
                    <a:pt x="0" y="546975"/>
                  </a:lnTo>
                  <a:lnTo>
                    <a:pt x="0" y="0"/>
                  </a:lnTo>
                  <a:close/>
                </a:path>
              </a:pathLst>
            </a:custGeom>
            <a:solidFill>
              <a:srgbClr val="0E5571"/>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shade val="50000"/>
                <a:hueOff val="2948"/>
                <a:satOff val="819"/>
                <a:lumOff val="10633"/>
                <a:alphaOff val="0"/>
              </a:schemeClr>
            </a:effectRef>
            <a:fontRef idx="minor">
              <a:schemeClr val="lt1"/>
            </a:fontRef>
          </p:style>
          <p:txBody>
            <a:bodyPr spcFirstLastPara="0" vert="horz" wrap="square" lIns="99060" tIns="99060" rIns="99060" bIns="99060" numCol="1" spcCol="1270" anchor="ctr" anchorCtr="0">
              <a:noAutofit/>
            </a:bodyPr>
            <a:lstStyle/>
            <a:p>
              <a:pPr marL="0" lvl="1" defTabSz="1155700">
                <a:lnSpc>
                  <a:spcPct val="90000"/>
                </a:lnSpc>
                <a:spcBef>
                  <a:spcPct val="0"/>
                </a:spcBef>
                <a:spcAft>
                  <a:spcPct val="15000"/>
                </a:spcAft>
              </a:pPr>
              <a:r>
                <a:rPr lang="en-US" sz="2400" b="1" dirty="0" smtClean="0">
                  <a:solidFill>
                    <a:srgbClr val="FFFFFF"/>
                  </a:solidFill>
                  <a:latin typeface="+mj-lt"/>
                  <a:cs typeface="Calibri" pitchFamily="34" charset="0"/>
                </a:rPr>
                <a:t>  Savings </a:t>
              </a:r>
              <a:r>
                <a:rPr lang="en-US" sz="2400" b="1" dirty="0">
                  <a:solidFill>
                    <a:srgbClr val="FFFFFF"/>
                  </a:solidFill>
                  <a:latin typeface="+mj-lt"/>
                  <a:cs typeface="Calibri" pitchFamily="34" charset="0"/>
                </a:rPr>
                <a:t>and investment</a:t>
              </a:r>
            </a:p>
          </p:txBody>
        </p:sp>
        <p:sp>
          <p:nvSpPr>
            <p:cNvPr id="54" name="Freeform 53"/>
            <p:cNvSpPr/>
            <p:nvPr/>
          </p:nvSpPr>
          <p:spPr>
            <a:xfrm>
              <a:off x="228600" y="5527912"/>
              <a:ext cx="2190749" cy="514800"/>
            </a:xfrm>
            <a:custGeom>
              <a:avLst/>
              <a:gdLst>
                <a:gd name="connsiteX0" fmla="*/ 0 w 2190749"/>
                <a:gd name="connsiteY0" fmla="*/ 0 h 514800"/>
                <a:gd name="connsiteX1" fmla="*/ 2190749 w 2190749"/>
                <a:gd name="connsiteY1" fmla="*/ 0 h 514800"/>
                <a:gd name="connsiteX2" fmla="*/ 2190749 w 2190749"/>
                <a:gd name="connsiteY2" fmla="*/ 514800 h 514800"/>
                <a:gd name="connsiteX3" fmla="*/ 0 w 2190749"/>
                <a:gd name="connsiteY3" fmla="*/ 514800 h 514800"/>
                <a:gd name="connsiteX4" fmla="*/ 0 w 2190749"/>
                <a:gd name="connsiteY4" fmla="*/ 0 h 5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49" h="514800">
                  <a:moveTo>
                    <a:pt x="0" y="0"/>
                  </a:moveTo>
                  <a:lnTo>
                    <a:pt x="2190749" y="0"/>
                  </a:lnTo>
                  <a:lnTo>
                    <a:pt x="2190749" y="514800"/>
                  </a:lnTo>
                  <a:lnTo>
                    <a:pt x="0" y="51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66040" rIns="184912" bIns="66040" numCol="1" spcCol="1270" anchor="ctr" anchorCtr="0">
              <a:noAutofit/>
            </a:bodyPr>
            <a:lstStyle/>
            <a:p>
              <a:pPr algn="r" defTabSz="1155700">
                <a:lnSpc>
                  <a:spcPct val="90000"/>
                </a:lnSpc>
                <a:spcBef>
                  <a:spcPct val="0"/>
                </a:spcBef>
                <a:spcAft>
                  <a:spcPct val="35000"/>
                </a:spcAft>
              </a:pPr>
              <a:r>
                <a:rPr lang="en-US" sz="2600" b="1" dirty="0">
                  <a:solidFill>
                    <a:srgbClr val="B5772C"/>
                  </a:solidFill>
                  <a:latin typeface="+mj-lt"/>
                  <a:cs typeface="Calibri" pitchFamily="34" charset="0"/>
                </a:rPr>
                <a:t>Cultural</a:t>
              </a:r>
            </a:p>
          </p:txBody>
        </p:sp>
        <p:sp>
          <p:nvSpPr>
            <p:cNvPr id="55" name="Left Brace 54"/>
            <p:cNvSpPr/>
            <p:nvPr/>
          </p:nvSpPr>
          <p:spPr>
            <a:xfrm>
              <a:off x="2419349" y="5527912"/>
              <a:ext cx="438150" cy="514800"/>
            </a:xfrm>
            <a:prstGeom prst="leftBrace">
              <a:avLst>
                <a:gd name="adj1" fmla="val 35000"/>
                <a:gd name="adj2" fmla="val 50000"/>
              </a:avLst>
            </a:prstGeom>
            <a:ln>
              <a:solidFill>
                <a:srgbClr val="8C9A39"/>
              </a:solidFill>
            </a:ln>
            <a:scene3d>
              <a:camera prst="orthographicFront"/>
              <a:lightRig rig="threePt" dir="t">
                <a:rot lat="0" lon="0" rev="7500000"/>
              </a:lightRig>
            </a:scene3d>
            <a:sp3d z="-40000" prstMaterial="matte"/>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grpSp>
      <p:sp>
        <p:nvSpPr>
          <p:cNvPr id="56" name="Freeform 55"/>
          <p:cNvSpPr/>
          <p:nvPr/>
        </p:nvSpPr>
        <p:spPr>
          <a:xfrm>
            <a:off x="2847206" y="5861052"/>
            <a:ext cx="5823789" cy="546975"/>
          </a:xfrm>
          <a:custGeom>
            <a:avLst/>
            <a:gdLst>
              <a:gd name="connsiteX0" fmla="*/ 0 w 5958840"/>
              <a:gd name="connsiteY0" fmla="*/ 0 h 546975"/>
              <a:gd name="connsiteX1" fmla="*/ 5958840 w 5958840"/>
              <a:gd name="connsiteY1" fmla="*/ 0 h 546975"/>
              <a:gd name="connsiteX2" fmla="*/ 5958840 w 5958840"/>
              <a:gd name="connsiteY2" fmla="*/ 546975 h 546975"/>
              <a:gd name="connsiteX3" fmla="*/ 0 w 5958840"/>
              <a:gd name="connsiteY3" fmla="*/ 546975 h 546975"/>
              <a:gd name="connsiteX4" fmla="*/ 0 w 5958840"/>
              <a:gd name="connsiteY4" fmla="*/ 0 h 5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840" h="546975">
                <a:moveTo>
                  <a:pt x="0" y="0"/>
                </a:moveTo>
                <a:lnTo>
                  <a:pt x="5958840" y="0"/>
                </a:lnTo>
                <a:lnTo>
                  <a:pt x="5958840" y="546975"/>
                </a:lnTo>
                <a:lnTo>
                  <a:pt x="0" y="546975"/>
                </a:lnTo>
                <a:lnTo>
                  <a:pt x="0" y="0"/>
                </a:lnTo>
                <a:close/>
              </a:path>
            </a:pathLst>
          </a:custGeom>
          <a:solidFill>
            <a:srgbClr val="0E5571"/>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shade val="50000"/>
              <a:hueOff val="8845"/>
              <a:satOff val="2458"/>
              <a:lumOff val="31900"/>
              <a:alphaOff val="0"/>
            </a:schemeClr>
          </a:effectRef>
          <a:fontRef idx="minor">
            <a:schemeClr val="lt1"/>
          </a:fontRef>
        </p:style>
        <p:txBody>
          <a:bodyPr spcFirstLastPara="0" vert="horz" wrap="square" lIns="99060" tIns="99060" rIns="99060" bIns="99060" numCol="1" spcCol="1270" anchor="ctr" anchorCtr="0">
            <a:noAutofit/>
          </a:bodyPr>
          <a:lstStyle/>
          <a:p>
            <a:pPr marL="0" lvl="1" defTabSz="1155700">
              <a:lnSpc>
                <a:spcPct val="90000"/>
              </a:lnSpc>
              <a:spcBef>
                <a:spcPct val="0"/>
              </a:spcBef>
              <a:spcAft>
                <a:spcPct val="15000"/>
              </a:spcAft>
            </a:pPr>
            <a:r>
              <a:rPr lang="en-US" sz="2400" b="1" dirty="0" smtClean="0">
                <a:solidFill>
                  <a:srgbClr val="FFFFFF"/>
                </a:solidFill>
                <a:latin typeface="+mj-lt"/>
                <a:cs typeface="Calibri" pitchFamily="34" charset="0"/>
              </a:rPr>
              <a:t>  Traditions</a:t>
            </a:r>
            <a:r>
              <a:rPr lang="en-US" sz="2400" b="1" dirty="0">
                <a:solidFill>
                  <a:srgbClr val="FFFFFF"/>
                </a:solidFill>
                <a:latin typeface="+mj-lt"/>
                <a:cs typeface="Calibri" pitchFamily="34" charset="0"/>
              </a:rPr>
              <a:t>, customs </a:t>
            </a:r>
            <a:r>
              <a:rPr lang="en-US" sz="2400" b="1" dirty="0" smtClean="0">
                <a:solidFill>
                  <a:srgbClr val="FFFFFF"/>
                </a:solidFill>
                <a:latin typeface="+mj-lt"/>
                <a:cs typeface="Calibri" pitchFamily="34" charset="0"/>
              </a:rPr>
              <a:t>&amp; </a:t>
            </a:r>
            <a:r>
              <a:rPr lang="en-US" sz="2400" b="1" dirty="0">
                <a:solidFill>
                  <a:srgbClr val="FFFFFF"/>
                </a:solidFill>
                <a:latin typeface="+mj-lt"/>
                <a:cs typeface="Calibri" pitchFamily="34" charset="0"/>
              </a:rPr>
              <a:t>ways of doing</a:t>
            </a:r>
          </a:p>
        </p:txBody>
      </p:sp>
      <p:sp>
        <p:nvSpPr>
          <p:cNvPr id="57" name="Oval 56"/>
          <p:cNvSpPr/>
          <p:nvPr/>
        </p:nvSpPr>
        <p:spPr>
          <a:xfrm>
            <a:off x="6399699" y="2915949"/>
            <a:ext cx="2581276" cy="1806270"/>
          </a:xfrm>
          <a:prstGeom prst="ellipse">
            <a:avLst/>
          </a:prstGeom>
          <a:solidFill>
            <a:schemeClr val="bg1">
              <a:lumMod val="85000"/>
            </a:schemeClr>
          </a:solidFill>
          <a:ln>
            <a:solidFill>
              <a:srgbClr val="B57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B5772C"/>
                </a:solidFill>
                <a:latin typeface="+mj-lt"/>
              </a:rPr>
              <a:t>Assessment</a:t>
            </a:r>
          </a:p>
          <a:p>
            <a:pPr algn="ctr"/>
            <a:r>
              <a:rPr lang="en-US" sz="2000" dirty="0" smtClean="0">
                <a:solidFill>
                  <a:srgbClr val="B5772C"/>
                </a:solidFill>
                <a:latin typeface="+mj-lt"/>
              </a:rPr>
              <a:t>Design</a:t>
            </a:r>
          </a:p>
          <a:p>
            <a:pPr algn="ctr"/>
            <a:r>
              <a:rPr lang="en-US" sz="2000" dirty="0" smtClean="0">
                <a:solidFill>
                  <a:srgbClr val="B5772C"/>
                </a:solidFill>
                <a:latin typeface="+mj-lt"/>
              </a:rPr>
              <a:t>Measurement</a:t>
            </a:r>
            <a:endParaRPr lang="en-US" sz="2000" dirty="0">
              <a:solidFill>
                <a:srgbClr val="B5772C"/>
              </a:solidFill>
              <a:latin typeface="+mj-lt"/>
            </a:endParaRPr>
          </a:p>
          <a:p>
            <a:pPr algn="ctr"/>
            <a:endParaRPr lang="en-US" sz="600" dirty="0">
              <a:solidFill>
                <a:srgbClr val="B5772C"/>
              </a:solidFill>
              <a:latin typeface="+mj-lt"/>
            </a:endParaRPr>
          </a:p>
        </p:txBody>
      </p:sp>
      <p:sp>
        <p:nvSpPr>
          <p:cNvPr id="2" name="Title 1"/>
          <p:cNvSpPr>
            <a:spLocks noGrp="1"/>
          </p:cNvSpPr>
          <p:nvPr>
            <p:ph type="title"/>
          </p:nvPr>
        </p:nvSpPr>
        <p:spPr>
          <a:xfrm>
            <a:off x="409574" y="201034"/>
            <a:ext cx="8734426" cy="927059"/>
          </a:xfrm>
        </p:spPr>
        <p:txBody>
          <a:bodyPr/>
          <a:lstStyle/>
          <a:p>
            <a:r>
              <a:rPr lang="en-US" b="0" dirty="0">
                <a:solidFill>
                  <a:schemeClr val="tx1"/>
                </a:solidFill>
                <a:latin typeface="Calibri"/>
                <a:cs typeface="Calibri"/>
              </a:rPr>
              <a:t>Wealth Components: </a:t>
            </a:r>
            <a:r>
              <a:rPr lang="en-US" dirty="0" smtClean="0">
                <a:solidFill>
                  <a:schemeClr val="tx1"/>
                </a:solidFill>
                <a:latin typeface="Calibri"/>
                <a:cs typeface="Calibri"/>
              </a:rPr>
              <a:t/>
            </a:r>
            <a:br>
              <a:rPr lang="en-US" dirty="0" smtClean="0">
                <a:solidFill>
                  <a:schemeClr val="tx1"/>
                </a:solidFill>
                <a:latin typeface="Calibri"/>
                <a:cs typeface="Calibri"/>
              </a:rPr>
            </a:br>
            <a:r>
              <a:rPr lang="en-US" dirty="0" smtClean="0">
                <a:solidFill>
                  <a:schemeClr val="tx1"/>
                </a:solidFill>
                <a:latin typeface="Calibri"/>
                <a:cs typeface="Calibri"/>
              </a:rPr>
              <a:t>Eight Capitals</a:t>
            </a:r>
            <a:endParaRPr lang="en-US" dirty="0">
              <a:solidFill>
                <a:schemeClr val="tx1"/>
              </a:solidFill>
              <a:latin typeface="Calibri"/>
              <a:cs typeface="Calibri"/>
            </a:endParaRPr>
          </a:p>
        </p:txBody>
      </p:sp>
    </p:spTree>
    <p:extLst>
      <p:ext uri="{BB962C8B-B14F-4D97-AF65-F5344CB8AC3E}">
        <p14:creationId xmlns:p14="http://schemas.microsoft.com/office/powerpoint/2010/main" val="14938224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16778"/>
            <a:ext cx="8762999" cy="1288942"/>
          </a:xfrm>
        </p:spPr>
        <p:txBody>
          <a:bodyPr>
            <a:noAutofit/>
          </a:bodyPr>
          <a:lstStyle/>
          <a:p>
            <a:r>
              <a:rPr lang="en-US" b="0" dirty="0" smtClean="0">
                <a:solidFill>
                  <a:schemeClr val="tx1"/>
                </a:solidFill>
                <a:latin typeface="Calibri"/>
                <a:cs typeface="Calibri"/>
              </a:rPr>
              <a:t>Evaluating Your Region: </a:t>
            </a:r>
            <a:r>
              <a:rPr lang="en-US" dirty="0" smtClean="0">
                <a:solidFill>
                  <a:schemeClr val="tx1"/>
                </a:solidFill>
                <a:latin typeface="Calibri"/>
                <a:cs typeface="Calibri"/>
              </a:rPr>
              <a:t/>
            </a:r>
            <a:br>
              <a:rPr lang="en-US" dirty="0" smtClean="0">
                <a:solidFill>
                  <a:schemeClr val="tx1"/>
                </a:solidFill>
                <a:latin typeface="Calibri"/>
                <a:cs typeface="Calibri"/>
              </a:rPr>
            </a:br>
            <a:r>
              <a:rPr lang="en-US" dirty="0" smtClean="0">
                <a:solidFill>
                  <a:schemeClr val="tx1"/>
                </a:solidFill>
                <a:latin typeface="Calibri"/>
                <a:cs typeface="Calibri"/>
              </a:rPr>
              <a:t>Spider Diagram</a:t>
            </a:r>
            <a:endParaRPr lang="en-US" dirty="0">
              <a:solidFill>
                <a:schemeClr val="tx1"/>
              </a:solidFill>
              <a:latin typeface="Calibri"/>
              <a:cs typeface="Calibri"/>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3918858" y="1663481"/>
            <a:ext cx="5075730" cy="4197438"/>
          </a:xfrm>
          <a:prstGeom prst="rect">
            <a:avLst/>
          </a:prstGeom>
        </p:spPr>
      </p:pic>
      <p:sp>
        <p:nvSpPr>
          <p:cNvPr id="3" name="TextBox 2"/>
          <p:cNvSpPr txBox="1"/>
          <p:nvPr/>
        </p:nvSpPr>
        <p:spPr>
          <a:xfrm>
            <a:off x="620767" y="1999142"/>
            <a:ext cx="3503177" cy="2862322"/>
          </a:xfrm>
          <a:prstGeom prst="rect">
            <a:avLst/>
          </a:prstGeom>
          <a:noFill/>
        </p:spPr>
        <p:txBody>
          <a:bodyPr wrap="square" rtlCol="0">
            <a:spAutoFit/>
          </a:bodyPr>
          <a:lstStyle/>
          <a:p>
            <a:r>
              <a:rPr lang="en-US" dirty="0"/>
              <a:t>What kinds of wealth and how much of each does that region have?</a:t>
            </a:r>
          </a:p>
          <a:p>
            <a:endParaRPr lang="en-US" dirty="0"/>
          </a:p>
          <a:p>
            <a:r>
              <a:rPr lang="en-US" dirty="0"/>
              <a:t>Remember, it is only wealth </a:t>
            </a:r>
            <a:r>
              <a:rPr lang="en-US" dirty="0" smtClean="0"/>
              <a:t>if it is </a:t>
            </a:r>
            <a:r>
              <a:rPr lang="en-US" dirty="0"/>
              <a:t>healthy and fully </a:t>
            </a:r>
            <a:r>
              <a:rPr lang="en-US" dirty="0" smtClean="0"/>
              <a:t>functional </a:t>
            </a:r>
          </a:p>
          <a:p>
            <a:r>
              <a:rPr lang="en-US" dirty="0" smtClean="0"/>
              <a:t>and </a:t>
            </a:r>
            <a:r>
              <a:rPr lang="en-US" dirty="0"/>
              <a:t>if the region </a:t>
            </a:r>
            <a:r>
              <a:rPr lang="en-US" dirty="0" smtClean="0"/>
              <a:t>owns </a:t>
            </a:r>
            <a:r>
              <a:rPr lang="en-US" dirty="0"/>
              <a:t>or </a:t>
            </a:r>
            <a:endParaRPr lang="en-US" dirty="0" smtClean="0"/>
          </a:p>
          <a:p>
            <a:r>
              <a:rPr lang="en-US" dirty="0" smtClean="0"/>
              <a:t>controls </a:t>
            </a:r>
            <a:r>
              <a:rPr lang="en-US" dirty="0"/>
              <a:t>it and </a:t>
            </a:r>
            <a:r>
              <a:rPr lang="en-US" dirty="0" smtClean="0"/>
              <a:t>can make </a:t>
            </a:r>
          </a:p>
          <a:p>
            <a:r>
              <a:rPr lang="en-US" dirty="0" smtClean="0"/>
              <a:t>decisions </a:t>
            </a:r>
            <a:r>
              <a:rPr lang="en-US" dirty="0"/>
              <a:t>about how to </a:t>
            </a:r>
            <a:endParaRPr lang="en-US" dirty="0" smtClean="0"/>
          </a:p>
          <a:p>
            <a:r>
              <a:rPr lang="en-US" dirty="0" smtClean="0"/>
              <a:t>maintain </a:t>
            </a:r>
            <a:r>
              <a:rPr lang="en-US" dirty="0"/>
              <a:t>it and use it.</a:t>
            </a:r>
          </a:p>
        </p:txBody>
      </p:sp>
    </p:spTree>
    <p:extLst>
      <p:ext uri="{BB962C8B-B14F-4D97-AF65-F5344CB8AC3E}">
        <p14:creationId xmlns:p14="http://schemas.microsoft.com/office/powerpoint/2010/main" val="12425765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14" y="16778"/>
            <a:ext cx="8672286" cy="1288942"/>
          </a:xfrm>
        </p:spPr>
        <p:txBody>
          <a:bodyPr/>
          <a:lstStyle/>
          <a:p>
            <a:r>
              <a:rPr lang="en-US" dirty="0" smtClean="0">
                <a:solidFill>
                  <a:schemeClr val="tx1"/>
                </a:solidFill>
                <a:latin typeface="Calibri"/>
                <a:cs typeface="Calibri"/>
              </a:rPr>
              <a:t>Evaluating Your Community</a:t>
            </a:r>
            <a:endParaRPr lang="en-US" dirty="0">
              <a:solidFill>
                <a:schemeClr val="tx1"/>
              </a:solidFill>
              <a:latin typeface="Calibri"/>
              <a:cs typeface="Calibri"/>
            </a:endParaRPr>
          </a:p>
        </p:txBody>
      </p:sp>
      <p:sp>
        <p:nvSpPr>
          <p:cNvPr id="3" name="TextBox 2"/>
          <p:cNvSpPr txBox="1"/>
          <p:nvPr/>
        </p:nvSpPr>
        <p:spPr>
          <a:xfrm>
            <a:off x="471714" y="1954277"/>
            <a:ext cx="3664857" cy="3693319"/>
          </a:xfrm>
          <a:prstGeom prst="rect">
            <a:avLst/>
          </a:prstGeom>
          <a:noFill/>
        </p:spPr>
        <p:txBody>
          <a:bodyPr wrap="square" rtlCol="0">
            <a:spAutoFit/>
          </a:bodyPr>
          <a:lstStyle/>
          <a:p>
            <a:r>
              <a:rPr lang="en-US" b="1" dirty="0"/>
              <a:t>Instructions</a:t>
            </a:r>
          </a:p>
          <a:p>
            <a:pPr lvl="0"/>
            <a:r>
              <a:rPr lang="en-US" dirty="0"/>
              <a:t>Using the spider diagram and the scale of 0 to 5 (where 0 is the </a:t>
            </a:r>
            <a:endParaRPr lang="en-US" dirty="0" smtClean="0"/>
          </a:p>
          <a:p>
            <a:pPr lvl="0"/>
            <a:r>
              <a:rPr lang="en-US" dirty="0" smtClean="0"/>
              <a:t>weakest </a:t>
            </a:r>
            <a:r>
              <a:rPr lang="en-US" dirty="0"/>
              <a:t>and 5 is the strongest), </a:t>
            </a:r>
            <a:endParaRPr lang="en-US" dirty="0" smtClean="0"/>
          </a:p>
          <a:p>
            <a:pPr lvl="0"/>
            <a:r>
              <a:rPr lang="en-US" dirty="0" smtClean="0"/>
              <a:t>map </a:t>
            </a:r>
            <a:r>
              <a:rPr lang="en-US" dirty="0"/>
              <a:t>out the strengths of each of </a:t>
            </a:r>
            <a:endParaRPr lang="en-US" dirty="0" smtClean="0"/>
          </a:p>
          <a:p>
            <a:pPr lvl="0"/>
            <a:r>
              <a:rPr lang="en-US" dirty="0" smtClean="0"/>
              <a:t>the capitals </a:t>
            </a:r>
            <a:r>
              <a:rPr lang="en-US" dirty="0"/>
              <a:t>for your region. </a:t>
            </a:r>
          </a:p>
          <a:p>
            <a:pPr lvl="0"/>
            <a:endParaRPr lang="en-US" dirty="0"/>
          </a:p>
          <a:p>
            <a:pPr lvl="0"/>
            <a:r>
              <a:rPr lang="en-US" dirty="0"/>
              <a:t>Then share with someone else.  </a:t>
            </a:r>
            <a:endParaRPr lang="en-US" dirty="0" smtClean="0"/>
          </a:p>
          <a:p>
            <a:pPr lvl="0"/>
            <a:r>
              <a:rPr lang="en-US" dirty="0" smtClean="0"/>
              <a:t>Explain </a:t>
            </a:r>
            <a:r>
              <a:rPr lang="en-US" dirty="0"/>
              <a:t>what you came up with </a:t>
            </a:r>
            <a:endParaRPr lang="en-US" dirty="0" smtClean="0"/>
          </a:p>
          <a:p>
            <a:pPr lvl="0"/>
            <a:r>
              <a:rPr lang="en-US" dirty="0" smtClean="0"/>
              <a:t>and </a:t>
            </a:r>
            <a:r>
              <a:rPr lang="en-US" dirty="0"/>
              <a:t>why. </a:t>
            </a:r>
          </a:p>
          <a:p>
            <a:pPr lvl="0"/>
            <a:endParaRPr lang="en-US" dirty="0"/>
          </a:p>
          <a:p>
            <a:pPr lvl="0"/>
            <a:r>
              <a:rPr lang="en-US" dirty="0"/>
              <a:t>Where are your strengths? </a:t>
            </a:r>
            <a:endParaRPr lang="en-US" dirty="0" smtClean="0"/>
          </a:p>
          <a:p>
            <a:pPr lvl="0"/>
            <a:r>
              <a:rPr lang="en-US" dirty="0" smtClean="0"/>
              <a:t>Weaknesses</a:t>
            </a:r>
            <a:r>
              <a:rPr lang="en-US" dirty="0"/>
              <a:t>?</a:t>
            </a:r>
          </a:p>
        </p:txBody>
      </p:sp>
      <p:pic>
        <p:nvPicPr>
          <p:cNvPr id="7" name="Picture 6"/>
          <p:cNvPicPr/>
          <p:nvPr/>
        </p:nvPicPr>
        <p:blipFill rotWithShape="1">
          <a:blip r:embed="rId2">
            <a:extLst>
              <a:ext uri="{28A0092B-C50C-407E-A947-70E740481C1C}">
                <a14:useLocalDpi xmlns:a14="http://schemas.microsoft.com/office/drawing/2010/main" val="0"/>
              </a:ext>
            </a:extLst>
          </a:blip>
          <a:srcRect r="20649"/>
          <a:stretch/>
        </p:blipFill>
        <p:spPr>
          <a:xfrm>
            <a:off x="3882572" y="1656188"/>
            <a:ext cx="5183466" cy="4172746"/>
          </a:xfrm>
          <a:prstGeom prst="rect">
            <a:avLst/>
          </a:prstGeom>
        </p:spPr>
      </p:pic>
    </p:spTree>
    <p:extLst>
      <p:ext uri="{BB962C8B-B14F-4D97-AF65-F5344CB8AC3E}">
        <p14:creationId xmlns:p14="http://schemas.microsoft.com/office/powerpoint/2010/main" val="25431234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theme/theme1.xml><?xml version="1.0" encoding="utf-8"?>
<a:theme xmlns:a="http://schemas.openxmlformats.org/drawingml/2006/main" name="Abstract-green-background-for-streaks-design-PowerPoint-Templates-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RCAC Powerpoint Template">
  <a:themeElements>
    <a:clrScheme name="RCAC theme">
      <a:dk1>
        <a:srgbClr val="000000"/>
      </a:dk1>
      <a:lt1>
        <a:srgbClr val="FFFFFF"/>
      </a:lt1>
      <a:dk2>
        <a:srgbClr val="76391B"/>
      </a:dk2>
      <a:lt2>
        <a:srgbClr val="276092"/>
      </a:lt2>
      <a:accent1>
        <a:srgbClr val="276092"/>
      </a:accent1>
      <a:accent2>
        <a:srgbClr val="76391B"/>
      </a:accent2>
      <a:accent3>
        <a:srgbClr val="4A7628"/>
      </a:accent3>
      <a:accent4>
        <a:srgbClr val="786E63"/>
      </a:accent4>
      <a:accent5>
        <a:srgbClr val="276092"/>
      </a:accent5>
      <a:accent6>
        <a:srgbClr val="76391B"/>
      </a:accent6>
      <a:hlink>
        <a:srgbClr val="276092"/>
      </a:hlink>
      <a:folHlink>
        <a:srgbClr val="2B11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Advantage">
  <a:themeElements>
    <a:clrScheme name="Custom 2">
      <a:dk1>
        <a:sysClr val="windowText" lastClr="000000"/>
      </a:dk1>
      <a:lt1>
        <a:sysClr val="window" lastClr="FFFFFF"/>
      </a:lt1>
      <a:dk2>
        <a:srgbClr val="000000"/>
      </a:dk2>
      <a:lt2>
        <a:srgbClr val="E7E6E6"/>
      </a:lt2>
      <a:accent1>
        <a:srgbClr val="5B9BD5"/>
      </a:accent1>
      <a:accent2>
        <a:srgbClr val="ED7D31"/>
      </a:accent2>
      <a:accent3>
        <a:srgbClr val="A5A5A5"/>
      </a:accent3>
      <a:accent4>
        <a:srgbClr val="FFC000"/>
      </a:accent4>
      <a:accent5>
        <a:srgbClr val="4472C4"/>
      </a:accent5>
      <a:accent6>
        <a:srgbClr val="2F5496"/>
      </a:accent6>
      <a:hlink>
        <a:srgbClr val="0563C1"/>
      </a:hlink>
      <a:folHlink>
        <a:srgbClr val="954F72"/>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Abstract-green-background-for-streaks-design-PowerPoint-Templates-Standard</Template>
  <TotalTime>2840</TotalTime>
  <Words>1610</Words>
  <Application>Microsoft Office PowerPoint</Application>
  <PresentationFormat>On-screen Show (4:3)</PresentationFormat>
  <Paragraphs>286</Paragraphs>
  <Slides>27</Slides>
  <Notes>14</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27</vt:i4>
      </vt:variant>
    </vt:vector>
  </HeadingPairs>
  <TitlesOfParts>
    <vt:vector size="42" baseType="lpstr">
      <vt:lpstr>맑은 고딕</vt:lpstr>
      <vt:lpstr>Arial</vt:lpstr>
      <vt:lpstr>Arial Narrow</vt:lpstr>
      <vt:lpstr>Calibri</vt:lpstr>
      <vt:lpstr>Courier New</vt:lpstr>
      <vt:lpstr>Gill Sans</vt:lpstr>
      <vt:lpstr>Rockwell</vt:lpstr>
      <vt:lpstr>Wingdings</vt:lpstr>
      <vt:lpstr>ヒラギノ角ゴ ProN W3</vt:lpstr>
      <vt:lpstr>Abstract-green-background-for-streaks-design-PowerPoint-Templates-Standard</vt:lpstr>
      <vt:lpstr>Custom Design</vt:lpstr>
      <vt:lpstr>Advantage</vt:lpstr>
      <vt:lpstr>RCAC Powerpoint Template</vt:lpstr>
      <vt:lpstr>1_Advantage</vt:lpstr>
      <vt:lpstr>1_Office Theme</vt:lpstr>
      <vt:lpstr>The WealthWorks Toolkit   A Strategy for Success in Economic and Community Development in Rural America  </vt:lpstr>
      <vt:lpstr>PowerPoint Presentation</vt:lpstr>
      <vt:lpstr>Why WealthWorks?</vt:lpstr>
      <vt:lpstr>What and Who is WealthWorks?</vt:lpstr>
      <vt:lpstr>WealthWorks Regional Hubs</vt:lpstr>
      <vt:lpstr>Principles of Value  Chain Construction</vt:lpstr>
      <vt:lpstr>Wealth Components:  Eight Capitals</vt:lpstr>
      <vt:lpstr>Evaluating Your Region:  Spider Diagram</vt:lpstr>
      <vt:lpstr>Evaluating Your Community</vt:lpstr>
      <vt:lpstr>Value Chain as  Wealth Building Tool</vt:lpstr>
      <vt:lpstr>Value Chain Diagram</vt:lpstr>
      <vt:lpstr>Value Chain Partners  “Stakeholders”</vt:lpstr>
      <vt:lpstr>Value Chain “Stakeholders”</vt:lpstr>
      <vt:lpstr>Value Chain Exercise</vt:lpstr>
      <vt:lpstr>Reflections  </vt:lpstr>
      <vt:lpstr>Welcome Lewistown to Recharge Our Community (ROC)   </vt:lpstr>
      <vt:lpstr>PowerPoint Presentation</vt:lpstr>
      <vt:lpstr>PowerPoint Presentation</vt:lpstr>
      <vt:lpstr>PowerPoint Presentation</vt:lpstr>
      <vt:lpstr>PowerPoint Presentation</vt:lpstr>
      <vt:lpstr>Welcome to DeWitt, AR in 2013</vt:lpstr>
      <vt:lpstr>PowerPoint Presentation</vt:lpstr>
      <vt:lpstr>DeWitt Ecosystem 2018</vt:lpstr>
      <vt:lpstr>PowerPoint Presentation</vt:lpstr>
      <vt:lpstr>PowerPoint Presentation</vt:lpstr>
      <vt:lpstr>Take this with you…</vt:lpstr>
      <vt:lpstr>PowerPoint Presentation</vt:lpstr>
    </vt:vector>
  </TitlesOfParts>
  <Company>Dynamica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Wyckoff</dc:creator>
  <cp:lastModifiedBy>Ines Polonius</cp:lastModifiedBy>
  <cp:revision>73</cp:revision>
  <dcterms:created xsi:type="dcterms:W3CDTF">2017-08-14T19:49:29Z</dcterms:created>
  <dcterms:modified xsi:type="dcterms:W3CDTF">2018-04-17T21:28:41Z</dcterms:modified>
</cp:coreProperties>
</file>