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71" r:id="rId5"/>
    <p:sldId id="461" r:id="rId6"/>
    <p:sldId id="452" r:id="rId7"/>
    <p:sldId id="466" r:id="rId8"/>
    <p:sldId id="453" r:id="rId9"/>
    <p:sldId id="456" r:id="rId10"/>
    <p:sldId id="458" r:id="rId11"/>
    <p:sldId id="457" r:id="rId12"/>
    <p:sldId id="449" r:id="rId13"/>
    <p:sldId id="455" r:id="rId14"/>
    <p:sldId id="467" r:id="rId15"/>
    <p:sldId id="469" r:id="rId16"/>
    <p:sldId id="468" r:id="rId17"/>
    <p:sldId id="459" r:id="rId18"/>
    <p:sldId id="460" r:id="rId19"/>
    <p:sldId id="465" r:id="rId20"/>
    <p:sldId id="4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 Pham" initials="TP" lastIdx="2" clrIdx="0">
    <p:extLst>
      <p:ext uri="{19B8F6BF-5375-455C-9EA6-DF929625EA0E}">
        <p15:presenceInfo xmlns:p15="http://schemas.microsoft.com/office/powerpoint/2012/main" userId="S-1-5-21-1659793485-103747160-1905203885-10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092"/>
    <a:srgbClr val="E4E9DC"/>
    <a:srgbClr val="E1E7D8"/>
    <a:srgbClr val="D1DBC5"/>
    <a:srgbClr val="EDF0E7"/>
    <a:srgbClr val="4A7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2" autoAdjust="0"/>
    <p:restoredTop sz="93009" autoAdjust="0"/>
  </p:normalViewPr>
  <p:slideViewPr>
    <p:cSldViewPr>
      <p:cViewPr varScale="1">
        <p:scale>
          <a:sx n="82" d="100"/>
          <a:sy n="82" d="100"/>
        </p:scale>
        <p:origin x="19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395C001-2D89-4F5A-BD55-89F6E880030F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F56C056-9992-46BC-93AF-E16B9017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FD69993-E95F-48D3-8AF8-964C09B25B0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B46A95B-32C3-4CB1-A136-25FC1443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9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3A5A-B950-4F58-8B14-E1A75F27E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5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4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7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0" r:id="rId4"/>
    <p:sldLayoutId id="2147483652" r:id="rId5"/>
    <p:sldLayoutId id="2147483653" r:id="rId6"/>
    <p:sldLayoutId id="2147483657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cac.org/impact/rcacs-impact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GIS Services &amp; Future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5943600"/>
            <a:ext cx="64008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y Thi Pham, 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RCAC Highlight Interactive Maps</a:t>
            </a:r>
            <a:endParaRPr lang="en-US" dirty="0"/>
          </a:p>
        </p:txBody>
      </p:sp>
      <p:pic>
        <p:nvPicPr>
          <p:cNvPr id="8" name="Content Placeholder 7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71600" y="1646613"/>
            <a:ext cx="6197707" cy="419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5943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http://www.rcac.org/impact/rcacs-impact/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Examples RCAC Current GIS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GIS Programs &amp; Partners’ Map Development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Updating RCAC Interactive Maps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Smart Phone Enabled App allowing user-friendly </a:t>
            </a:r>
            <a:r>
              <a:rPr lang="en-US" sz="2800" dirty="0"/>
              <a:t>a</a:t>
            </a:r>
            <a:r>
              <a:rPr lang="en-US" sz="2800" dirty="0" smtClean="0"/>
              <a:t>sset </a:t>
            </a:r>
            <a:r>
              <a:rPr lang="en-US" sz="2800" dirty="0"/>
              <a:t>i</a:t>
            </a:r>
            <a:r>
              <a:rPr lang="en-US" sz="2800" dirty="0" smtClean="0"/>
              <a:t>nventory mapping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Tribal Source Water Protection Project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89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79585"/>
            <a:ext cx="3931158" cy="29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03" y="3276600"/>
            <a:ext cx="403531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762000"/>
            <a:ext cx="4241292" cy="3180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03" y="3391984"/>
            <a:ext cx="403531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Environmental Defense Fund </a:t>
            </a:r>
            <a:r>
              <a:rPr lang="en-US" sz="2800" dirty="0" smtClean="0"/>
              <a:t>Leadership</a:t>
            </a:r>
          </a:p>
          <a:p>
            <a:r>
              <a:rPr lang="en-US" sz="2800" dirty="0" smtClean="0"/>
              <a:t>RCAP </a:t>
            </a:r>
            <a:r>
              <a:rPr lang="en-US" sz="2800" dirty="0" err="1"/>
              <a:t>Colonias</a:t>
            </a:r>
            <a:endParaRPr lang="en-US" sz="2800" dirty="0"/>
          </a:p>
          <a:p>
            <a:r>
              <a:rPr lang="en-US" sz="2800" dirty="0" smtClean="0"/>
              <a:t>Integrated Regional Waste Management</a:t>
            </a:r>
          </a:p>
          <a:p>
            <a:r>
              <a:rPr lang="en-US" sz="2800" dirty="0" smtClean="0"/>
              <a:t>SWRCB State Revolving Fund California</a:t>
            </a:r>
          </a:p>
          <a:p>
            <a:r>
              <a:rPr lang="en-US" sz="2800" dirty="0" smtClean="0"/>
              <a:t>SWRCB - Prop 1</a:t>
            </a:r>
          </a:p>
          <a:p>
            <a:r>
              <a:rPr lang="en-US" sz="2800" dirty="0" smtClean="0"/>
              <a:t>Environmental Finance Center </a:t>
            </a:r>
          </a:p>
          <a:p>
            <a:r>
              <a:rPr lang="en-US" sz="2800" dirty="0" smtClean="0"/>
              <a:t>Others…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Juno 5 Enhanced Trimble GPS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Trimble R1 Receiver GNSS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Pro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Software/Platform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ArcMap </a:t>
            </a:r>
            <a:r>
              <a:rPr lang="en-US" sz="3000" dirty="0" smtClean="0"/>
              <a:t>10.6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Online GIS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err="1" smtClean="0"/>
              <a:t>TerraSync</a:t>
            </a:r>
            <a:r>
              <a:rPr lang="en-US" sz="3000" dirty="0" smtClean="0"/>
              <a:t> &amp; GPS Pathfinder</a:t>
            </a:r>
          </a:p>
          <a:p>
            <a:endParaRPr lang="en-US" sz="3000" dirty="0"/>
          </a:p>
          <a:p>
            <a:r>
              <a:rPr lang="en-US" sz="3000" dirty="0" smtClean="0"/>
              <a:t>WP Google Map Pro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Google Earth Pro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812" y="1789708"/>
            <a:ext cx="68621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 Pham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Rural Development Specialist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Rural Community Assistance Corporation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pham@rcac.org</a:t>
            </a:r>
          </a:p>
        </p:txBody>
      </p:sp>
      <p:pic>
        <p:nvPicPr>
          <p:cNvPr id="2052" name="Picture 4" descr="Image result for geologis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2362200" cy="13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I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13" y="685800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nowboar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91" y="4036478"/>
            <a:ext cx="28447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drinking water w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4036477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9" name="AutoShape 10" descr="Image result for gis questions"/>
          <p:cNvSpPr>
            <a:spLocks noChangeAspect="1" noChangeArrowheads="1"/>
          </p:cNvSpPr>
          <p:nvPr/>
        </p:nvSpPr>
        <p:spPr bwMode="auto">
          <a:xfrm>
            <a:off x="3505200" y="3894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gis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14350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981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Questions?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RCAC GIS Staffs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Thi </a:t>
            </a:r>
            <a:r>
              <a:rPr lang="en-US" sz="2800" dirty="0" smtClean="0"/>
              <a:t>Pham, </a:t>
            </a:r>
            <a:r>
              <a:rPr lang="en-US" sz="2800" dirty="0" smtClean="0"/>
              <a:t>RDS</a:t>
            </a:r>
            <a:endParaRPr lang="en-US" sz="2800" dirty="0"/>
          </a:p>
          <a:p>
            <a:pPr lvl="0"/>
            <a:r>
              <a:rPr lang="en-US" sz="2800" dirty="0"/>
              <a:t>George </a:t>
            </a:r>
            <a:r>
              <a:rPr lang="en-US" sz="2800" dirty="0" smtClean="0"/>
              <a:t>Schlender, Director of C &amp; E</a:t>
            </a:r>
            <a:endParaRPr lang="en-US" sz="2800" dirty="0"/>
          </a:p>
          <a:p>
            <a:pPr lvl="0"/>
            <a:r>
              <a:rPr lang="en-US" sz="2800" dirty="0"/>
              <a:t>Heather </a:t>
            </a:r>
            <a:r>
              <a:rPr lang="en-US" sz="2800" dirty="0" smtClean="0"/>
              <a:t>Cannon, RDS II</a:t>
            </a:r>
            <a:endParaRPr lang="en-US" sz="2800" dirty="0"/>
          </a:p>
          <a:p>
            <a:pPr lvl="0"/>
            <a:r>
              <a:rPr lang="en-US" sz="2800" dirty="0"/>
              <a:t>Alicia </a:t>
            </a:r>
            <a:r>
              <a:rPr lang="en-US" sz="2800" dirty="0" smtClean="0"/>
              <a:t>Paz-Solis, RDS </a:t>
            </a:r>
          </a:p>
          <a:p>
            <a:pPr lvl="0"/>
            <a:r>
              <a:rPr lang="en-US" sz="2800" dirty="0" smtClean="0"/>
              <a:t>Sharon Wills, Senior Comm. Coordinator</a:t>
            </a:r>
          </a:p>
          <a:p>
            <a:pPr lvl="0"/>
            <a:r>
              <a:rPr lang="en-US" sz="2800" dirty="0" smtClean="0"/>
              <a:t>Richard Culp, RDS</a:t>
            </a:r>
            <a:endParaRPr lang="en-US" sz="2800" dirty="0"/>
          </a:p>
          <a:p>
            <a:pPr lvl="0"/>
            <a:r>
              <a:rPr lang="en-US" sz="2800" dirty="0" smtClean="0"/>
              <a:t>Jennifer Hazard, 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I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9" y="1871662"/>
            <a:ext cx="6978015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24787" y="838200"/>
            <a:ext cx="9915085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2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What is </a:t>
            </a:r>
            <a:r>
              <a:rPr lang="en-US" sz="4000" b="1" dirty="0" smtClean="0">
                <a:ln w="0"/>
                <a:solidFill>
                  <a:srgbClr val="2760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Geographic Information System?</a:t>
            </a:r>
            <a:endParaRPr lang="en-US" sz="4000" b="1" dirty="0">
              <a:ln w="0"/>
              <a:solidFill>
                <a:srgbClr val="27609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863" y="609600"/>
            <a:ext cx="654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76092"/>
                </a:solidFill>
                <a:latin typeface="Arial Narrow" panose="020B0606020202030204" pitchFamily="34" charset="0"/>
              </a:rPr>
              <a:t>Geographic Information System </a:t>
            </a:r>
          </a:p>
        </p:txBody>
      </p:sp>
      <p:pic>
        <p:nvPicPr>
          <p:cNvPr id="4" name="Picture 2" descr="Image result for GI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107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600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“A geographic information system (GIS) is a framework for gathering, managing and analyzing data.” - ESRI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2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RCAC Maps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907" y="1493044"/>
            <a:ext cx="4226698" cy="5060156"/>
          </a:xfrm>
        </p:spPr>
        <p:txBody>
          <a:bodyPr>
            <a:noAutofit/>
          </a:bodyPr>
          <a:lstStyle/>
          <a:p>
            <a:r>
              <a:rPr lang="en-US" dirty="0" smtClean="0"/>
              <a:t>Legislative RCAC States Fly-In Maps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Asset Management Inventory Maps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RCAC Project Maps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Interactive Maps</a:t>
            </a:r>
          </a:p>
          <a:p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2959" y="1493044"/>
            <a:ext cx="1812087" cy="2443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808" y="4253637"/>
            <a:ext cx="1894277" cy="1415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959" y="4336893"/>
            <a:ext cx="1728788" cy="1332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137" y="1628180"/>
            <a:ext cx="1703268" cy="2258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429" y="1527377"/>
            <a:ext cx="1810683" cy="24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Fly-In Maps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1676400"/>
            <a:ext cx="3020244" cy="3962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87776" y="1676400"/>
            <a:ext cx="4586953" cy="3539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By: Thi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Pham  &amp; Sharon Wills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5132" y="53340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7609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RCAC </a:t>
            </a:r>
            <a:r>
              <a:rPr lang="en-US" sz="4000" b="1" dirty="0">
                <a:solidFill>
                  <a:srgbClr val="27609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Priority </a:t>
            </a:r>
            <a:r>
              <a:rPr lang="en-US" sz="4000" b="1" dirty="0" err="1" smtClean="0">
                <a:solidFill>
                  <a:srgbClr val="27609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Colonias</a:t>
            </a:r>
            <a:r>
              <a:rPr lang="en-US" sz="4000" b="1" dirty="0" smtClean="0">
                <a:solidFill>
                  <a:srgbClr val="27609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New Mexico Maps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9493"/>
            <a:ext cx="6855598" cy="5297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3414" y="4114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By: Alicia Paz-Solis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Asset Management Inventory 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9200" y="1558733"/>
            <a:ext cx="6233974" cy="4809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3174" y="3501753"/>
            <a:ext cx="161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By: Jennifer Hazard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544291" cy="5822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5286" y="533400"/>
            <a:ext cx="26704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Interactive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Asset</a:t>
            </a:r>
            <a:endParaRPr lang="en-US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Management </a:t>
            </a:r>
          </a:p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Inventory </a:t>
            </a:r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Map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1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AC_Powerpoint_Template_2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hop_x0020_Name xmlns="90779ef3-0963-4695-b217-5127ceb8a3d5">Well Owner</Workshop_x0020_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918F5F2F93B4A87D40AACBC8ECD5D" ma:contentTypeVersion="4" ma:contentTypeDescription="Create a new document." ma:contentTypeScope="" ma:versionID="dc2b283bae9b4a43f709706e2fa3bd04">
  <xsd:schema xmlns:xsd="http://www.w3.org/2001/XMLSchema" xmlns:xs="http://www.w3.org/2001/XMLSchema" xmlns:p="http://schemas.microsoft.com/office/2006/metadata/properties" xmlns:ns2="90779ef3-0963-4695-b217-5127ceb8a3d5" targetNamespace="http://schemas.microsoft.com/office/2006/metadata/properties" ma:root="true" ma:fieldsID="02099e77e54048def2a1547e0036e675" ns2:_="">
    <xsd:import namespace="90779ef3-0963-4695-b217-5127ceb8a3d5"/>
    <xsd:element name="properties">
      <xsd:complexType>
        <xsd:sequence>
          <xsd:element name="documentManagement">
            <xsd:complexType>
              <xsd:all>
                <xsd:element ref="ns2:Workshop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79ef3-0963-4695-b217-5127ceb8a3d5" elementFormDefault="qualified">
    <xsd:import namespace="http://schemas.microsoft.com/office/2006/documentManagement/types"/>
    <xsd:import namespace="http://schemas.microsoft.com/office/infopath/2007/PartnerControls"/>
    <xsd:element name="Workshop_x0020_Name" ma:index="8" nillable="true" ma:displayName="Workshop Name" ma:format="Dropdown" ma:internalName="Workshop_x0020_Name">
      <xsd:simpleType>
        <xsd:restriction base="dms:Choice">
          <xsd:enumeration value="RCAP Outreach and Well Assessment"/>
          <xsd:enumeration value="Well Own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2C255-2DF5-4B11-8D65-C59D25289C3E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0779ef3-0963-4695-b217-5127ceb8a3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9A77B4-2DAF-4BA0-B8DB-1B89CB64B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83BCE-4EEA-4FD6-BA1E-BF6A1A40B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79ef3-0963-4695-b217-5127ceb8a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RCAC Powerpoint Template</Template>
  <TotalTime>6328</TotalTime>
  <Words>248</Words>
  <Application>Microsoft Office PowerPoint</Application>
  <PresentationFormat>On-screen Show (4:3)</PresentationFormat>
  <Paragraphs>85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RCAC_Powerpoint_Template_2</vt:lpstr>
      <vt:lpstr> GIS Services &amp; Future Development</vt:lpstr>
      <vt:lpstr>RCAC GIS Staffs</vt:lpstr>
      <vt:lpstr>PowerPoint Presentation</vt:lpstr>
      <vt:lpstr>PowerPoint Presentation</vt:lpstr>
      <vt:lpstr>RCAC Maps</vt:lpstr>
      <vt:lpstr>Legislative Fly-In Maps </vt:lpstr>
      <vt:lpstr>PowerPoint Presentation</vt:lpstr>
      <vt:lpstr>Asset Management Inventory Maps</vt:lpstr>
      <vt:lpstr>PowerPoint Presentation</vt:lpstr>
      <vt:lpstr>RCAC Highlight Interactive Maps</vt:lpstr>
      <vt:lpstr>Examples RCAC Current GIS Projects</vt:lpstr>
      <vt:lpstr>PowerPoint Presentation</vt:lpstr>
      <vt:lpstr>GIS Funders</vt:lpstr>
      <vt:lpstr>Tools</vt:lpstr>
      <vt:lpstr>Software/Platform</vt:lpstr>
      <vt:lpstr>PowerPoint Presentation</vt:lpstr>
      <vt:lpstr>Thank You!</vt:lpstr>
    </vt:vector>
  </TitlesOfParts>
  <Company>Rural Community Assitance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This Slide For Short Titles</dc:title>
  <dc:creator>Kevin Baughman</dc:creator>
  <cp:lastModifiedBy>Thi Pham</cp:lastModifiedBy>
  <cp:revision>253</cp:revision>
  <cp:lastPrinted>2018-03-12T21:51:27Z</cp:lastPrinted>
  <dcterms:created xsi:type="dcterms:W3CDTF">2016-08-08T16:14:29Z</dcterms:created>
  <dcterms:modified xsi:type="dcterms:W3CDTF">2018-04-16T21:16:06Z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0x0101000BC918F5F2F93B4A87D40AACBC8ECD5D</vt:lpwstr>
  </property>
  <property fmtid="{D5CDD505-2E9C-101B-9397-08002B2CF9AE}" pid="3" name="_dlc_DocIdItemGuid">
    <vt:lpwstr>4806f858-75f6-48c2-9000-96fe443fa9e1</vt:lpwstr>
  </property>
  <property fmtid="{D5CDD505-2E9C-101B-9397-08002B2CF9AE}" pid="4" name="Program Area">
    <vt:lpwstr>496;#Environmental|d5a6e1b4-94e9-486a-9679-c9edb41b263a;#511;#Housing and Community|83a6eea4-b78c-419d-8131-8180c6e04cf9;#512;#Loan Fund|89143590-25f0-4047-a1eb-fd75e5f1c84f</vt:lpwstr>
  </property>
  <property fmtid="{D5CDD505-2E9C-101B-9397-08002B2CF9AE}" pid="5" name="State">
    <vt:lpwstr>288;#CA|0bed395c-6552-4bb0-9f59-37322540f5ac</vt:lpwstr>
  </property>
  <property fmtid="{D5CDD505-2E9C-101B-9397-08002B2CF9AE}" pid="6" name="Year Created">
    <vt:lpwstr>501;#2013|afcc0be1-3e38-4c51-892d-6a94af483940</vt:lpwstr>
  </property>
</Properties>
</file>