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54" r:id="rId1"/>
    <p:sldMasterId id="2147484678" r:id="rId2"/>
    <p:sldMasterId id="2147484692" r:id="rId3"/>
  </p:sldMasterIdLst>
  <p:notesMasterIdLst>
    <p:notesMasterId r:id="rId59"/>
  </p:notesMasterIdLst>
  <p:handoutMasterIdLst>
    <p:handoutMasterId r:id="rId60"/>
  </p:handoutMasterIdLst>
  <p:sldIdLst>
    <p:sldId id="349" r:id="rId4"/>
    <p:sldId id="467" r:id="rId5"/>
    <p:sldId id="527" r:id="rId6"/>
    <p:sldId id="474" r:id="rId7"/>
    <p:sldId id="477" r:id="rId8"/>
    <p:sldId id="478" r:id="rId9"/>
    <p:sldId id="456" r:id="rId10"/>
    <p:sldId id="471" r:id="rId11"/>
    <p:sldId id="479" r:id="rId12"/>
    <p:sldId id="454" r:id="rId13"/>
    <p:sldId id="469" r:id="rId14"/>
    <p:sldId id="509" r:id="rId15"/>
    <p:sldId id="468" r:id="rId16"/>
    <p:sldId id="507" r:id="rId17"/>
    <p:sldId id="522" r:id="rId18"/>
    <p:sldId id="472" r:id="rId19"/>
    <p:sldId id="480" r:id="rId20"/>
    <p:sldId id="481" r:id="rId21"/>
    <p:sldId id="473" r:id="rId22"/>
    <p:sldId id="458" r:id="rId23"/>
    <p:sldId id="504" r:id="rId24"/>
    <p:sldId id="505" r:id="rId25"/>
    <p:sldId id="514" r:id="rId26"/>
    <p:sldId id="515" r:id="rId27"/>
    <p:sldId id="516" r:id="rId28"/>
    <p:sldId id="528" r:id="rId29"/>
    <p:sldId id="517" r:id="rId30"/>
    <p:sldId id="518" r:id="rId31"/>
    <p:sldId id="489" r:id="rId32"/>
    <p:sldId id="490" r:id="rId33"/>
    <p:sldId id="491" r:id="rId34"/>
    <p:sldId id="492" r:id="rId35"/>
    <p:sldId id="493" r:id="rId36"/>
    <p:sldId id="494" r:id="rId37"/>
    <p:sldId id="495" r:id="rId38"/>
    <p:sldId id="496" r:id="rId39"/>
    <p:sldId id="482" r:id="rId40"/>
    <p:sldId id="483" r:id="rId41"/>
    <p:sldId id="529" r:id="rId42"/>
    <p:sldId id="530" r:id="rId43"/>
    <p:sldId id="487" r:id="rId44"/>
    <p:sldId id="488" r:id="rId45"/>
    <p:sldId id="531" r:id="rId46"/>
    <p:sldId id="461" r:id="rId47"/>
    <p:sldId id="476" r:id="rId48"/>
    <p:sldId id="510" r:id="rId49"/>
    <p:sldId id="466" r:id="rId50"/>
    <p:sldId id="506" r:id="rId51"/>
    <p:sldId id="520" r:id="rId52"/>
    <p:sldId id="521" r:id="rId53"/>
    <p:sldId id="511" r:id="rId54"/>
    <p:sldId id="512" r:id="rId55"/>
    <p:sldId id="524" r:id="rId56"/>
    <p:sldId id="525" r:id="rId57"/>
    <p:sldId id="526" r:id="rId58"/>
  </p:sldIdLst>
  <p:sldSz cx="9144000" cy="6858000" type="screen4x3"/>
  <p:notesSz cx="7077075" cy="936307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B"/>
    <a:srgbClr val="D9E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2206" autoAdjust="0"/>
  </p:normalViewPr>
  <p:slideViewPr>
    <p:cSldViewPr>
      <p:cViewPr varScale="1">
        <p:scale>
          <a:sx n="107" d="100"/>
          <a:sy n="107" d="100"/>
        </p:scale>
        <p:origin x="1356"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68" d="100"/>
          <a:sy n="68" d="100"/>
        </p:scale>
        <p:origin x="3101"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37F15D-852B-FE44-8620-2D57CC3980C3}" type="doc">
      <dgm:prSet loTypeId="urn:microsoft.com/office/officeart/2005/8/layout/vProcess5" loCatId="process" qsTypeId="urn:microsoft.com/office/officeart/2005/8/quickstyle/simple4" qsCatId="simple" csTypeId="urn:microsoft.com/office/officeart/2005/8/colors/accent2_2" csCatId="accent2" phldr="1"/>
      <dgm:spPr/>
    </dgm:pt>
    <dgm:pt modelId="{F40E93EA-8FA4-0A49-BFFC-B5E50A028C8E}">
      <dgm:prSet phldrT="[Text]" custT="1"/>
      <dgm:spPr/>
      <dgm:t>
        <a:bodyPr/>
        <a:lstStyle/>
        <a:p>
          <a:r>
            <a:rPr lang="en-US" sz="2400" b="1" dirty="0" smtClean="0"/>
            <a:t>Scoping assessment (2013)</a:t>
          </a:r>
          <a:endParaRPr lang="en-US" sz="2400" b="1" dirty="0"/>
        </a:p>
      </dgm:t>
    </dgm:pt>
    <dgm:pt modelId="{6A097B4A-810E-8149-BD9B-0F8D0CF71D57}" type="parTrans" cxnId="{8A2AFF13-FA06-6941-A870-74A6476F4452}">
      <dgm:prSet/>
      <dgm:spPr/>
      <dgm:t>
        <a:bodyPr/>
        <a:lstStyle/>
        <a:p>
          <a:endParaRPr lang="en-US"/>
        </a:p>
      </dgm:t>
    </dgm:pt>
    <dgm:pt modelId="{13123ACA-6C55-2242-8BA1-116DC2549ABF}" type="sibTrans" cxnId="{8A2AFF13-FA06-6941-A870-74A6476F4452}">
      <dgm:prSet/>
      <dgm:spPr/>
      <dgm:t>
        <a:bodyPr/>
        <a:lstStyle/>
        <a:p>
          <a:endParaRPr lang="en-US"/>
        </a:p>
      </dgm:t>
    </dgm:pt>
    <dgm:pt modelId="{BF3564C3-5586-8D4C-AC45-9EAB755D5E85}">
      <dgm:prSet phldrT="[Text]" custT="1"/>
      <dgm:spPr/>
      <dgm:t>
        <a:bodyPr/>
        <a:lstStyle/>
        <a:p>
          <a:r>
            <a:rPr lang="en-US" sz="2400" b="1" dirty="0" smtClean="0"/>
            <a:t>Targeted outreach (2014 - 2015)</a:t>
          </a:r>
          <a:endParaRPr lang="en-US" sz="2400" b="1" dirty="0"/>
        </a:p>
      </dgm:t>
    </dgm:pt>
    <dgm:pt modelId="{FB9E0BB7-C1D0-8E4D-A0F7-996D6E4FAF51}" type="parTrans" cxnId="{1C687895-A3AE-184F-996C-A8D01EF7BB08}">
      <dgm:prSet/>
      <dgm:spPr/>
      <dgm:t>
        <a:bodyPr/>
        <a:lstStyle/>
        <a:p>
          <a:endParaRPr lang="en-US"/>
        </a:p>
      </dgm:t>
    </dgm:pt>
    <dgm:pt modelId="{78FDA491-AC67-1744-A677-7523A61B28A8}" type="sibTrans" cxnId="{1C687895-A3AE-184F-996C-A8D01EF7BB08}">
      <dgm:prSet/>
      <dgm:spPr/>
      <dgm:t>
        <a:bodyPr/>
        <a:lstStyle/>
        <a:p>
          <a:endParaRPr lang="en-US"/>
        </a:p>
      </dgm:t>
    </dgm:pt>
    <dgm:pt modelId="{A49EBFAD-6FB0-4D45-918C-B3348FCE4B3B}">
      <dgm:prSet phldrT="[Text]" custT="1"/>
      <dgm:spPr/>
      <dgm:t>
        <a:bodyPr/>
        <a:lstStyle/>
        <a:p>
          <a:r>
            <a:rPr lang="en-US" sz="2400" b="1" dirty="0" smtClean="0"/>
            <a:t>Technical Assistance Strategy Designed (end of 2015)</a:t>
          </a:r>
          <a:endParaRPr lang="en-US" sz="2400" b="1" dirty="0"/>
        </a:p>
      </dgm:t>
    </dgm:pt>
    <dgm:pt modelId="{BDDA0DFB-E35B-AD49-9811-FB499C60EC92}" type="parTrans" cxnId="{4D7452A7-721F-0049-91DA-E803B67C571C}">
      <dgm:prSet/>
      <dgm:spPr/>
      <dgm:t>
        <a:bodyPr/>
        <a:lstStyle/>
        <a:p>
          <a:endParaRPr lang="en-US"/>
        </a:p>
      </dgm:t>
    </dgm:pt>
    <dgm:pt modelId="{2C7C5A7B-05C5-0F42-9269-144273C525F5}" type="sibTrans" cxnId="{4D7452A7-721F-0049-91DA-E803B67C571C}">
      <dgm:prSet/>
      <dgm:spPr/>
      <dgm:t>
        <a:bodyPr/>
        <a:lstStyle/>
        <a:p>
          <a:endParaRPr lang="en-US"/>
        </a:p>
      </dgm:t>
    </dgm:pt>
    <dgm:pt modelId="{57201F9D-A44C-9B49-AA7A-921950F86CBE}">
      <dgm:prSet phldrT="[Text]" custT="1"/>
      <dgm:spPr/>
      <dgm:t>
        <a:bodyPr/>
        <a:lstStyle/>
        <a:p>
          <a:r>
            <a:rPr lang="en-US" sz="2400" b="1" dirty="0" smtClean="0"/>
            <a:t>Technical Assistance Delivery (2015 - 2016)</a:t>
          </a:r>
          <a:endParaRPr lang="en-US" sz="2400" b="1" dirty="0"/>
        </a:p>
      </dgm:t>
    </dgm:pt>
    <dgm:pt modelId="{C880035F-597D-DE40-8804-24A05ECFAEC4}" type="parTrans" cxnId="{262627A7-053D-2840-B927-997E5F033201}">
      <dgm:prSet/>
      <dgm:spPr/>
      <dgm:t>
        <a:bodyPr/>
        <a:lstStyle/>
        <a:p>
          <a:endParaRPr lang="en-US"/>
        </a:p>
      </dgm:t>
    </dgm:pt>
    <dgm:pt modelId="{20696A58-91D8-4D41-B0FE-1B1773DF8F5F}" type="sibTrans" cxnId="{262627A7-053D-2840-B927-997E5F033201}">
      <dgm:prSet/>
      <dgm:spPr/>
      <dgm:t>
        <a:bodyPr/>
        <a:lstStyle/>
        <a:p>
          <a:endParaRPr lang="en-US"/>
        </a:p>
      </dgm:t>
    </dgm:pt>
    <dgm:pt modelId="{3EFC4954-A0C4-8441-9E19-090676115934}">
      <dgm:prSet phldrT="[Text]" custT="1"/>
      <dgm:spPr/>
      <dgm:t>
        <a:bodyPr/>
        <a:lstStyle/>
        <a:p>
          <a:r>
            <a:rPr lang="en-US" sz="2400" b="1" dirty="0" smtClean="0"/>
            <a:t>Impact analysis (2015-2017)</a:t>
          </a:r>
          <a:endParaRPr lang="en-US" sz="2400" b="1" dirty="0"/>
        </a:p>
      </dgm:t>
    </dgm:pt>
    <dgm:pt modelId="{3157CAE2-7BAC-8A45-A1B4-3022F9520254}" type="parTrans" cxnId="{638B4A75-6EED-094D-ACD3-EF11F7F0B648}">
      <dgm:prSet/>
      <dgm:spPr/>
      <dgm:t>
        <a:bodyPr/>
        <a:lstStyle/>
        <a:p>
          <a:endParaRPr lang="en-US"/>
        </a:p>
      </dgm:t>
    </dgm:pt>
    <dgm:pt modelId="{71BEB571-8056-3345-AD16-F8FCA6816B79}" type="sibTrans" cxnId="{638B4A75-6EED-094D-ACD3-EF11F7F0B648}">
      <dgm:prSet/>
      <dgm:spPr/>
      <dgm:t>
        <a:bodyPr/>
        <a:lstStyle/>
        <a:p>
          <a:endParaRPr lang="en-US"/>
        </a:p>
      </dgm:t>
    </dgm:pt>
    <dgm:pt modelId="{BB197E4A-E6D4-094B-959D-A7AC0DBDAADF}" type="pres">
      <dgm:prSet presAssocID="{FF37F15D-852B-FE44-8620-2D57CC3980C3}" presName="outerComposite" presStyleCnt="0">
        <dgm:presLayoutVars>
          <dgm:chMax val="5"/>
          <dgm:dir/>
          <dgm:resizeHandles val="exact"/>
        </dgm:presLayoutVars>
      </dgm:prSet>
      <dgm:spPr/>
    </dgm:pt>
    <dgm:pt modelId="{021919FB-7A35-2D4E-A437-A3C842CA297A}" type="pres">
      <dgm:prSet presAssocID="{FF37F15D-852B-FE44-8620-2D57CC3980C3}" presName="dummyMaxCanvas" presStyleCnt="0">
        <dgm:presLayoutVars/>
      </dgm:prSet>
      <dgm:spPr/>
    </dgm:pt>
    <dgm:pt modelId="{9B68B8AC-CC75-044D-9036-0ADB5F3AC6F3}" type="pres">
      <dgm:prSet presAssocID="{FF37F15D-852B-FE44-8620-2D57CC3980C3}" presName="FiveNodes_1" presStyleLbl="node1" presStyleIdx="0" presStyleCnt="5" custScaleX="104425" custLinFactNeighborX="2343">
        <dgm:presLayoutVars>
          <dgm:bulletEnabled val="1"/>
        </dgm:presLayoutVars>
      </dgm:prSet>
      <dgm:spPr/>
      <dgm:t>
        <a:bodyPr/>
        <a:lstStyle/>
        <a:p>
          <a:endParaRPr lang="en-US"/>
        </a:p>
      </dgm:t>
    </dgm:pt>
    <dgm:pt modelId="{C1B2B9F5-A50A-AE4B-8779-3A9176FC2B0C}" type="pres">
      <dgm:prSet presAssocID="{FF37F15D-852B-FE44-8620-2D57CC3980C3}" presName="FiveNodes_2" presStyleLbl="node1" presStyleIdx="1" presStyleCnt="5" custLinFactNeighborX="-534" custLinFactNeighborY="3814">
        <dgm:presLayoutVars>
          <dgm:bulletEnabled val="1"/>
        </dgm:presLayoutVars>
      </dgm:prSet>
      <dgm:spPr/>
      <dgm:t>
        <a:bodyPr/>
        <a:lstStyle/>
        <a:p>
          <a:endParaRPr lang="en-US"/>
        </a:p>
      </dgm:t>
    </dgm:pt>
    <dgm:pt modelId="{F0946D23-5972-EA4C-9414-3673F11A40D0}" type="pres">
      <dgm:prSet presAssocID="{FF37F15D-852B-FE44-8620-2D57CC3980C3}" presName="FiveNodes_3" presStyleLbl="node1" presStyleIdx="2" presStyleCnt="5">
        <dgm:presLayoutVars>
          <dgm:bulletEnabled val="1"/>
        </dgm:presLayoutVars>
      </dgm:prSet>
      <dgm:spPr/>
      <dgm:t>
        <a:bodyPr/>
        <a:lstStyle/>
        <a:p>
          <a:endParaRPr lang="en-US"/>
        </a:p>
      </dgm:t>
    </dgm:pt>
    <dgm:pt modelId="{75318A5F-7ECA-8345-899F-7A4A89473C7C}" type="pres">
      <dgm:prSet presAssocID="{FF37F15D-852B-FE44-8620-2D57CC3980C3}" presName="FiveNodes_4" presStyleLbl="node1" presStyleIdx="3" presStyleCnt="5">
        <dgm:presLayoutVars>
          <dgm:bulletEnabled val="1"/>
        </dgm:presLayoutVars>
      </dgm:prSet>
      <dgm:spPr/>
      <dgm:t>
        <a:bodyPr/>
        <a:lstStyle/>
        <a:p>
          <a:endParaRPr lang="en-US"/>
        </a:p>
      </dgm:t>
    </dgm:pt>
    <dgm:pt modelId="{FC9C9CEC-1D0D-2949-B74E-BE4D53B420A8}" type="pres">
      <dgm:prSet presAssocID="{FF37F15D-852B-FE44-8620-2D57CC3980C3}" presName="FiveNodes_5" presStyleLbl="node1" presStyleIdx="4" presStyleCnt="5">
        <dgm:presLayoutVars>
          <dgm:bulletEnabled val="1"/>
        </dgm:presLayoutVars>
      </dgm:prSet>
      <dgm:spPr/>
      <dgm:t>
        <a:bodyPr/>
        <a:lstStyle/>
        <a:p>
          <a:endParaRPr lang="en-US"/>
        </a:p>
      </dgm:t>
    </dgm:pt>
    <dgm:pt modelId="{2AA43519-D0F2-2E4F-818C-764EC955D7B8}" type="pres">
      <dgm:prSet presAssocID="{FF37F15D-852B-FE44-8620-2D57CC3980C3}" presName="FiveConn_1-2" presStyleLbl="fgAccFollowNode1" presStyleIdx="0" presStyleCnt="4">
        <dgm:presLayoutVars>
          <dgm:bulletEnabled val="1"/>
        </dgm:presLayoutVars>
      </dgm:prSet>
      <dgm:spPr/>
      <dgm:t>
        <a:bodyPr/>
        <a:lstStyle/>
        <a:p>
          <a:endParaRPr lang="en-US"/>
        </a:p>
      </dgm:t>
    </dgm:pt>
    <dgm:pt modelId="{D6E8E52F-A09B-A641-AA5B-3E51468BDFCD}" type="pres">
      <dgm:prSet presAssocID="{FF37F15D-852B-FE44-8620-2D57CC3980C3}" presName="FiveConn_2-3" presStyleLbl="fgAccFollowNode1" presStyleIdx="1" presStyleCnt="4">
        <dgm:presLayoutVars>
          <dgm:bulletEnabled val="1"/>
        </dgm:presLayoutVars>
      </dgm:prSet>
      <dgm:spPr/>
      <dgm:t>
        <a:bodyPr/>
        <a:lstStyle/>
        <a:p>
          <a:endParaRPr lang="en-US"/>
        </a:p>
      </dgm:t>
    </dgm:pt>
    <dgm:pt modelId="{09B83B05-7375-754A-B318-8E00FC64D80B}" type="pres">
      <dgm:prSet presAssocID="{FF37F15D-852B-FE44-8620-2D57CC3980C3}" presName="FiveConn_3-4" presStyleLbl="fgAccFollowNode1" presStyleIdx="2" presStyleCnt="4">
        <dgm:presLayoutVars>
          <dgm:bulletEnabled val="1"/>
        </dgm:presLayoutVars>
      </dgm:prSet>
      <dgm:spPr/>
      <dgm:t>
        <a:bodyPr/>
        <a:lstStyle/>
        <a:p>
          <a:endParaRPr lang="en-US"/>
        </a:p>
      </dgm:t>
    </dgm:pt>
    <dgm:pt modelId="{57AC8172-4DE0-264A-9714-FA05B0D099E3}" type="pres">
      <dgm:prSet presAssocID="{FF37F15D-852B-FE44-8620-2D57CC3980C3}" presName="FiveConn_4-5" presStyleLbl="fgAccFollowNode1" presStyleIdx="3" presStyleCnt="4">
        <dgm:presLayoutVars>
          <dgm:bulletEnabled val="1"/>
        </dgm:presLayoutVars>
      </dgm:prSet>
      <dgm:spPr/>
      <dgm:t>
        <a:bodyPr/>
        <a:lstStyle/>
        <a:p>
          <a:endParaRPr lang="en-US"/>
        </a:p>
      </dgm:t>
    </dgm:pt>
    <dgm:pt modelId="{F1B85C3E-14F0-6847-9328-82BF13289511}" type="pres">
      <dgm:prSet presAssocID="{FF37F15D-852B-FE44-8620-2D57CC3980C3}" presName="FiveNodes_1_text" presStyleLbl="node1" presStyleIdx="4" presStyleCnt="5">
        <dgm:presLayoutVars>
          <dgm:bulletEnabled val="1"/>
        </dgm:presLayoutVars>
      </dgm:prSet>
      <dgm:spPr/>
      <dgm:t>
        <a:bodyPr/>
        <a:lstStyle/>
        <a:p>
          <a:endParaRPr lang="en-US"/>
        </a:p>
      </dgm:t>
    </dgm:pt>
    <dgm:pt modelId="{6361773B-4AF2-9743-A131-5238057BDECD}" type="pres">
      <dgm:prSet presAssocID="{FF37F15D-852B-FE44-8620-2D57CC3980C3}" presName="FiveNodes_2_text" presStyleLbl="node1" presStyleIdx="4" presStyleCnt="5">
        <dgm:presLayoutVars>
          <dgm:bulletEnabled val="1"/>
        </dgm:presLayoutVars>
      </dgm:prSet>
      <dgm:spPr/>
      <dgm:t>
        <a:bodyPr/>
        <a:lstStyle/>
        <a:p>
          <a:endParaRPr lang="en-US"/>
        </a:p>
      </dgm:t>
    </dgm:pt>
    <dgm:pt modelId="{630A18AA-731F-CC4E-AD6E-2879E4BA6B84}" type="pres">
      <dgm:prSet presAssocID="{FF37F15D-852B-FE44-8620-2D57CC3980C3}" presName="FiveNodes_3_text" presStyleLbl="node1" presStyleIdx="4" presStyleCnt="5">
        <dgm:presLayoutVars>
          <dgm:bulletEnabled val="1"/>
        </dgm:presLayoutVars>
      </dgm:prSet>
      <dgm:spPr/>
      <dgm:t>
        <a:bodyPr/>
        <a:lstStyle/>
        <a:p>
          <a:endParaRPr lang="en-US"/>
        </a:p>
      </dgm:t>
    </dgm:pt>
    <dgm:pt modelId="{94EA4525-91E8-AB4C-B1C5-0FFB52FE945E}" type="pres">
      <dgm:prSet presAssocID="{FF37F15D-852B-FE44-8620-2D57CC3980C3}" presName="FiveNodes_4_text" presStyleLbl="node1" presStyleIdx="4" presStyleCnt="5">
        <dgm:presLayoutVars>
          <dgm:bulletEnabled val="1"/>
        </dgm:presLayoutVars>
      </dgm:prSet>
      <dgm:spPr/>
      <dgm:t>
        <a:bodyPr/>
        <a:lstStyle/>
        <a:p>
          <a:endParaRPr lang="en-US"/>
        </a:p>
      </dgm:t>
    </dgm:pt>
    <dgm:pt modelId="{50FE3891-D20B-A941-AE11-2E621585AF16}" type="pres">
      <dgm:prSet presAssocID="{FF37F15D-852B-FE44-8620-2D57CC3980C3}" presName="FiveNodes_5_text" presStyleLbl="node1" presStyleIdx="4" presStyleCnt="5">
        <dgm:presLayoutVars>
          <dgm:bulletEnabled val="1"/>
        </dgm:presLayoutVars>
      </dgm:prSet>
      <dgm:spPr/>
      <dgm:t>
        <a:bodyPr/>
        <a:lstStyle/>
        <a:p>
          <a:endParaRPr lang="en-US"/>
        </a:p>
      </dgm:t>
    </dgm:pt>
  </dgm:ptLst>
  <dgm:cxnLst>
    <dgm:cxn modelId="{CE9F4CB0-3B67-4E03-A049-64793E715C94}" type="presOf" srcId="{78FDA491-AC67-1744-A677-7523A61B28A8}" destId="{D6E8E52F-A09B-A641-AA5B-3E51468BDFCD}" srcOrd="0" destOrd="0" presId="urn:microsoft.com/office/officeart/2005/8/layout/vProcess5"/>
    <dgm:cxn modelId="{B5522D8A-0ECB-49F5-BF53-CF0AB0783CFF}" type="presOf" srcId="{20696A58-91D8-4D41-B0FE-1B1773DF8F5F}" destId="{57AC8172-4DE0-264A-9714-FA05B0D099E3}" srcOrd="0" destOrd="0" presId="urn:microsoft.com/office/officeart/2005/8/layout/vProcess5"/>
    <dgm:cxn modelId="{D8D74DD1-8943-42DF-8C3C-B0269D66082B}" type="presOf" srcId="{F40E93EA-8FA4-0A49-BFFC-B5E50A028C8E}" destId="{9B68B8AC-CC75-044D-9036-0ADB5F3AC6F3}" srcOrd="0" destOrd="0" presId="urn:microsoft.com/office/officeart/2005/8/layout/vProcess5"/>
    <dgm:cxn modelId="{F5180E04-47D4-401D-BB59-C3C6E9419274}" type="presOf" srcId="{2C7C5A7B-05C5-0F42-9269-144273C525F5}" destId="{09B83B05-7375-754A-B318-8E00FC64D80B}" srcOrd="0" destOrd="0" presId="urn:microsoft.com/office/officeart/2005/8/layout/vProcess5"/>
    <dgm:cxn modelId="{69F4AC56-7ACA-4806-A55B-3F0A976725B1}" type="presOf" srcId="{3EFC4954-A0C4-8441-9E19-090676115934}" destId="{FC9C9CEC-1D0D-2949-B74E-BE4D53B420A8}" srcOrd="0" destOrd="0" presId="urn:microsoft.com/office/officeart/2005/8/layout/vProcess5"/>
    <dgm:cxn modelId="{027C4C1B-2C9E-49BA-9726-088D8E78A068}" type="presOf" srcId="{FF37F15D-852B-FE44-8620-2D57CC3980C3}" destId="{BB197E4A-E6D4-094B-959D-A7AC0DBDAADF}" srcOrd="0" destOrd="0" presId="urn:microsoft.com/office/officeart/2005/8/layout/vProcess5"/>
    <dgm:cxn modelId="{7C9993AA-4964-48B7-A770-901E7234C208}" type="presOf" srcId="{57201F9D-A44C-9B49-AA7A-921950F86CBE}" destId="{94EA4525-91E8-AB4C-B1C5-0FFB52FE945E}" srcOrd="1" destOrd="0" presId="urn:microsoft.com/office/officeart/2005/8/layout/vProcess5"/>
    <dgm:cxn modelId="{3B18A21A-651C-4609-8142-617F942D9035}" type="presOf" srcId="{A49EBFAD-6FB0-4D45-918C-B3348FCE4B3B}" destId="{F0946D23-5972-EA4C-9414-3673F11A40D0}" srcOrd="0" destOrd="0" presId="urn:microsoft.com/office/officeart/2005/8/layout/vProcess5"/>
    <dgm:cxn modelId="{1C687895-A3AE-184F-996C-A8D01EF7BB08}" srcId="{FF37F15D-852B-FE44-8620-2D57CC3980C3}" destId="{BF3564C3-5586-8D4C-AC45-9EAB755D5E85}" srcOrd="1" destOrd="0" parTransId="{FB9E0BB7-C1D0-8E4D-A0F7-996D6E4FAF51}" sibTransId="{78FDA491-AC67-1744-A677-7523A61B28A8}"/>
    <dgm:cxn modelId="{DA5300B9-1C8D-407D-A1D6-53312710F98E}" type="presOf" srcId="{A49EBFAD-6FB0-4D45-918C-B3348FCE4B3B}" destId="{630A18AA-731F-CC4E-AD6E-2879E4BA6B84}" srcOrd="1" destOrd="0" presId="urn:microsoft.com/office/officeart/2005/8/layout/vProcess5"/>
    <dgm:cxn modelId="{262627A7-053D-2840-B927-997E5F033201}" srcId="{FF37F15D-852B-FE44-8620-2D57CC3980C3}" destId="{57201F9D-A44C-9B49-AA7A-921950F86CBE}" srcOrd="3" destOrd="0" parTransId="{C880035F-597D-DE40-8804-24A05ECFAEC4}" sibTransId="{20696A58-91D8-4D41-B0FE-1B1773DF8F5F}"/>
    <dgm:cxn modelId="{4D7452A7-721F-0049-91DA-E803B67C571C}" srcId="{FF37F15D-852B-FE44-8620-2D57CC3980C3}" destId="{A49EBFAD-6FB0-4D45-918C-B3348FCE4B3B}" srcOrd="2" destOrd="0" parTransId="{BDDA0DFB-E35B-AD49-9811-FB499C60EC92}" sibTransId="{2C7C5A7B-05C5-0F42-9269-144273C525F5}"/>
    <dgm:cxn modelId="{87DC4CCB-267F-42E1-9250-9AE02C9DAE94}" type="presOf" srcId="{57201F9D-A44C-9B49-AA7A-921950F86CBE}" destId="{75318A5F-7ECA-8345-899F-7A4A89473C7C}" srcOrd="0" destOrd="0" presId="urn:microsoft.com/office/officeart/2005/8/layout/vProcess5"/>
    <dgm:cxn modelId="{AA8AB44B-6010-4D4C-B925-C7CAEABEE6FF}" type="presOf" srcId="{F40E93EA-8FA4-0A49-BFFC-B5E50A028C8E}" destId="{F1B85C3E-14F0-6847-9328-82BF13289511}" srcOrd="1" destOrd="0" presId="urn:microsoft.com/office/officeart/2005/8/layout/vProcess5"/>
    <dgm:cxn modelId="{ABD643C9-B484-48EE-9BBB-C408D9E65F18}" type="presOf" srcId="{BF3564C3-5586-8D4C-AC45-9EAB755D5E85}" destId="{C1B2B9F5-A50A-AE4B-8779-3A9176FC2B0C}" srcOrd="0" destOrd="0" presId="urn:microsoft.com/office/officeart/2005/8/layout/vProcess5"/>
    <dgm:cxn modelId="{842D4A98-2A82-4AA6-84A5-FC11C289710F}" type="presOf" srcId="{BF3564C3-5586-8D4C-AC45-9EAB755D5E85}" destId="{6361773B-4AF2-9743-A131-5238057BDECD}" srcOrd="1" destOrd="0" presId="urn:microsoft.com/office/officeart/2005/8/layout/vProcess5"/>
    <dgm:cxn modelId="{66C01DE0-AA5C-421E-A32F-4BB34731F62F}" type="presOf" srcId="{13123ACA-6C55-2242-8BA1-116DC2549ABF}" destId="{2AA43519-D0F2-2E4F-818C-764EC955D7B8}" srcOrd="0" destOrd="0" presId="urn:microsoft.com/office/officeart/2005/8/layout/vProcess5"/>
    <dgm:cxn modelId="{8B0205C9-58AA-405C-83DF-6810D6964C4E}" type="presOf" srcId="{3EFC4954-A0C4-8441-9E19-090676115934}" destId="{50FE3891-D20B-A941-AE11-2E621585AF16}" srcOrd="1" destOrd="0" presId="urn:microsoft.com/office/officeart/2005/8/layout/vProcess5"/>
    <dgm:cxn modelId="{638B4A75-6EED-094D-ACD3-EF11F7F0B648}" srcId="{FF37F15D-852B-FE44-8620-2D57CC3980C3}" destId="{3EFC4954-A0C4-8441-9E19-090676115934}" srcOrd="4" destOrd="0" parTransId="{3157CAE2-7BAC-8A45-A1B4-3022F9520254}" sibTransId="{71BEB571-8056-3345-AD16-F8FCA6816B79}"/>
    <dgm:cxn modelId="{8A2AFF13-FA06-6941-A870-74A6476F4452}" srcId="{FF37F15D-852B-FE44-8620-2D57CC3980C3}" destId="{F40E93EA-8FA4-0A49-BFFC-B5E50A028C8E}" srcOrd="0" destOrd="0" parTransId="{6A097B4A-810E-8149-BD9B-0F8D0CF71D57}" sibTransId="{13123ACA-6C55-2242-8BA1-116DC2549ABF}"/>
    <dgm:cxn modelId="{1162369B-81C0-4C50-992E-6704A80D1038}" type="presParOf" srcId="{BB197E4A-E6D4-094B-959D-A7AC0DBDAADF}" destId="{021919FB-7A35-2D4E-A437-A3C842CA297A}" srcOrd="0" destOrd="0" presId="urn:microsoft.com/office/officeart/2005/8/layout/vProcess5"/>
    <dgm:cxn modelId="{37E424F5-73B1-424A-A34E-A006BBAAD430}" type="presParOf" srcId="{BB197E4A-E6D4-094B-959D-A7AC0DBDAADF}" destId="{9B68B8AC-CC75-044D-9036-0ADB5F3AC6F3}" srcOrd="1" destOrd="0" presId="urn:microsoft.com/office/officeart/2005/8/layout/vProcess5"/>
    <dgm:cxn modelId="{93B0FE12-38A6-40D0-A307-49A9D08489A1}" type="presParOf" srcId="{BB197E4A-E6D4-094B-959D-A7AC0DBDAADF}" destId="{C1B2B9F5-A50A-AE4B-8779-3A9176FC2B0C}" srcOrd="2" destOrd="0" presId="urn:microsoft.com/office/officeart/2005/8/layout/vProcess5"/>
    <dgm:cxn modelId="{B27AA1EE-7E2D-4683-BC0E-2AECB2D18A7E}" type="presParOf" srcId="{BB197E4A-E6D4-094B-959D-A7AC0DBDAADF}" destId="{F0946D23-5972-EA4C-9414-3673F11A40D0}" srcOrd="3" destOrd="0" presId="urn:microsoft.com/office/officeart/2005/8/layout/vProcess5"/>
    <dgm:cxn modelId="{D6B193B4-7415-4A52-BAEE-2B128C735127}" type="presParOf" srcId="{BB197E4A-E6D4-094B-959D-A7AC0DBDAADF}" destId="{75318A5F-7ECA-8345-899F-7A4A89473C7C}" srcOrd="4" destOrd="0" presId="urn:microsoft.com/office/officeart/2005/8/layout/vProcess5"/>
    <dgm:cxn modelId="{F524274B-AD4F-4488-9655-A2F97ED5F6A0}" type="presParOf" srcId="{BB197E4A-E6D4-094B-959D-A7AC0DBDAADF}" destId="{FC9C9CEC-1D0D-2949-B74E-BE4D53B420A8}" srcOrd="5" destOrd="0" presId="urn:microsoft.com/office/officeart/2005/8/layout/vProcess5"/>
    <dgm:cxn modelId="{86C4D188-77EA-4C38-8EBA-89FD438A9C8C}" type="presParOf" srcId="{BB197E4A-E6D4-094B-959D-A7AC0DBDAADF}" destId="{2AA43519-D0F2-2E4F-818C-764EC955D7B8}" srcOrd="6" destOrd="0" presId="urn:microsoft.com/office/officeart/2005/8/layout/vProcess5"/>
    <dgm:cxn modelId="{EBFCDF67-5099-4195-8AAE-BBA7C48798E8}" type="presParOf" srcId="{BB197E4A-E6D4-094B-959D-A7AC0DBDAADF}" destId="{D6E8E52F-A09B-A641-AA5B-3E51468BDFCD}" srcOrd="7" destOrd="0" presId="urn:microsoft.com/office/officeart/2005/8/layout/vProcess5"/>
    <dgm:cxn modelId="{652C5D42-7D60-4E00-B76B-0DABF7993B3A}" type="presParOf" srcId="{BB197E4A-E6D4-094B-959D-A7AC0DBDAADF}" destId="{09B83B05-7375-754A-B318-8E00FC64D80B}" srcOrd="8" destOrd="0" presId="urn:microsoft.com/office/officeart/2005/8/layout/vProcess5"/>
    <dgm:cxn modelId="{CAC9B2AA-D19D-4769-A412-186D80923281}" type="presParOf" srcId="{BB197E4A-E6D4-094B-959D-A7AC0DBDAADF}" destId="{57AC8172-4DE0-264A-9714-FA05B0D099E3}" srcOrd="9" destOrd="0" presId="urn:microsoft.com/office/officeart/2005/8/layout/vProcess5"/>
    <dgm:cxn modelId="{F4E74D18-18FF-4547-BD72-FAF8BA40BFF3}" type="presParOf" srcId="{BB197E4A-E6D4-094B-959D-A7AC0DBDAADF}" destId="{F1B85C3E-14F0-6847-9328-82BF13289511}" srcOrd="10" destOrd="0" presId="urn:microsoft.com/office/officeart/2005/8/layout/vProcess5"/>
    <dgm:cxn modelId="{29D80499-5782-480C-BE36-D987F83EE363}" type="presParOf" srcId="{BB197E4A-E6D4-094B-959D-A7AC0DBDAADF}" destId="{6361773B-4AF2-9743-A131-5238057BDECD}" srcOrd="11" destOrd="0" presId="urn:microsoft.com/office/officeart/2005/8/layout/vProcess5"/>
    <dgm:cxn modelId="{E151BB8C-A31E-478B-BDCE-8780F6A34768}" type="presParOf" srcId="{BB197E4A-E6D4-094B-959D-A7AC0DBDAADF}" destId="{630A18AA-731F-CC4E-AD6E-2879E4BA6B84}" srcOrd="12" destOrd="0" presId="urn:microsoft.com/office/officeart/2005/8/layout/vProcess5"/>
    <dgm:cxn modelId="{0E18703E-A37D-4B95-959E-22DAB2A832E4}" type="presParOf" srcId="{BB197E4A-E6D4-094B-959D-A7AC0DBDAADF}" destId="{94EA4525-91E8-AB4C-B1C5-0FFB52FE945E}" srcOrd="13" destOrd="0" presId="urn:microsoft.com/office/officeart/2005/8/layout/vProcess5"/>
    <dgm:cxn modelId="{F331DC5E-1E1E-4CC0-AD1F-8D58861AA219}" type="presParOf" srcId="{BB197E4A-E6D4-094B-959D-A7AC0DBDAADF}" destId="{50FE3891-D20B-A941-AE11-2E621585AF1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8B8AC-CC75-044D-9036-0ADB5F3AC6F3}">
      <dsp:nvSpPr>
        <dsp:cNvPr id="0" name=""/>
        <dsp:cNvSpPr/>
      </dsp:nvSpPr>
      <dsp:spPr>
        <a:xfrm>
          <a:off x="73653" y="0"/>
          <a:ext cx="6218937" cy="74752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t>Scoping assessment (2013)</a:t>
          </a:r>
          <a:endParaRPr lang="en-US" sz="2400" b="1" kern="1200" dirty="0"/>
        </a:p>
      </dsp:txBody>
      <dsp:txXfrm>
        <a:off x="95547" y="21894"/>
        <a:ext cx="5287217" cy="703734"/>
      </dsp:txXfrm>
    </dsp:sp>
    <dsp:sp modelId="{C1B2B9F5-A50A-AE4B-8779-3A9176FC2B0C}">
      <dsp:nvSpPr>
        <dsp:cNvPr id="0" name=""/>
        <dsp:cNvSpPr/>
      </dsp:nvSpPr>
      <dsp:spPr>
        <a:xfrm>
          <a:off x="478802" y="879854"/>
          <a:ext cx="5955411" cy="74752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t>Targeted outreach (2014 - 2015)</a:t>
          </a:r>
          <a:endParaRPr lang="en-US" sz="2400" b="1" kern="1200" dirty="0"/>
        </a:p>
      </dsp:txBody>
      <dsp:txXfrm>
        <a:off x="500696" y="901748"/>
        <a:ext cx="4981011" cy="703733"/>
      </dsp:txXfrm>
    </dsp:sp>
    <dsp:sp modelId="{F0946D23-5972-EA4C-9414-3673F11A40D0}">
      <dsp:nvSpPr>
        <dsp:cNvPr id="0" name=""/>
        <dsp:cNvSpPr/>
      </dsp:nvSpPr>
      <dsp:spPr>
        <a:xfrm>
          <a:off x="955326" y="1702689"/>
          <a:ext cx="5955411" cy="74752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t>Technical Assistance Strategy Designed (end of 2015)</a:t>
          </a:r>
          <a:endParaRPr lang="en-US" sz="2400" b="1" kern="1200" dirty="0"/>
        </a:p>
      </dsp:txBody>
      <dsp:txXfrm>
        <a:off x="977220" y="1724583"/>
        <a:ext cx="4981011" cy="703734"/>
      </dsp:txXfrm>
    </dsp:sp>
    <dsp:sp modelId="{75318A5F-7ECA-8345-899F-7A4A89473C7C}">
      <dsp:nvSpPr>
        <dsp:cNvPr id="0" name=""/>
        <dsp:cNvSpPr/>
      </dsp:nvSpPr>
      <dsp:spPr>
        <a:xfrm>
          <a:off x="1400048" y="2554033"/>
          <a:ext cx="5955411" cy="74752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t>Technical Assistance Delivery (2015 - 2016)</a:t>
          </a:r>
          <a:endParaRPr lang="en-US" sz="2400" b="1" kern="1200" dirty="0"/>
        </a:p>
      </dsp:txBody>
      <dsp:txXfrm>
        <a:off x="1421942" y="2575927"/>
        <a:ext cx="4981011" cy="703733"/>
      </dsp:txXfrm>
    </dsp:sp>
    <dsp:sp modelId="{FC9C9CEC-1D0D-2949-B74E-BE4D53B420A8}">
      <dsp:nvSpPr>
        <dsp:cNvPr id="0" name=""/>
        <dsp:cNvSpPr/>
      </dsp:nvSpPr>
      <dsp:spPr>
        <a:xfrm>
          <a:off x="1844770" y="3405378"/>
          <a:ext cx="5955411" cy="74752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1" kern="1200" dirty="0" smtClean="0"/>
            <a:t>Impact analysis (2015-2017)</a:t>
          </a:r>
          <a:endParaRPr lang="en-US" sz="2400" b="1" kern="1200" dirty="0"/>
        </a:p>
      </dsp:txBody>
      <dsp:txXfrm>
        <a:off x="1866664" y="3427272"/>
        <a:ext cx="4981011" cy="703733"/>
      </dsp:txXfrm>
    </dsp:sp>
    <dsp:sp modelId="{2AA43519-D0F2-2E4F-818C-764EC955D7B8}">
      <dsp:nvSpPr>
        <dsp:cNvPr id="0" name=""/>
        <dsp:cNvSpPr/>
      </dsp:nvSpPr>
      <dsp:spPr>
        <a:xfrm>
          <a:off x="5535403" y="546106"/>
          <a:ext cx="485889" cy="485889"/>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p>
      </dsp:txBody>
      <dsp:txXfrm>
        <a:off x="5644728" y="546106"/>
        <a:ext cx="267239" cy="365631"/>
      </dsp:txXfrm>
    </dsp:sp>
    <dsp:sp modelId="{D6E8E52F-A09B-A641-AA5B-3E51468BDFCD}">
      <dsp:nvSpPr>
        <dsp:cNvPr id="0" name=""/>
        <dsp:cNvSpPr/>
      </dsp:nvSpPr>
      <dsp:spPr>
        <a:xfrm>
          <a:off x="5980125" y="1397450"/>
          <a:ext cx="485889" cy="485889"/>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p>
      </dsp:txBody>
      <dsp:txXfrm>
        <a:off x="6089450" y="1397450"/>
        <a:ext cx="267239" cy="365631"/>
      </dsp:txXfrm>
    </dsp:sp>
    <dsp:sp modelId="{09B83B05-7375-754A-B318-8E00FC64D80B}">
      <dsp:nvSpPr>
        <dsp:cNvPr id="0" name=""/>
        <dsp:cNvSpPr/>
      </dsp:nvSpPr>
      <dsp:spPr>
        <a:xfrm>
          <a:off x="6424847" y="2236336"/>
          <a:ext cx="485889" cy="485889"/>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p>
      </dsp:txBody>
      <dsp:txXfrm>
        <a:off x="6534172" y="2236336"/>
        <a:ext cx="267239" cy="365631"/>
      </dsp:txXfrm>
    </dsp:sp>
    <dsp:sp modelId="{57AC8172-4DE0-264A-9714-FA05B0D099E3}">
      <dsp:nvSpPr>
        <dsp:cNvPr id="0" name=""/>
        <dsp:cNvSpPr/>
      </dsp:nvSpPr>
      <dsp:spPr>
        <a:xfrm>
          <a:off x="6869570" y="3095986"/>
          <a:ext cx="485889" cy="485889"/>
        </a:xfrm>
        <a:prstGeom prst="downArrow">
          <a:avLst>
            <a:gd name="adj1" fmla="val 55000"/>
            <a:gd name="adj2" fmla="val 45000"/>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p>
      </dsp:txBody>
      <dsp:txXfrm>
        <a:off x="6978895" y="3095986"/>
        <a:ext cx="267239" cy="36563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pPr>
              <a:defRPr/>
            </a:pPr>
            <a:endParaRPr lang="en-US"/>
          </a:p>
        </p:txBody>
      </p:sp>
      <p:sp>
        <p:nvSpPr>
          <p:cNvPr id="3" name="Date Placeholder 2"/>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pPr>
              <a:defRPr/>
            </a:pPr>
            <a:fld id="{69DB71D2-BAB9-4001-BC7D-E58F8CA27482}" type="datetimeFigureOut">
              <a:rPr lang="en-US"/>
              <a:pPr>
                <a:defRPr/>
              </a:pPr>
              <a:t>4/18/2018</a:t>
            </a:fld>
            <a:endParaRPr lang="en-US"/>
          </a:p>
        </p:txBody>
      </p:sp>
      <p:sp>
        <p:nvSpPr>
          <p:cNvPr id="4" name="Footer Placeholder 3"/>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pPr>
              <a:defRPr/>
            </a:pPr>
            <a:fld id="{BC717E7B-916B-4ED6-85D5-C35CD203081C}" type="slidenum">
              <a:rPr lang="en-US"/>
              <a:pPr>
                <a:defRPr/>
              </a:pPr>
              <a:t>‹#›</a:t>
            </a:fld>
            <a:endParaRPr lang="en-US"/>
          </a:p>
        </p:txBody>
      </p:sp>
    </p:spTree>
    <p:extLst>
      <p:ext uri="{BB962C8B-B14F-4D97-AF65-F5344CB8AC3E}">
        <p14:creationId xmlns:p14="http://schemas.microsoft.com/office/powerpoint/2010/main" val="2912293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36" tIns="46968" rIns="93936" bIns="46968"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5" name="Rectangle 3"/>
          <p:cNvSpPr>
            <a:spLocks noGrp="1" noChangeArrowheads="1"/>
          </p:cNvSpPr>
          <p:nvPr>
            <p:ph type="dt" idx="1"/>
          </p:nvPr>
        </p:nvSpPr>
        <p:spPr bwMode="auto">
          <a:xfrm>
            <a:off x="4008705" y="0"/>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36" tIns="46968" rIns="93936" bIns="46968"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707708" y="4447461"/>
            <a:ext cx="5661660" cy="421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36" tIns="46968" rIns="93936" bIns="4696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93296"/>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36" tIns="46968" rIns="93936" bIns="46968"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4008705" y="8893296"/>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36" tIns="46968" rIns="93936" bIns="46968" numCol="1" anchor="b" anchorCtr="0" compatLnSpc="1">
            <a:prstTxWarp prst="textNoShape">
              <a:avLst/>
            </a:prstTxWarp>
          </a:bodyPr>
          <a:lstStyle>
            <a:lvl1pPr algn="r" eaLnBrk="1" hangingPunct="1">
              <a:defRPr sz="1200"/>
            </a:lvl1pPr>
          </a:lstStyle>
          <a:p>
            <a:pPr>
              <a:defRPr/>
            </a:pPr>
            <a:fld id="{88AA2AA9-F5DE-4A68-9712-D582A7DE47ED}" type="slidenum">
              <a:rPr lang="en-US" altLang="en-US"/>
              <a:pPr>
                <a:defRPr/>
              </a:pPr>
              <a:t>‹#›</a:t>
            </a:fld>
            <a:endParaRPr lang="en-US" altLang="en-US"/>
          </a:p>
        </p:txBody>
      </p:sp>
    </p:spTree>
    <p:extLst>
      <p:ext uri="{BB962C8B-B14F-4D97-AF65-F5344CB8AC3E}">
        <p14:creationId xmlns:p14="http://schemas.microsoft.com/office/powerpoint/2010/main" val="13741176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defTabSz="957303">
              <a:defRPr>
                <a:solidFill>
                  <a:schemeClr val="tx1"/>
                </a:solidFill>
                <a:latin typeface="Arial" panose="020B0604020202020204" pitchFamily="34" charset="0"/>
              </a:defRPr>
            </a:lvl1pPr>
            <a:lvl2pPr marL="763233" indent="-293551" defTabSz="957303">
              <a:defRPr>
                <a:solidFill>
                  <a:schemeClr val="tx1"/>
                </a:solidFill>
                <a:latin typeface="Arial" panose="020B0604020202020204" pitchFamily="34" charset="0"/>
              </a:defRPr>
            </a:lvl2pPr>
            <a:lvl3pPr marL="1174204" indent="-234841" defTabSz="957303">
              <a:defRPr>
                <a:solidFill>
                  <a:schemeClr val="tx1"/>
                </a:solidFill>
                <a:latin typeface="Arial" panose="020B0604020202020204" pitchFamily="34" charset="0"/>
              </a:defRPr>
            </a:lvl3pPr>
            <a:lvl4pPr marL="1643885" indent="-234841" defTabSz="957303">
              <a:defRPr>
                <a:solidFill>
                  <a:schemeClr val="tx1"/>
                </a:solidFill>
                <a:latin typeface="Arial" panose="020B0604020202020204" pitchFamily="34" charset="0"/>
              </a:defRPr>
            </a:lvl4pPr>
            <a:lvl5pPr marL="2113567" indent="-234841" defTabSz="957303">
              <a:defRPr>
                <a:solidFill>
                  <a:schemeClr val="tx1"/>
                </a:solidFill>
                <a:latin typeface="Arial" panose="020B0604020202020204" pitchFamily="34" charset="0"/>
              </a:defRPr>
            </a:lvl5pPr>
            <a:lvl6pPr marL="2583249" indent="-234841" defTabSz="957303" eaLnBrk="0" fontAlgn="base" hangingPunct="0">
              <a:spcBef>
                <a:spcPct val="0"/>
              </a:spcBef>
              <a:spcAft>
                <a:spcPct val="0"/>
              </a:spcAft>
              <a:defRPr>
                <a:solidFill>
                  <a:schemeClr val="tx1"/>
                </a:solidFill>
                <a:latin typeface="Arial" panose="020B0604020202020204" pitchFamily="34" charset="0"/>
              </a:defRPr>
            </a:lvl6pPr>
            <a:lvl7pPr marL="3052930" indent="-234841" defTabSz="957303" eaLnBrk="0" fontAlgn="base" hangingPunct="0">
              <a:spcBef>
                <a:spcPct val="0"/>
              </a:spcBef>
              <a:spcAft>
                <a:spcPct val="0"/>
              </a:spcAft>
              <a:defRPr>
                <a:solidFill>
                  <a:schemeClr val="tx1"/>
                </a:solidFill>
                <a:latin typeface="Arial" panose="020B0604020202020204" pitchFamily="34" charset="0"/>
              </a:defRPr>
            </a:lvl7pPr>
            <a:lvl8pPr marL="3522612" indent="-234841" defTabSz="957303" eaLnBrk="0" fontAlgn="base" hangingPunct="0">
              <a:spcBef>
                <a:spcPct val="0"/>
              </a:spcBef>
              <a:spcAft>
                <a:spcPct val="0"/>
              </a:spcAft>
              <a:defRPr>
                <a:solidFill>
                  <a:schemeClr val="tx1"/>
                </a:solidFill>
                <a:latin typeface="Arial" panose="020B0604020202020204" pitchFamily="34" charset="0"/>
              </a:defRPr>
            </a:lvl8pPr>
            <a:lvl9pPr marL="3992293" indent="-234841" defTabSz="957303" eaLnBrk="0" fontAlgn="base" hangingPunct="0">
              <a:spcBef>
                <a:spcPct val="0"/>
              </a:spcBef>
              <a:spcAft>
                <a:spcPct val="0"/>
              </a:spcAft>
              <a:defRPr>
                <a:solidFill>
                  <a:schemeClr val="tx1"/>
                </a:solidFill>
                <a:latin typeface="Arial" panose="020B0604020202020204" pitchFamily="34" charset="0"/>
              </a:defRPr>
            </a:lvl9pPr>
          </a:lstStyle>
          <a:p>
            <a:fld id="{831D8EB5-4B30-41EC-B72F-2020FD39800B}" type="slidenum">
              <a:rPr lang="en-US" altLang="en-US" smtClean="0">
                <a:solidFill>
                  <a:srgbClr val="000000"/>
                </a:solidFill>
              </a:rPr>
              <a:pPr/>
              <a:t>1</a:t>
            </a:fld>
            <a:endParaRPr lang="en-US" altLang="en-US">
              <a:solidFill>
                <a:srgbClr val="000000"/>
              </a:solidFill>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Be sure to type in your name and organization.  Scroll to the left to drag your region’s logo onto this page.</a:t>
            </a:r>
          </a:p>
        </p:txBody>
      </p:sp>
    </p:spTree>
    <p:extLst>
      <p:ext uri="{BB962C8B-B14F-4D97-AF65-F5344CB8AC3E}">
        <p14:creationId xmlns:p14="http://schemas.microsoft.com/office/powerpoint/2010/main" val="21430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63233" indent="-293551">
              <a:defRPr>
                <a:solidFill>
                  <a:schemeClr val="tx1"/>
                </a:solidFill>
                <a:latin typeface="Arial" panose="020B0604020202020204" pitchFamily="34" charset="0"/>
              </a:defRPr>
            </a:lvl2pPr>
            <a:lvl3pPr marL="1174204" indent="-234841">
              <a:defRPr>
                <a:solidFill>
                  <a:schemeClr val="tx1"/>
                </a:solidFill>
                <a:latin typeface="Arial" panose="020B0604020202020204" pitchFamily="34" charset="0"/>
              </a:defRPr>
            </a:lvl3pPr>
            <a:lvl4pPr marL="1643885" indent="-234841">
              <a:defRPr>
                <a:solidFill>
                  <a:schemeClr val="tx1"/>
                </a:solidFill>
                <a:latin typeface="Arial" panose="020B0604020202020204" pitchFamily="34" charset="0"/>
              </a:defRPr>
            </a:lvl4pPr>
            <a:lvl5pPr marL="2113567" indent="-234841">
              <a:defRPr>
                <a:solidFill>
                  <a:schemeClr val="tx1"/>
                </a:solidFill>
                <a:latin typeface="Arial" panose="020B0604020202020204" pitchFamily="34" charset="0"/>
              </a:defRPr>
            </a:lvl5pPr>
            <a:lvl6pPr marL="2583249" indent="-234841" eaLnBrk="0" fontAlgn="base" hangingPunct="0">
              <a:spcBef>
                <a:spcPct val="0"/>
              </a:spcBef>
              <a:spcAft>
                <a:spcPct val="0"/>
              </a:spcAft>
              <a:defRPr>
                <a:solidFill>
                  <a:schemeClr val="tx1"/>
                </a:solidFill>
                <a:latin typeface="Arial" panose="020B0604020202020204" pitchFamily="34" charset="0"/>
              </a:defRPr>
            </a:lvl6pPr>
            <a:lvl7pPr marL="3052930" indent="-234841" eaLnBrk="0" fontAlgn="base" hangingPunct="0">
              <a:spcBef>
                <a:spcPct val="0"/>
              </a:spcBef>
              <a:spcAft>
                <a:spcPct val="0"/>
              </a:spcAft>
              <a:defRPr>
                <a:solidFill>
                  <a:schemeClr val="tx1"/>
                </a:solidFill>
                <a:latin typeface="Arial" panose="020B0604020202020204" pitchFamily="34" charset="0"/>
              </a:defRPr>
            </a:lvl7pPr>
            <a:lvl8pPr marL="3522612" indent="-234841" eaLnBrk="0" fontAlgn="base" hangingPunct="0">
              <a:spcBef>
                <a:spcPct val="0"/>
              </a:spcBef>
              <a:spcAft>
                <a:spcPct val="0"/>
              </a:spcAft>
              <a:defRPr>
                <a:solidFill>
                  <a:schemeClr val="tx1"/>
                </a:solidFill>
                <a:latin typeface="Arial" panose="020B0604020202020204" pitchFamily="34" charset="0"/>
              </a:defRPr>
            </a:lvl8pPr>
            <a:lvl9pPr marL="3992293" indent="-234841" eaLnBrk="0" fontAlgn="base" hangingPunct="0">
              <a:spcBef>
                <a:spcPct val="0"/>
              </a:spcBef>
              <a:spcAft>
                <a:spcPct val="0"/>
              </a:spcAft>
              <a:defRPr>
                <a:solidFill>
                  <a:schemeClr val="tx1"/>
                </a:solidFill>
                <a:latin typeface="Arial" panose="020B0604020202020204" pitchFamily="34" charset="0"/>
              </a:defRPr>
            </a:lvl9pPr>
          </a:lstStyle>
          <a:p>
            <a:fld id="{A2A6A6DE-635C-4DBC-96C4-5C716BBB96AC}" type="slidenum">
              <a:rPr lang="en-US" altLang="en-US" smtClean="0">
                <a:solidFill>
                  <a:srgbClr val="000000"/>
                </a:solidFill>
              </a:rPr>
              <a:pPr/>
              <a:t>2</a:t>
            </a:fld>
            <a:endParaRPr lang="en-US" altLang="en-US">
              <a:solidFill>
                <a:srgbClr val="000000"/>
              </a:solidFill>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en-US" altLang="en-US" dirty="0">
                <a:solidFill>
                  <a:srgbClr val="000000"/>
                </a:solidFill>
                <a:latin typeface="Arial" panose="020B0604020202020204" pitchFamily="34" charset="0"/>
              </a:rPr>
              <a:t>First, a word about RCAP.</a:t>
            </a:r>
          </a:p>
          <a:p>
            <a:pPr eaLnBrk="1" hangingPunct="1"/>
            <a:r>
              <a:rPr lang="en-US" altLang="en-US" dirty="0">
                <a:solidFill>
                  <a:srgbClr val="000000"/>
                </a:solidFill>
                <a:latin typeface="Arial" panose="020B0604020202020204" pitchFamily="34" charset="0"/>
              </a:rPr>
              <a:t>Non-profit providing training and TA to rural communities &amp; tribes on DW &amp; WW issues</a:t>
            </a:r>
          </a:p>
          <a:p>
            <a:pPr eaLnBrk="1" hangingPunct="1"/>
            <a:r>
              <a:rPr lang="en-US" altLang="en-US" dirty="0">
                <a:solidFill>
                  <a:srgbClr val="000000"/>
                </a:solidFill>
                <a:latin typeface="Arial" panose="020B0604020202020204" pitchFamily="34" charset="0"/>
              </a:rPr>
              <a:t>Work in all 50 states, plus PR &amp; USVI – 6 regional offices &amp; one national</a:t>
            </a:r>
          </a:p>
          <a:p>
            <a:pPr eaLnBrk="1" hangingPunct="1"/>
            <a:r>
              <a:rPr lang="en-US" altLang="en-US" dirty="0">
                <a:solidFill>
                  <a:srgbClr val="000000"/>
                </a:solidFill>
                <a:latin typeface="Arial" panose="020B0604020202020204" pitchFamily="34" charset="0"/>
              </a:rPr>
              <a:t>Funded by federal grants (USDA, HHS, EPA) and state grants</a:t>
            </a:r>
          </a:p>
          <a:p>
            <a:pPr eaLnBrk="1" hangingPunct="1"/>
            <a:r>
              <a:rPr lang="en-US" altLang="en-US" dirty="0">
                <a:solidFill>
                  <a:srgbClr val="000000"/>
                </a:solidFill>
                <a:latin typeface="Arial" panose="020B0604020202020204" pitchFamily="34" charset="0"/>
              </a:rPr>
              <a:t>Staff have expertise in DW &amp; WW treatment, utility financing, management &amp; general administration</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700968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1E1C76CF-1688-44D0-8ADF-65F4E17BA9A7}"/>
              </a:ext>
            </a:extLst>
          </p:cNvPr>
          <p:cNvSpPr>
            <a:spLocks noGrp="1" noChangeArrowheads="1"/>
          </p:cNvSpPr>
          <p:nvPr>
            <p:ph type="sldNum" sz="quarter" idx="5"/>
          </p:nvPr>
        </p:nvSpPr>
        <p:spPr>
          <a:ln/>
        </p:spPr>
        <p:txBody>
          <a:bodyPr/>
          <a:lstStyle/>
          <a:p>
            <a:fld id="{CF57CB90-D973-45FD-90DE-E091270AA4CD}" type="slidenum">
              <a:rPr lang="en-US" altLang="en-US"/>
              <a:pPr/>
              <a:t>5</a:t>
            </a:fld>
            <a:endParaRPr lang="en-US" altLang="en-US"/>
          </a:p>
        </p:txBody>
      </p:sp>
      <p:sp>
        <p:nvSpPr>
          <p:cNvPr id="135170" name="Rectangle 2">
            <a:extLst>
              <a:ext uri="{FF2B5EF4-FFF2-40B4-BE49-F238E27FC236}">
                <a16:creationId xmlns:a16="http://schemas.microsoft.com/office/drawing/2014/main" xmlns="" id="{9C97B7EE-CC4B-4256-AA30-9EE38575BE15}"/>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xmlns="" id="{B51DBFBF-A416-4C0C-A989-3B2A3668A658}"/>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62077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1E1C76CF-1688-44D0-8ADF-65F4E17BA9A7}"/>
              </a:ext>
            </a:extLst>
          </p:cNvPr>
          <p:cNvSpPr>
            <a:spLocks noGrp="1" noChangeArrowheads="1"/>
          </p:cNvSpPr>
          <p:nvPr>
            <p:ph type="sldNum" sz="quarter" idx="5"/>
          </p:nvPr>
        </p:nvSpPr>
        <p:spPr>
          <a:ln/>
        </p:spPr>
        <p:txBody>
          <a:bodyPr/>
          <a:lstStyle/>
          <a:p>
            <a:fld id="{CF57CB90-D973-45FD-90DE-E091270AA4CD}" type="slidenum">
              <a:rPr lang="en-US" altLang="en-US"/>
              <a:pPr/>
              <a:t>6</a:t>
            </a:fld>
            <a:endParaRPr lang="en-US" altLang="en-US"/>
          </a:p>
        </p:txBody>
      </p:sp>
      <p:sp>
        <p:nvSpPr>
          <p:cNvPr id="135170" name="Rectangle 2">
            <a:extLst>
              <a:ext uri="{FF2B5EF4-FFF2-40B4-BE49-F238E27FC236}">
                <a16:creationId xmlns:a16="http://schemas.microsoft.com/office/drawing/2014/main" xmlns="" id="{9C97B7EE-CC4B-4256-AA30-9EE38575BE15}"/>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xmlns="" id="{B51DBFBF-A416-4C0C-A989-3B2A3668A658}"/>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38869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9" descr="PH24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PH54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19975" y="0"/>
            <a:ext cx="1724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 descr="2901000274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8653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3" descr="USDAImage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00200" y="0"/>
            <a:ext cx="1879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0" descr="RCAP logo - newRGB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b="21510"/>
          <a:stretch>
            <a:fillRect/>
          </a:stretch>
        </p:blipFill>
        <p:spPr bwMode="auto">
          <a:xfrm>
            <a:off x="3429000" y="5257800"/>
            <a:ext cx="24511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6" descr="PH2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32438" y="0"/>
            <a:ext cx="18938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51" name="Rectangle 19"/>
          <p:cNvSpPr>
            <a:spLocks noGrp="1" noChangeArrowheads="1"/>
          </p:cNvSpPr>
          <p:nvPr>
            <p:ph type="ctrTitle"/>
          </p:nvPr>
        </p:nvSpPr>
        <p:spPr>
          <a:xfrm>
            <a:off x="932656" y="2924176"/>
            <a:ext cx="7191375" cy="1104900"/>
          </a:xfrm>
        </p:spPr>
        <p:txBody>
          <a:bodyPr anchor="ctr"/>
          <a:lstStyle>
            <a:lvl1pPr algn="ctr">
              <a:defRPr sz="3700" u="none">
                <a:solidFill>
                  <a:schemeClr val="bg2"/>
                </a:solidFill>
              </a:defRPr>
            </a:lvl1pPr>
          </a:lstStyle>
          <a:p>
            <a:pPr lvl="0"/>
            <a:r>
              <a:rPr lang="en-US" altLang="en-US" noProof="0" dirty="0"/>
              <a:t>Click to edit Master title style</a:t>
            </a:r>
          </a:p>
        </p:txBody>
      </p:sp>
      <p:sp>
        <p:nvSpPr>
          <p:cNvPr id="146475" name="Rectangle 43"/>
          <p:cNvSpPr>
            <a:spLocks noGrp="1" noChangeArrowheads="1"/>
          </p:cNvSpPr>
          <p:nvPr>
            <p:ph type="subTitle" sz="quarter" idx="1"/>
          </p:nvPr>
        </p:nvSpPr>
        <p:spPr>
          <a:xfrm>
            <a:off x="2066925" y="4048125"/>
            <a:ext cx="4933950" cy="1066800"/>
          </a:xfrm>
        </p:spPr>
        <p:txBody>
          <a:bodyPr/>
          <a:lstStyle>
            <a:lvl1pPr marL="0" indent="0" algn="ctr">
              <a:buFont typeface="Wingdings" pitchFamily="2" charset="2"/>
              <a:buNone/>
              <a:defRPr sz="2000">
                <a:solidFill>
                  <a:schemeClr val="bg2"/>
                </a:solidFill>
              </a:defRPr>
            </a:lvl1pPr>
          </a:lstStyle>
          <a:p>
            <a:pPr lvl="0"/>
            <a:r>
              <a:rPr lang="en-US" altLang="en-US" noProof="0" dirty="0"/>
              <a:t>Click and type your name and organization</a:t>
            </a:r>
          </a:p>
        </p:txBody>
      </p:sp>
    </p:spTree>
    <p:extLst>
      <p:ext uri="{BB962C8B-B14F-4D97-AF65-F5344CB8AC3E}">
        <p14:creationId xmlns:p14="http://schemas.microsoft.com/office/powerpoint/2010/main" val="210863556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0" descr="RCAP logo - newRGB2"/>
          <p:cNvPicPr>
            <a:picLocks noChangeAspect="1" noChangeArrowheads="1"/>
          </p:cNvPicPr>
          <p:nvPr userDrawn="1"/>
        </p:nvPicPr>
        <p:blipFill>
          <a:blip r:embed="rId2">
            <a:extLst>
              <a:ext uri="{28A0092B-C50C-407E-A947-70E740481C1C}">
                <a14:useLocalDpi xmlns:a14="http://schemas.microsoft.com/office/drawing/2010/main" val="0"/>
              </a:ext>
            </a:extLst>
          </a:blip>
          <a:srcRect t="88113"/>
          <a:stretch>
            <a:fillRect/>
          </a:stretch>
        </p:blipFill>
        <p:spPr bwMode="auto">
          <a:xfrm>
            <a:off x="1871663" y="6326188"/>
            <a:ext cx="54340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54878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76200"/>
            <a:ext cx="2095500" cy="6248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76200"/>
            <a:ext cx="6134100" cy="6248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41758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3840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a:xfrm>
            <a:off x="457200" y="381000"/>
            <a:ext cx="8229600" cy="1524000"/>
          </a:xfrm>
          <a:prstGeom prst="rect">
            <a:avLst/>
          </a:prstGeom>
        </p:spPr>
        <p:txBody>
          <a:bodyPr/>
          <a:lstStyle>
            <a:lvl1pPr>
              <a:defRPr sz="4000"/>
            </a:lvl1pPr>
          </a:lstStyle>
          <a:p>
            <a:r>
              <a:rPr lang="en-US" dirty="0"/>
              <a:t>Click to edit Master title style</a:t>
            </a:r>
          </a:p>
        </p:txBody>
      </p:sp>
      <p:sp>
        <p:nvSpPr>
          <p:cNvPr id="4" name="Rectangle 5"/>
          <p:cNvSpPr>
            <a:spLocks noGrp="1" noChangeArrowheads="1"/>
          </p:cNvSpPr>
          <p:nvPr>
            <p:ph type="ftr" sz="quarter" idx="10"/>
          </p:nvPr>
        </p:nvSpPr>
        <p:spPr>
          <a:xfrm>
            <a:off x="3124200" y="6245225"/>
            <a:ext cx="2895600" cy="476250"/>
          </a:xfrm>
          <a:prstGeom prst="rect">
            <a:avLst/>
          </a:prstGeom>
        </p:spPr>
        <p:txBody>
          <a:bodyPr/>
          <a:lstStyle>
            <a:lvl1pPr>
              <a:defRPr>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1"/>
          </p:nvPr>
        </p:nvSpPr>
        <p:spPr>
          <a:xfrm>
            <a:off x="3810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82D0A7-87E0-4A9D-97E8-30ACB68178FC}" type="slidenum">
              <a:rPr lang="en-US" altLang="en-US"/>
              <a:pPr>
                <a:defRPr/>
              </a:pPr>
              <a:t>‹#›</a:t>
            </a:fld>
            <a:endParaRPr lang="en-US" altLang="en-US"/>
          </a:p>
        </p:txBody>
      </p:sp>
    </p:spTree>
    <p:extLst>
      <p:ext uri="{BB962C8B-B14F-4D97-AF65-F5344CB8AC3E}">
        <p14:creationId xmlns:p14="http://schemas.microsoft.com/office/powerpoint/2010/main" val="389352063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xfrm>
            <a:off x="3124200" y="6245225"/>
            <a:ext cx="2895600" cy="476250"/>
          </a:xfrm>
          <a:prstGeom prst="rect">
            <a:avLst/>
          </a:prstGeom>
        </p:spPr>
        <p:txBody>
          <a:bodyPr/>
          <a:lstStyle>
            <a:lvl1pPr>
              <a:defRPr>
                <a:solidFill>
                  <a:srgbClr val="000000"/>
                </a:solidFill>
                <a:latin typeface="Arial" panose="020B0604020202020204" pitchFamily="34" charset="0"/>
              </a:defRPr>
            </a:lvl1pPr>
          </a:lstStyle>
          <a:p>
            <a:pPr>
              <a:defRPr/>
            </a:pPr>
            <a:endParaRPr lang="en-US"/>
          </a:p>
        </p:txBody>
      </p:sp>
      <p:sp>
        <p:nvSpPr>
          <p:cNvPr id="3" name="Rectangle 4"/>
          <p:cNvSpPr>
            <a:spLocks noGrp="1" noChangeArrowheads="1"/>
          </p:cNvSpPr>
          <p:nvPr>
            <p:ph type="sldNum" sz="quarter" idx="11"/>
          </p:nvPr>
        </p:nvSpPr>
        <p:spPr>
          <a:xfrm>
            <a:off x="5334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C1E19647-BA01-41B8-804A-90C68C0A40D4}" type="slidenum">
              <a:rPr lang="en-US" altLang="en-US"/>
              <a:pPr>
                <a:defRPr/>
              </a:pPr>
              <a:t>‹#›</a:t>
            </a:fld>
            <a:endParaRPr lang="en-US" altLang="en-US"/>
          </a:p>
        </p:txBody>
      </p:sp>
    </p:spTree>
    <p:extLst>
      <p:ext uri="{BB962C8B-B14F-4D97-AF65-F5344CB8AC3E}">
        <p14:creationId xmlns:p14="http://schemas.microsoft.com/office/powerpoint/2010/main" val="135044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9" descr="PH24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29000" y="0"/>
            <a:ext cx="2209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0" descr="PH54a"/>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19975" y="0"/>
            <a:ext cx="17240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 descr="2901000274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8653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3" descr="USDAImage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00200" y="0"/>
            <a:ext cx="1879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6" descr="PH2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532438" y="0"/>
            <a:ext cx="189388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21100" y="5221288"/>
            <a:ext cx="19177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51" name="Rectangle 19"/>
          <p:cNvSpPr>
            <a:spLocks noGrp="1" noChangeArrowheads="1"/>
          </p:cNvSpPr>
          <p:nvPr>
            <p:ph type="ctrTitle"/>
          </p:nvPr>
        </p:nvSpPr>
        <p:spPr>
          <a:xfrm>
            <a:off x="932656" y="2924176"/>
            <a:ext cx="7191375" cy="1104900"/>
          </a:xfrm>
        </p:spPr>
        <p:txBody>
          <a:bodyPr anchor="ctr"/>
          <a:lstStyle>
            <a:lvl1pPr algn="ctr">
              <a:defRPr sz="3700" u="none">
                <a:solidFill>
                  <a:schemeClr val="bg2"/>
                </a:solidFill>
              </a:defRPr>
            </a:lvl1pPr>
          </a:lstStyle>
          <a:p>
            <a:pPr lvl="0"/>
            <a:r>
              <a:rPr lang="en-US" altLang="en-US" noProof="0" dirty="0" smtClean="0"/>
              <a:t>Click to edit Master title style</a:t>
            </a:r>
          </a:p>
        </p:txBody>
      </p:sp>
      <p:sp>
        <p:nvSpPr>
          <p:cNvPr id="146475" name="Rectangle 43"/>
          <p:cNvSpPr>
            <a:spLocks noGrp="1" noChangeArrowheads="1"/>
          </p:cNvSpPr>
          <p:nvPr>
            <p:ph type="subTitle" sz="quarter" idx="1"/>
          </p:nvPr>
        </p:nvSpPr>
        <p:spPr>
          <a:xfrm>
            <a:off x="2066925" y="4048125"/>
            <a:ext cx="4933950" cy="1066800"/>
          </a:xfrm>
        </p:spPr>
        <p:txBody>
          <a:bodyPr/>
          <a:lstStyle>
            <a:lvl1pPr marL="0" indent="0" algn="ctr">
              <a:buFont typeface="Wingdings" pitchFamily="2" charset="2"/>
              <a:buNone/>
              <a:defRPr sz="2000">
                <a:solidFill>
                  <a:schemeClr val="bg2"/>
                </a:solidFill>
              </a:defRPr>
            </a:lvl1pPr>
          </a:lstStyle>
          <a:p>
            <a:pPr lvl="0"/>
            <a:r>
              <a:rPr lang="en-US" altLang="en-US" noProof="0" dirty="0" smtClean="0"/>
              <a:t>Click and type your name and organization</a:t>
            </a:r>
          </a:p>
        </p:txBody>
      </p:sp>
    </p:spTree>
    <p:extLst>
      <p:ext uri="{BB962C8B-B14F-4D97-AF65-F5344CB8AC3E}">
        <p14:creationId xmlns:p14="http://schemas.microsoft.com/office/powerpoint/2010/main" val="123082020"/>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dirty="0" smtClean="0"/>
              <a:t>Click to edit Master title style</a:t>
            </a:r>
            <a:endParaRPr lang="en-US" dirty="0"/>
          </a:p>
        </p:txBody>
      </p:sp>
      <p:sp>
        <p:nvSpPr>
          <p:cNvPr id="4" name="Slide Number Placeholder 1"/>
          <p:cNvSpPr>
            <a:spLocks noGrp="1"/>
          </p:cNvSpPr>
          <p:nvPr>
            <p:ph type="sldNum" sz="quarter" idx="10"/>
          </p:nvPr>
        </p:nvSpPr>
        <p:spPr/>
        <p:txBody>
          <a:bodyPr/>
          <a:lstStyle>
            <a:lvl1pPr>
              <a:defRPr/>
            </a:lvl1pPr>
          </a:lstStyle>
          <a:p>
            <a:pPr>
              <a:defRPr/>
            </a:pPr>
            <a:fld id="{5E0152C7-2134-4FDF-BA54-BF77B3B2D028}" type="slidenum">
              <a:rPr lang="en-US" altLang="en-US"/>
              <a:pPr>
                <a:defRPr/>
              </a:pPr>
              <a:t>‹#›</a:t>
            </a:fld>
            <a:endParaRPr lang="en-US" altLang="en-US" dirty="0"/>
          </a:p>
        </p:txBody>
      </p:sp>
    </p:spTree>
    <p:extLst>
      <p:ext uri="{BB962C8B-B14F-4D97-AF65-F5344CB8AC3E}">
        <p14:creationId xmlns:p14="http://schemas.microsoft.com/office/powerpoint/2010/main" val="304667528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0" descr="RCAP logo - newRGB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74850" y="990600"/>
            <a:ext cx="501808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lstStyle>
            <a:lvl1pPr algn="l">
              <a:defRPr sz="4000" b="1" u="none" cap="all">
                <a:solidFill>
                  <a:schemeClr val="bg2"/>
                </a:solidFi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905250"/>
            <a:ext cx="7772400" cy="5016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519916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74788"/>
            <a:ext cx="4038600" cy="4849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474788"/>
            <a:ext cx="4038600" cy="4849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56038652"/>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2288"/>
            <a:ext cx="6172200" cy="531415"/>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004130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1" y="539353"/>
            <a:ext cx="6372224" cy="59055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74289780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851138943"/>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0EB3AADA-23BB-49AE-8CB2-CA4057EA9BC6}" type="slidenum">
              <a:rPr lang="en-US" altLang="en-US"/>
              <a:pPr>
                <a:defRPr/>
              </a:pPr>
              <a:t>‹#›</a:t>
            </a:fld>
            <a:endParaRPr lang="en-US" altLang="en-US" dirty="0"/>
          </a:p>
        </p:txBody>
      </p:sp>
    </p:spTree>
    <p:extLst>
      <p:ext uri="{BB962C8B-B14F-4D97-AF65-F5344CB8AC3E}">
        <p14:creationId xmlns:p14="http://schemas.microsoft.com/office/powerpoint/2010/main" val="2161117928"/>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4506416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u="none"/>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7371506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40" descr="RCAP logo - newRGB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71663" y="6326188"/>
            <a:ext cx="54340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7171342"/>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76200"/>
            <a:ext cx="20955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76200"/>
            <a:ext cx="61341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0962479"/>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67818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74788"/>
            <a:ext cx="8229600" cy="4849812"/>
          </a:xfrm>
        </p:spPr>
        <p:txBody>
          <a:bodyPr/>
          <a:lstStyle/>
          <a:p>
            <a:pPr lvl="0"/>
            <a:endParaRPr lang="en-US" noProof="0" dirty="0" smtClean="0"/>
          </a:p>
        </p:txBody>
      </p:sp>
    </p:spTree>
    <p:extLst>
      <p:ext uri="{BB962C8B-B14F-4D97-AF65-F5344CB8AC3E}">
        <p14:creationId xmlns:p14="http://schemas.microsoft.com/office/powerpoint/2010/main" val="2838856023"/>
      </p:ext>
    </p:extLst>
  </p:cSld>
  <p:clrMapOvr>
    <a:masterClrMapping/>
  </p:clrMapOvr>
  <p:transition>
    <p:plu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8229600" cy="3840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a:xfrm>
            <a:off x="457200" y="381000"/>
            <a:ext cx="8229600" cy="1524000"/>
          </a:xfrm>
          <a:prstGeom prst="rect">
            <a:avLst/>
          </a:prstGeom>
        </p:spPr>
        <p:txBody>
          <a:bodyPr/>
          <a:lstStyle>
            <a:lvl1pPr>
              <a:defRPr sz="4000"/>
            </a:lvl1pPr>
          </a:lstStyle>
          <a:p>
            <a:r>
              <a:rPr lang="en-US" dirty="0" smtClean="0"/>
              <a:t>Click to edit Master title style</a:t>
            </a:r>
            <a:endParaRPr lang="en-US" dirty="0"/>
          </a:p>
        </p:txBody>
      </p:sp>
      <p:sp>
        <p:nvSpPr>
          <p:cNvPr id="4" name="Rectangle 5"/>
          <p:cNvSpPr>
            <a:spLocks noGrp="1" noChangeArrowheads="1"/>
          </p:cNvSpPr>
          <p:nvPr>
            <p:ph type="ftr" sz="quarter" idx="10"/>
          </p:nvPr>
        </p:nvSpPr>
        <p:spPr>
          <a:xfrm>
            <a:off x="3124200" y="6245225"/>
            <a:ext cx="2895600" cy="476250"/>
          </a:xfrm>
          <a:prstGeom prst="rect">
            <a:avLst/>
          </a:prstGeom>
        </p:spPr>
        <p:txBody>
          <a:bodyPr/>
          <a:lstStyle>
            <a:lvl1pPr>
              <a:defRPr>
                <a:solidFill>
                  <a:srgbClr val="000000"/>
                </a:solidFill>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1"/>
          </p:nvPr>
        </p:nvSpPr>
        <p:spPr>
          <a:xfrm>
            <a:off x="381000" y="6248400"/>
            <a:ext cx="2133600" cy="476250"/>
          </a:xfrm>
        </p:spPr>
        <p:txBody>
          <a:bodyPr anchor="t"/>
          <a:lstStyle>
            <a:lvl1pPr>
              <a:defRPr/>
            </a:lvl1pPr>
          </a:lstStyle>
          <a:p>
            <a:pPr>
              <a:defRPr/>
            </a:pPr>
            <a:fld id="{E66E8740-59D9-4E94-BA50-96F1AACBC054}" type="slidenum">
              <a:rPr lang="en-US" altLang="en-US"/>
              <a:pPr>
                <a:defRPr/>
              </a:pPr>
              <a:t>‹#›</a:t>
            </a:fld>
            <a:endParaRPr lang="en-US" altLang="en-US" dirty="0"/>
          </a:p>
        </p:txBody>
      </p:sp>
    </p:spTree>
    <p:extLst>
      <p:ext uri="{BB962C8B-B14F-4D97-AF65-F5344CB8AC3E}">
        <p14:creationId xmlns:p14="http://schemas.microsoft.com/office/powerpoint/2010/main" val="198317042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353379778"/>
      </p:ext>
    </p:extLst>
  </p:cSld>
  <p:clrMapOvr>
    <a:masterClrMapping/>
  </p:clrMapOvr>
  <p:transition>
    <p:plu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1581666"/>
      </p:ext>
    </p:extLst>
  </p:cSld>
  <p:clrMapOvr>
    <a:masterClrMapping/>
  </p:clrMapOvr>
  <p:transition>
    <p:plu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751862592"/>
      </p:ext>
    </p:extLst>
  </p:cSld>
  <p:clrMapOvr>
    <a:masterClrMapping/>
  </p:clrMapOvr>
  <p:transition>
    <p:plu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40" descr="RCAP logo - newRGB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74850" y="990600"/>
            <a:ext cx="5018088"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lstStyle>
            <a:lvl1pPr algn="l">
              <a:defRPr sz="4000" b="1" u="none" cap="all">
                <a:solidFill>
                  <a:schemeClr val="bg2"/>
                </a:solidFill>
                <a:effectLst/>
              </a:defRPr>
            </a:lvl1pPr>
          </a:lstStyle>
          <a:p>
            <a:r>
              <a:rPr lang="en-US" dirty="0"/>
              <a:t>Click to edit Master title style</a:t>
            </a:r>
          </a:p>
        </p:txBody>
      </p:sp>
      <p:sp>
        <p:nvSpPr>
          <p:cNvPr id="3" name="Text Placeholder 2"/>
          <p:cNvSpPr>
            <a:spLocks noGrp="1"/>
          </p:cNvSpPr>
          <p:nvPr>
            <p:ph type="body" idx="1"/>
          </p:nvPr>
        </p:nvSpPr>
        <p:spPr>
          <a:xfrm>
            <a:off x="722313" y="3905250"/>
            <a:ext cx="7772400" cy="5016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2254322"/>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6988281"/>
      </p:ext>
    </p:extLst>
  </p:cSld>
  <p:clrMapOvr>
    <a:masterClrMapping/>
  </p:clrMapOvr>
  <p:transition>
    <p:plu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1154171"/>
      </p:ext>
    </p:extLst>
  </p:cSld>
  <p:clrMapOvr>
    <a:masterClrMapping/>
  </p:clrMapOvr>
  <p:transition>
    <p:plu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64298956"/>
      </p:ext>
    </p:extLst>
  </p:cSld>
  <p:clrMapOvr>
    <a:masterClrMapping/>
  </p:clrMapOvr>
  <p:transition>
    <p:plu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800072"/>
      </p:ext>
    </p:extLst>
  </p:cSld>
  <p:clrMapOvr>
    <a:masterClrMapping/>
  </p:clrMapOvr>
  <p:transition>
    <p:plu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197067940"/>
      </p:ext>
    </p:extLst>
  </p:cSld>
  <p:clrMapOvr>
    <a:masterClrMapping/>
  </p:clrMapOvr>
  <p:transition>
    <p:plu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85005889"/>
      </p:ext>
    </p:extLst>
  </p:cSld>
  <p:clrMapOvr>
    <a:masterClrMapping/>
  </p:clrMapOvr>
  <p:transition>
    <p:plus/>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0390787"/>
      </p:ext>
    </p:extLst>
  </p:cSld>
  <p:clrMapOvr>
    <a:masterClrMapping/>
  </p:clrMapOvr>
  <p:transition>
    <p:plus/>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133600" cy="5948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248400" cy="59483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7123080"/>
      </p:ext>
    </p:extLst>
  </p:cSld>
  <p:clrMapOvr>
    <a:masterClrMapping/>
  </p:clrMapOvr>
  <p:transition>
    <p:plu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474788"/>
            <a:ext cx="4038600" cy="4849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74788"/>
            <a:ext cx="4038600" cy="4849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241624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22288"/>
            <a:ext cx="6172200" cy="531415"/>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35147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1" y="539353"/>
            <a:ext cx="6372224" cy="590550"/>
          </a:xfrm>
        </p:spPr>
        <p:txBody>
          <a:bodyPr/>
          <a:lstStyle/>
          <a:p>
            <a:r>
              <a:rPr lang="en-US" dirty="0"/>
              <a:t>Click to edit Master title style</a:t>
            </a:r>
          </a:p>
        </p:txBody>
      </p:sp>
    </p:spTree>
    <p:extLst>
      <p:ext uri="{BB962C8B-B14F-4D97-AF65-F5344CB8AC3E}">
        <p14:creationId xmlns:p14="http://schemas.microsoft.com/office/powerpoint/2010/main" val="211388230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67929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5611983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u="none"/>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6437018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9.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285750" y="539750"/>
            <a:ext cx="64674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5"/>
          <p:cNvSpPr>
            <a:spLocks noGrp="1" noChangeArrowheads="1"/>
          </p:cNvSpPr>
          <p:nvPr>
            <p:ph type="body" idx="1"/>
          </p:nvPr>
        </p:nvSpPr>
        <p:spPr bwMode="auto">
          <a:xfrm>
            <a:off x="457200" y="1474788"/>
            <a:ext cx="8229600" cy="484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40" descr="RCAP logo - newRGB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543800" y="288925"/>
            <a:ext cx="148272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0" descr="RCAP logo - newRGB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871663" y="6343650"/>
            <a:ext cx="5138737"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0" name="Straight Connector 4"/>
          <p:cNvCxnSpPr>
            <a:cxnSpLocks noChangeShapeType="1"/>
          </p:cNvCxnSpPr>
          <p:nvPr userDrawn="1"/>
        </p:nvCxnSpPr>
        <p:spPr bwMode="auto">
          <a:xfrm>
            <a:off x="466725" y="6326188"/>
            <a:ext cx="820102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 bg1="lt1" tx1="dk1" bg2="lt2" tx2="dk2" accent1="accent1" accent2="accent2" accent3="accent3" accent4="accent4" accent5="accent5" accent6="accent6" hlink="hlink" folHlink="folHlink"/>
  <p:sldLayoutIdLst>
    <p:sldLayoutId id="2147484662" r:id="rId1"/>
    <p:sldLayoutId id="2147484649" r:id="rId2"/>
    <p:sldLayoutId id="2147484663" r:id="rId3"/>
    <p:sldLayoutId id="2147484650" r:id="rId4"/>
    <p:sldLayoutId id="2147484651" r:id="rId5"/>
    <p:sldLayoutId id="2147484652" r:id="rId6"/>
    <p:sldLayoutId id="2147484653" r:id="rId7"/>
    <p:sldLayoutId id="2147484654" r:id="rId8"/>
    <p:sldLayoutId id="2147484655" r:id="rId9"/>
    <p:sldLayoutId id="2147484664" r:id="rId10"/>
    <p:sldLayoutId id="2147484656" r:id="rId11"/>
    <p:sldLayoutId id="2147484666" r:id="rId12"/>
    <p:sldLayoutId id="2147484677" r:id="rId13"/>
  </p:sldLayoutIdLst>
  <p:transition spd="med">
    <p:fade/>
  </p:transition>
  <p:txStyles>
    <p:title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4"/>
          <p:cNvSpPr>
            <a:spLocks noGrp="1" noChangeArrowheads="1"/>
          </p:cNvSpPr>
          <p:nvPr>
            <p:ph type="title"/>
          </p:nvPr>
        </p:nvSpPr>
        <p:spPr bwMode="auto">
          <a:xfrm>
            <a:off x="285750" y="539750"/>
            <a:ext cx="646747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5"/>
          <p:cNvSpPr>
            <a:spLocks noGrp="1" noChangeArrowheads="1"/>
          </p:cNvSpPr>
          <p:nvPr>
            <p:ph type="body" idx="1"/>
          </p:nvPr>
        </p:nvSpPr>
        <p:spPr bwMode="auto">
          <a:xfrm>
            <a:off x="457200" y="1474788"/>
            <a:ext cx="8229600" cy="4849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5124" name="Picture 40" descr="RCAP logo - newRGB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13675" y="288925"/>
            <a:ext cx="12128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0" descr="RCAP logo - newRGB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743200" y="6324600"/>
            <a:ext cx="41322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6" name="Straight Connector 4"/>
          <p:cNvCxnSpPr>
            <a:cxnSpLocks noChangeShapeType="1"/>
          </p:cNvCxnSpPr>
          <p:nvPr userDrawn="1"/>
        </p:nvCxnSpPr>
        <p:spPr bwMode="auto">
          <a:xfrm>
            <a:off x="466725" y="6326188"/>
            <a:ext cx="8201025"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Slide Number Placeholder 1"/>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115E67BD-6553-4B2C-99F6-F6EDC1AEA71A}" type="slidenum">
              <a:rPr lang="en-US" altLang="en-US"/>
              <a:pPr>
                <a:defRPr/>
              </a:pPr>
              <a:t>‹#›</a:t>
            </a:fld>
            <a:endParaRPr lang="en-US" altLang="en-US" dirty="0"/>
          </a:p>
        </p:txBody>
      </p:sp>
    </p:spTree>
    <p:extLst>
      <p:ext uri="{BB962C8B-B14F-4D97-AF65-F5344CB8AC3E}">
        <p14:creationId xmlns:p14="http://schemas.microsoft.com/office/powerpoint/2010/main" val="1971326513"/>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 id="2147484690" r:id="rId12"/>
    <p:sldLayoutId id="2147484691" r:id="rId13"/>
  </p:sldLayoutIdLst>
  <p:transition spd="med">
    <p:fade/>
  </p:transition>
  <p:timing>
    <p:tnLst>
      <p:par>
        <p:cTn id="1" dur="indefinite" restart="never" nodeType="tmRoot"/>
      </p:par>
    </p:tnLst>
  </p:timing>
  <p:hf hdr="0" ftr="0" dt="0"/>
  <p:txStyles>
    <p:titleStyle>
      <a:lvl1pPr algn="l" rtl="0" eaLnBrk="0" fontAlgn="base" hangingPunct="0">
        <a:spcBef>
          <a:spcPct val="0"/>
        </a:spcBef>
        <a:spcAft>
          <a:spcPct val="0"/>
        </a:spcAft>
        <a:defRPr sz="3200" b="1" u="sng">
          <a:solidFill>
            <a:schemeClr val="bg2"/>
          </a:solidFill>
          <a:latin typeface="+mj-lt"/>
          <a:ea typeface="+mj-ea"/>
          <a:cs typeface="+mj-cs"/>
        </a:defRPr>
      </a:lvl1pPr>
      <a:lvl2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2pPr>
      <a:lvl3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3pPr>
      <a:lvl4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4pPr>
      <a:lvl5pPr algn="l" rtl="0" eaLnBrk="0" fontAlgn="base" hangingPunct="0">
        <a:spcBef>
          <a:spcPct val="0"/>
        </a:spcBef>
        <a:spcAft>
          <a:spcPct val="0"/>
        </a:spcAft>
        <a:defRPr sz="3200" b="1" u="sng">
          <a:solidFill>
            <a:schemeClr val="bg2"/>
          </a:solidFill>
          <a:effectLst>
            <a:outerShdw blurRad="38100" dist="38100" dir="2700000" algn="tl">
              <a:srgbClr val="C0C0C0"/>
            </a:outerShdw>
          </a:effectLst>
          <a:latin typeface="Helvetica" pitchFamily="34" charset="0"/>
        </a:defRPr>
      </a:lvl5pPr>
      <a:lvl6pPr marL="4572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6pPr>
      <a:lvl7pPr marL="9144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7pPr>
      <a:lvl8pPr marL="13716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8pPr>
      <a:lvl9pPr marL="1828800" algn="l" rtl="0" fontAlgn="base">
        <a:spcBef>
          <a:spcPct val="0"/>
        </a:spcBef>
        <a:spcAft>
          <a:spcPct val="0"/>
        </a:spcAft>
        <a:defRPr sz="3200" b="1">
          <a:solidFill>
            <a:schemeClr val="bg1"/>
          </a:solidFill>
          <a:effectLst>
            <a:outerShdw blurRad="38100" dist="38100" dir="2700000" algn="tl">
              <a:srgbClr val="C0C0C0"/>
            </a:outerShdw>
          </a:effectLst>
          <a:latin typeface="Helvetica"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6141" name="Rectangle 13"/>
          <p:cNvSpPr>
            <a:spLocks noChangeArrowheads="1"/>
          </p:cNvSpPr>
          <p:nvPr userDrawn="1"/>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18900000" scaled="1"/>
          </a:gradFill>
          <a:ln>
            <a:noFill/>
          </a:ln>
          <a:effectLst/>
          <a:extLst/>
        </p:spPr>
        <p:txBody>
          <a:bodyPr wrap="none" anchor="ctr"/>
          <a:lstStyle/>
          <a:p>
            <a:pPr>
              <a:defRPr/>
            </a:pPr>
            <a:endParaRPr lang="en-US" dirty="0">
              <a:solidFill>
                <a:srgbClr val="000000"/>
              </a:solidFill>
            </a:endParaRPr>
          </a:p>
        </p:txBody>
      </p:sp>
      <p:sp>
        <p:nvSpPr>
          <p:cNvPr id="3075" name="AutoShape 10"/>
          <p:cNvSpPr>
            <a:spLocks noChangeArrowheads="1"/>
          </p:cNvSpPr>
          <p:nvPr userDrawn="1"/>
        </p:nvSpPr>
        <p:spPr bwMode="auto">
          <a:xfrm>
            <a:off x="128588" y="152400"/>
            <a:ext cx="8886825" cy="6553200"/>
          </a:xfrm>
          <a:prstGeom prst="roundRect">
            <a:avLst>
              <a:gd name="adj" fmla="val 2685"/>
            </a:avLst>
          </a:prstGeom>
          <a:solidFill>
            <a:schemeClr val="bg1"/>
          </a:solidFill>
          <a:ln>
            <a:noFill/>
          </a:ln>
          <a:effectLst>
            <a:outerShdw dist="45791" dir="3378596" algn="ctr" rotWithShape="0">
              <a:srgbClr val="4B4B4B"/>
            </a:outerShdw>
          </a:effectLs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dirty="0" smtClean="0">
              <a:solidFill>
                <a:srgbClr val="000000"/>
              </a:solidFill>
            </a:endParaRPr>
          </a:p>
        </p:txBody>
      </p:sp>
      <p:sp>
        <p:nvSpPr>
          <p:cNvPr id="176139" name="Rectangle 11"/>
          <p:cNvSpPr>
            <a:spLocks noGrp="1" noChangeArrowheads="1"/>
          </p:cNvSpPr>
          <p:nvPr>
            <p:ph type="title"/>
          </p:nvPr>
        </p:nvSpPr>
        <p:spPr bwMode="auto">
          <a:xfrm>
            <a:off x="228600" y="228600"/>
            <a:ext cx="8534400" cy="5334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558535375"/>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transition>
    <p:plus/>
  </p:transition>
  <p:timing>
    <p:tnLst>
      <p:par>
        <p:cTn id="1" dur="indefinite" restart="never" nodeType="tmRoot"/>
      </p:par>
    </p:tnLst>
  </p:timing>
  <p:txStyles>
    <p:titleStyle>
      <a:lvl1pPr algn="l" rtl="0" eaLnBrk="0" fontAlgn="base" hangingPunct="0">
        <a:spcBef>
          <a:spcPct val="0"/>
        </a:spcBef>
        <a:spcAft>
          <a:spcPct val="0"/>
        </a:spcAft>
        <a:defRPr sz="3200" b="1" kern="1200">
          <a:solidFill>
            <a:schemeClr val="bg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chemeClr val="bg2"/>
          </a:solidFill>
          <a:effectLst>
            <a:outerShdw blurRad="38100" dist="38100" dir="2700000" algn="tl">
              <a:srgbClr val="C0C0C0"/>
            </a:outerShdw>
          </a:effectLst>
          <a:latin typeface="Helvetica" panose="020B0604020202020204" pitchFamily="34" charset="0"/>
        </a:defRPr>
      </a:lvl2pPr>
      <a:lvl3pPr algn="l" rtl="0" eaLnBrk="0" fontAlgn="base" hangingPunct="0">
        <a:spcBef>
          <a:spcPct val="0"/>
        </a:spcBef>
        <a:spcAft>
          <a:spcPct val="0"/>
        </a:spcAft>
        <a:defRPr sz="3200" b="1">
          <a:solidFill>
            <a:schemeClr val="bg2"/>
          </a:solidFill>
          <a:effectLst>
            <a:outerShdw blurRad="38100" dist="38100" dir="2700000" algn="tl">
              <a:srgbClr val="C0C0C0"/>
            </a:outerShdw>
          </a:effectLst>
          <a:latin typeface="Helvetica" panose="020B0604020202020204" pitchFamily="34" charset="0"/>
        </a:defRPr>
      </a:lvl3pPr>
      <a:lvl4pPr algn="l" rtl="0" eaLnBrk="0" fontAlgn="base" hangingPunct="0">
        <a:spcBef>
          <a:spcPct val="0"/>
        </a:spcBef>
        <a:spcAft>
          <a:spcPct val="0"/>
        </a:spcAft>
        <a:defRPr sz="3200" b="1">
          <a:solidFill>
            <a:schemeClr val="bg2"/>
          </a:solidFill>
          <a:effectLst>
            <a:outerShdw blurRad="38100" dist="38100" dir="2700000" algn="tl">
              <a:srgbClr val="C0C0C0"/>
            </a:outerShdw>
          </a:effectLst>
          <a:latin typeface="Helvetica" panose="020B0604020202020204" pitchFamily="34" charset="0"/>
        </a:defRPr>
      </a:lvl4pPr>
      <a:lvl5pPr algn="l" rtl="0" eaLnBrk="0" fontAlgn="base" hangingPunct="0">
        <a:spcBef>
          <a:spcPct val="0"/>
        </a:spcBef>
        <a:spcAft>
          <a:spcPct val="0"/>
        </a:spcAft>
        <a:defRPr sz="3200" b="1">
          <a:solidFill>
            <a:schemeClr val="bg2"/>
          </a:solidFill>
          <a:effectLst>
            <a:outerShdw blurRad="38100" dist="38100" dir="2700000" algn="tl">
              <a:srgbClr val="C0C0C0"/>
            </a:outerShdw>
          </a:effectLst>
          <a:latin typeface="Helvetica" panose="020B0604020202020204" pitchFamily="34" charset="0"/>
        </a:defRPr>
      </a:lvl5pPr>
      <a:lvl6pPr marL="457200" algn="l" rtl="0" fontAlgn="base">
        <a:spcBef>
          <a:spcPct val="0"/>
        </a:spcBef>
        <a:spcAft>
          <a:spcPct val="0"/>
        </a:spcAft>
        <a:defRPr sz="3200" b="1">
          <a:solidFill>
            <a:schemeClr val="bg2"/>
          </a:solidFill>
          <a:effectLst>
            <a:outerShdw blurRad="38100" dist="38100" dir="2700000" algn="tl">
              <a:srgbClr val="C0C0C0"/>
            </a:outerShdw>
          </a:effectLst>
          <a:latin typeface="Helvetica" panose="020B0604020202020204" pitchFamily="34" charset="0"/>
        </a:defRPr>
      </a:lvl6pPr>
      <a:lvl7pPr marL="914400" algn="l" rtl="0" fontAlgn="base">
        <a:spcBef>
          <a:spcPct val="0"/>
        </a:spcBef>
        <a:spcAft>
          <a:spcPct val="0"/>
        </a:spcAft>
        <a:defRPr sz="3200" b="1">
          <a:solidFill>
            <a:schemeClr val="bg2"/>
          </a:solidFill>
          <a:effectLst>
            <a:outerShdw blurRad="38100" dist="38100" dir="2700000" algn="tl">
              <a:srgbClr val="C0C0C0"/>
            </a:outerShdw>
          </a:effectLst>
          <a:latin typeface="Helvetica" panose="020B0604020202020204" pitchFamily="34" charset="0"/>
        </a:defRPr>
      </a:lvl7pPr>
      <a:lvl8pPr marL="1371600" algn="l" rtl="0" fontAlgn="base">
        <a:spcBef>
          <a:spcPct val="0"/>
        </a:spcBef>
        <a:spcAft>
          <a:spcPct val="0"/>
        </a:spcAft>
        <a:defRPr sz="3200" b="1">
          <a:solidFill>
            <a:schemeClr val="bg2"/>
          </a:solidFill>
          <a:effectLst>
            <a:outerShdw blurRad="38100" dist="38100" dir="2700000" algn="tl">
              <a:srgbClr val="C0C0C0"/>
            </a:outerShdw>
          </a:effectLst>
          <a:latin typeface="Helvetica" panose="020B0604020202020204" pitchFamily="34" charset="0"/>
        </a:defRPr>
      </a:lvl8pPr>
      <a:lvl9pPr marL="1828800" algn="l" rtl="0" fontAlgn="base">
        <a:spcBef>
          <a:spcPct val="0"/>
        </a:spcBef>
        <a:spcAft>
          <a:spcPct val="0"/>
        </a:spcAft>
        <a:defRPr sz="3200" b="1">
          <a:solidFill>
            <a:schemeClr val="bg2"/>
          </a:solidFill>
          <a:effectLst>
            <a:outerShdw blurRad="38100" dist="38100" dir="2700000" algn="tl">
              <a:srgbClr val="C0C0C0"/>
            </a:outerShdw>
          </a:effectLst>
          <a:latin typeface="Helvetica" panose="020B0604020202020204" pitchFamily="34"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hyperlink" Target="http://www.communitiesu.org/" TargetMode="External"/><Relationship Id="rId9" Type="http://schemas.openxmlformats.org/officeDocument/2006/relationships/image" Target="../media/image28.jpeg"/></Relationships>
</file>

<file path=ppt/slides/_rels/slide2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www.rcac.org/" TargetMode="External"/><Relationship Id="rId2" Type="http://schemas.openxmlformats.org/officeDocument/2006/relationships/hyperlink" Target="http://www.rcap.org/" TargetMode="External"/><Relationship Id="rId1" Type="http://schemas.openxmlformats.org/officeDocument/2006/relationships/slideLayout" Target="../slideLayouts/slideLayout6.xml"/><Relationship Id="rId4" Type="http://schemas.openxmlformats.org/officeDocument/2006/relationships/hyperlink" Target="http://www.communtiesu.org/"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LRCAP logo - newRGB 2 - no mission stat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8788" y="1814513"/>
            <a:ext cx="131445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ctrTitle"/>
          </p:nvPr>
        </p:nvSpPr>
        <p:spPr>
          <a:xfrm>
            <a:off x="931863" y="2924175"/>
            <a:ext cx="7191375" cy="1104900"/>
          </a:xfrm>
        </p:spPr>
        <p:txBody>
          <a:bodyPr/>
          <a:lstStyle/>
          <a:p>
            <a:pPr eaLnBrk="1" hangingPunct="1"/>
            <a:r>
              <a:rPr lang="en-US" altLang="en-US" dirty="0" err="1" smtClean="0"/>
              <a:t>Colonias</a:t>
            </a:r>
            <a:r>
              <a:rPr lang="en-US" altLang="en-US" dirty="0" smtClean="0"/>
              <a:t> Technical Assistance Program 101: Emerging Trends </a:t>
            </a:r>
            <a:endParaRPr lang="en-US" altLang="en-US" dirty="0"/>
          </a:p>
        </p:txBody>
      </p:sp>
      <p:sp>
        <p:nvSpPr>
          <p:cNvPr id="20484" name="Rectangle 4"/>
          <p:cNvSpPr>
            <a:spLocks noGrp="1" noChangeArrowheads="1"/>
          </p:cNvSpPr>
          <p:nvPr>
            <p:ph type="subTitle" sz="quarter" idx="1"/>
          </p:nvPr>
        </p:nvSpPr>
        <p:spPr>
          <a:xfrm>
            <a:off x="2066925" y="4419599"/>
            <a:ext cx="4933950" cy="695325"/>
          </a:xfrm>
        </p:spPr>
        <p:txBody>
          <a:bodyPr/>
          <a:lstStyle/>
          <a:p>
            <a:pPr eaLnBrk="1" hangingPunct="1">
              <a:spcBef>
                <a:spcPct val="50000"/>
              </a:spcBef>
            </a:pPr>
            <a:r>
              <a:rPr lang="en-US" altLang="en-US" sz="1800" b="1" dirty="0" smtClean="0">
                <a:solidFill>
                  <a:schemeClr val="tx1"/>
                </a:solidFill>
              </a:rPr>
              <a:t>RCAP Conference - April 2018</a:t>
            </a:r>
            <a:endParaRPr lang="en-US" altLang="en-US" sz="1800" b="1" dirty="0">
              <a:solidFill>
                <a:schemeClr val="tx1"/>
              </a:solidFill>
            </a:endParaRPr>
          </a:p>
        </p:txBody>
      </p:sp>
      <p:pic>
        <p:nvPicPr>
          <p:cNvPr id="20485" name="Picture 5" descr="CRG - color - high 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12700"/>
            <a:ext cx="8048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MAP - Jan 2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2600" y="1066800"/>
            <a:ext cx="12588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RCAC - col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48800" y="2667000"/>
            <a:ext cx="97948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RCAP Soluti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2600" y="3657600"/>
            <a:ext cx="1538288"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SE-RCAP - col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72600" y="4191000"/>
            <a:ext cx="9794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572000"/>
          </a:xfrm>
        </p:spPr>
        <p:txBody>
          <a:bodyPr/>
          <a:lstStyle/>
          <a:p>
            <a:r>
              <a:rPr lang="en-US" dirty="0"/>
              <a:t>The Act defines a </a:t>
            </a:r>
            <a:r>
              <a:rPr lang="en-US" dirty="0" err="1"/>
              <a:t>colonia</a:t>
            </a:r>
            <a:r>
              <a:rPr lang="en-US" dirty="0"/>
              <a:t> as any identifiable community </a:t>
            </a:r>
            <a:endParaRPr lang="en-US" dirty="0" smtClean="0"/>
          </a:p>
          <a:p>
            <a:r>
              <a:rPr lang="en-US" dirty="0" smtClean="0"/>
              <a:t>Located within </a:t>
            </a:r>
            <a:r>
              <a:rPr lang="en-US" dirty="0"/>
              <a:t>150 miles of the United States-Mexico border in Arizona, California, New Mexico and </a:t>
            </a:r>
            <a:r>
              <a:rPr lang="en-US" dirty="0" smtClean="0"/>
              <a:t>Texas</a:t>
            </a:r>
          </a:p>
          <a:p>
            <a:r>
              <a:rPr lang="en-US" dirty="0" smtClean="0"/>
              <a:t>Which </a:t>
            </a:r>
            <a:r>
              <a:rPr lang="en-US" dirty="0"/>
              <a:t>was in existence before November 28, </a:t>
            </a:r>
            <a:r>
              <a:rPr lang="en-US" dirty="0" smtClean="0"/>
              <a:t>1990</a:t>
            </a:r>
          </a:p>
          <a:p>
            <a:r>
              <a:rPr lang="en-US" dirty="0" smtClean="0"/>
              <a:t>Lacking a potable </a:t>
            </a:r>
            <a:r>
              <a:rPr lang="en-US" dirty="0"/>
              <a:t>water supply, </a:t>
            </a:r>
            <a:r>
              <a:rPr lang="en-US" dirty="0" smtClean="0"/>
              <a:t>adequate </a:t>
            </a:r>
            <a:r>
              <a:rPr lang="en-US" dirty="0"/>
              <a:t>sewage systems, and </a:t>
            </a:r>
            <a:r>
              <a:rPr lang="en-US" dirty="0" smtClean="0"/>
              <a:t>decent</a:t>
            </a:r>
            <a:r>
              <a:rPr lang="en-US" dirty="0"/>
              <a:t>, safe and sanitary </a:t>
            </a:r>
            <a:r>
              <a:rPr lang="en-US" dirty="0" smtClean="0"/>
              <a:t>housing </a:t>
            </a:r>
            <a:endParaRPr lang="en-US" dirty="0"/>
          </a:p>
          <a:p>
            <a:endParaRPr lang="en-US" dirty="0"/>
          </a:p>
        </p:txBody>
      </p:sp>
      <p:sp>
        <p:nvSpPr>
          <p:cNvPr id="3" name="Title 2"/>
          <p:cNvSpPr>
            <a:spLocks noGrp="1"/>
          </p:cNvSpPr>
          <p:nvPr>
            <p:ph type="title"/>
          </p:nvPr>
        </p:nvSpPr>
        <p:spPr>
          <a:xfrm>
            <a:off x="152400" y="152400"/>
            <a:ext cx="7791450" cy="679450"/>
          </a:xfrm>
        </p:spPr>
        <p:txBody>
          <a:bodyPr/>
          <a:lstStyle/>
          <a:p>
            <a:r>
              <a:rPr lang="en-US" dirty="0" smtClean="0"/>
              <a:t>Cranston-Gonzalez </a:t>
            </a:r>
            <a:r>
              <a:rPr lang="en-US" dirty="0"/>
              <a:t>National Affordable Housing Act of </a:t>
            </a:r>
            <a:r>
              <a:rPr lang="en-US" dirty="0" smtClean="0"/>
              <a:t>1990</a:t>
            </a:r>
            <a:endParaRPr lang="en-US" dirty="0"/>
          </a:p>
        </p:txBody>
      </p:sp>
    </p:spTree>
    <p:extLst>
      <p:ext uri="{BB962C8B-B14F-4D97-AF65-F5344CB8AC3E}">
        <p14:creationId xmlns:p14="http://schemas.microsoft.com/office/powerpoint/2010/main" val="1949845000"/>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49812"/>
          </a:xfrm>
        </p:spPr>
        <p:txBody>
          <a:bodyPr/>
          <a:lstStyle/>
          <a:p>
            <a:r>
              <a:rPr lang="en-US" altLang="en-US" dirty="0"/>
              <a:t>Unincorporated and incorporated communities characterized by low income populations, sub-standard housing and </a:t>
            </a:r>
            <a:r>
              <a:rPr lang="en-US" altLang="en-US" dirty="0" smtClean="0"/>
              <a:t>lack of </a:t>
            </a:r>
            <a:r>
              <a:rPr lang="en-US" altLang="en-US" dirty="0"/>
              <a:t>or inadequate community water and/or wastewater systems along with other essential </a:t>
            </a:r>
            <a:r>
              <a:rPr lang="en-US" altLang="en-US" dirty="0" smtClean="0"/>
              <a:t>infrastructure </a:t>
            </a:r>
          </a:p>
          <a:p>
            <a:endParaRPr lang="en-US" altLang="en-US" dirty="0"/>
          </a:p>
          <a:p>
            <a:pPr eaLnBrk="1" hangingPunct="1">
              <a:buClr>
                <a:schemeClr val="accent2"/>
              </a:buClr>
            </a:pPr>
            <a:r>
              <a:rPr lang="en-US" altLang="en-US" dirty="0"/>
              <a:t>It must have existed and been recognized as a Colonia prior to October 1, </a:t>
            </a:r>
            <a:r>
              <a:rPr lang="en-US" altLang="en-US" dirty="0" smtClean="0"/>
              <a:t>1989</a:t>
            </a:r>
            <a:endParaRPr lang="en-US" altLang="en-US" dirty="0"/>
          </a:p>
          <a:p>
            <a:pPr marL="0" indent="0">
              <a:buNone/>
            </a:pPr>
            <a:endParaRPr lang="en-US" dirty="0"/>
          </a:p>
        </p:txBody>
      </p:sp>
      <p:sp>
        <p:nvSpPr>
          <p:cNvPr id="3" name="Title 2"/>
          <p:cNvSpPr>
            <a:spLocks noGrp="1"/>
          </p:cNvSpPr>
          <p:nvPr>
            <p:ph type="title"/>
          </p:nvPr>
        </p:nvSpPr>
        <p:spPr/>
        <p:txBody>
          <a:bodyPr/>
          <a:lstStyle/>
          <a:p>
            <a:r>
              <a:rPr lang="en-US" dirty="0" smtClean="0"/>
              <a:t>USDA – </a:t>
            </a:r>
            <a:r>
              <a:rPr lang="en-US" dirty="0" err="1" smtClean="0"/>
              <a:t>Colonias</a:t>
            </a:r>
            <a:r>
              <a:rPr lang="en-US" dirty="0" smtClean="0"/>
              <a:t> </a:t>
            </a:r>
            <a:endParaRPr lang="en-US" dirty="0"/>
          </a:p>
        </p:txBody>
      </p:sp>
    </p:spTree>
    <p:extLst>
      <p:ext uri="{BB962C8B-B14F-4D97-AF65-F5344CB8AC3E}">
        <p14:creationId xmlns:p14="http://schemas.microsoft.com/office/powerpoint/2010/main" val="65795000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0EB3AADA-23BB-49AE-8CB2-CA4057EA9BC6}" type="slidenum">
              <a:rPr lang="en-US" altLang="en-US" smtClean="0"/>
              <a:pPr>
                <a:defRPr/>
              </a:pPr>
              <a:t>12</a:t>
            </a:fld>
            <a:endParaRPr lang="en-US" altLang="en-US" dirty="0"/>
          </a:p>
        </p:txBody>
      </p:sp>
      <p:sp>
        <p:nvSpPr>
          <p:cNvPr id="3" name="Title 1"/>
          <p:cNvSpPr>
            <a:spLocks noGrp="1"/>
          </p:cNvSpPr>
          <p:nvPr/>
        </p:nvSpPr>
        <p:spPr>
          <a:xfrm>
            <a:off x="152400" y="855412"/>
            <a:ext cx="2987039" cy="3335588"/>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lnSpc>
                <a:spcPct val="120000"/>
              </a:lnSpc>
            </a:pPr>
            <a:r>
              <a:rPr lang="en-US" sz="4500" b="1" u="sng" dirty="0">
                <a:solidFill>
                  <a:schemeClr val="bg2"/>
                </a:solidFill>
              </a:rPr>
              <a:t>Colonia </a:t>
            </a:r>
            <a:endParaRPr lang="en-US" sz="4500" b="1" u="sng" dirty="0" smtClean="0">
              <a:solidFill>
                <a:schemeClr val="bg2"/>
              </a:solidFill>
            </a:endParaRPr>
          </a:p>
          <a:p>
            <a:pPr eaLnBrk="0" hangingPunct="0">
              <a:lnSpc>
                <a:spcPct val="120000"/>
              </a:lnSpc>
            </a:pPr>
            <a:r>
              <a:rPr lang="en-US" sz="4500" b="1" u="sng" dirty="0" smtClean="0">
                <a:solidFill>
                  <a:schemeClr val="bg2"/>
                </a:solidFill>
              </a:rPr>
              <a:t>prevention history</a:t>
            </a:r>
            <a:r>
              <a:rPr lang="en-US" sz="4500" b="1" dirty="0" smtClean="0">
                <a:solidFill>
                  <a:schemeClr val="bg2"/>
                </a:solidFill>
              </a:rPr>
              <a:t> (TX)</a:t>
            </a:r>
          </a:p>
          <a:p>
            <a:endParaRPr lang="en-US" sz="3800" b="1" u="sng" dirty="0">
              <a:solidFill>
                <a:schemeClr val="bg2"/>
              </a:solidFill>
            </a:endParaRPr>
          </a:p>
          <a:p>
            <a:endParaRPr lang="en-US" sz="3200" dirty="0" smtClean="0"/>
          </a:p>
          <a:p>
            <a:r>
              <a:rPr lang="en-US" sz="2800" dirty="0" smtClean="0"/>
              <a:t>1989 Model Subdivision Rules in Texas</a:t>
            </a:r>
          </a:p>
          <a:p>
            <a:endParaRPr lang="en-US" sz="2800" dirty="0" smtClean="0"/>
          </a:p>
          <a:p>
            <a:r>
              <a:rPr lang="en-US" sz="2800" dirty="0" smtClean="0"/>
              <a:t>“</a:t>
            </a:r>
            <a:r>
              <a:rPr lang="en-US" sz="2800" dirty="0"/>
              <a:t>Build it or Bond it”</a:t>
            </a:r>
          </a:p>
          <a:p>
            <a:endParaRPr lang="en-US" sz="2800" dirty="0" smtClean="0"/>
          </a:p>
          <a:p>
            <a:r>
              <a:rPr lang="en-US" sz="2800" dirty="0" smtClean="0"/>
              <a:t>Tied to state EDAP</a:t>
            </a:r>
          </a:p>
          <a:p>
            <a:r>
              <a:rPr lang="en-US" sz="2800" dirty="0" smtClean="0"/>
              <a:t>Funding.</a:t>
            </a:r>
          </a:p>
          <a:p>
            <a:endParaRPr lang="en-US" sz="2800" dirty="0"/>
          </a:p>
        </p:txBody>
      </p:sp>
      <p:sp>
        <p:nvSpPr>
          <p:cNvPr id="4" name="Content Placeholder 2"/>
          <p:cNvSpPr>
            <a:spLocks noGrp="1"/>
          </p:cNvSpPr>
          <p:nvPr/>
        </p:nvSpPr>
        <p:spPr>
          <a:xfrm>
            <a:off x="618309" y="1793965"/>
            <a:ext cx="7593874" cy="38927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dirty="0" smtClean="0"/>
          </a:p>
        </p:txBody>
      </p:sp>
      <p:pic>
        <p:nvPicPr>
          <p:cNvPr id="7" name="Picture 6"/>
          <p:cNvPicPr>
            <a:picLocks noChangeAspect="1"/>
          </p:cNvPicPr>
          <p:nvPr/>
        </p:nvPicPr>
        <p:blipFill rotWithShape="1">
          <a:blip r:embed="rId2"/>
          <a:srcRect l="29524" t="8806" r="18452" b="5480"/>
          <a:stretch/>
        </p:blipFill>
        <p:spPr>
          <a:xfrm>
            <a:off x="3082835" y="855413"/>
            <a:ext cx="5729829" cy="5310255"/>
          </a:xfrm>
          <a:prstGeom prst="rect">
            <a:avLst/>
          </a:prstGeom>
        </p:spPr>
      </p:pic>
    </p:spTree>
    <p:extLst>
      <p:ext uri="{BB962C8B-B14F-4D97-AF65-F5344CB8AC3E}">
        <p14:creationId xmlns:p14="http://schemas.microsoft.com/office/powerpoint/2010/main" val="302873773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RCAP has been working in the </a:t>
            </a:r>
            <a:r>
              <a:rPr lang="en-US" dirty="0" err="1" smtClean="0"/>
              <a:t>colonias</a:t>
            </a:r>
            <a:r>
              <a:rPr lang="en-US" dirty="0" smtClean="0"/>
              <a:t> region for nearly 30 years</a:t>
            </a:r>
          </a:p>
          <a:p>
            <a:r>
              <a:rPr lang="en-US" dirty="0" smtClean="0"/>
              <a:t>Developed capacity in the areas of water, wastewater, housing and economic development</a:t>
            </a:r>
          </a:p>
          <a:p>
            <a:r>
              <a:rPr lang="en-US" dirty="0" smtClean="0"/>
              <a:t> Accessing funding for infrastructure development projects</a:t>
            </a:r>
          </a:p>
          <a:p>
            <a:endParaRPr lang="en-US" dirty="0"/>
          </a:p>
        </p:txBody>
      </p:sp>
      <p:sp>
        <p:nvSpPr>
          <p:cNvPr id="3" name="Title 2"/>
          <p:cNvSpPr>
            <a:spLocks noGrp="1"/>
          </p:cNvSpPr>
          <p:nvPr>
            <p:ph type="title"/>
          </p:nvPr>
        </p:nvSpPr>
        <p:spPr/>
        <p:txBody>
          <a:bodyPr/>
          <a:lstStyle/>
          <a:p>
            <a:r>
              <a:rPr lang="en-US" u="none" dirty="0" smtClean="0"/>
              <a:t>RCAP and </a:t>
            </a:r>
            <a:r>
              <a:rPr lang="en-US" u="none" dirty="0" err="1" smtClean="0"/>
              <a:t>Colonias</a:t>
            </a:r>
            <a:r>
              <a:rPr lang="en-US" u="none" dirty="0" smtClean="0"/>
              <a:t> </a:t>
            </a:r>
            <a:endParaRPr lang="en-US" u="none" dirty="0"/>
          </a:p>
        </p:txBody>
      </p:sp>
    </p:spTree>
    <p:extLst>
      <p:ext uri="{BB962C8B-B14F-4D97-AF65-F5344CB8AC3E}">
        <p14:creationId xmlns:p14="http://schemas.microsoft.com/office/powerpoint/2010/main" val="2042715499"/>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0EB3AADA-23BB-49AE-8CB2-CA4057EA9BC6}" type="slidenum">
              <a:rPr lang="en-US" altLang="en-US" smtClean="0"/>
              <a:pPr>
                <a:defRPr/>
              </a:pPr>
              <a:t>14</a:t>
            </a:fld>
            <a:endParaRPr lang="en-US" altLang="en-US" dirty="0"/>
          </a:p>
        </p:txBody>
      </p:sp>
      <p:sp>
        <p:nvSpPr>
          <p:cNvPr id="3" name="Title 1"/>
          <p:cNvSpPr>
            <a:spLocks noGrp="1"/>
          </p:cNvSpPr>
          <p:nvPr/>
        </p:nvSpPr>
        <p:spPr>
          <a:xfrm>
            <a:off x="618309" y="513807"/>
            <a:ext cx="7593874" cy="1191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2"/>
                </a:solidFill>
              </a:rPr>
              <a:t>USDA / EPA Border Assessment</a:t>
            </a:r>
          </a:p>
        </p:txBody>
      </p:sp>
      <p:sp>
        <p:nvSpPr>
          <p:cNvPr id="4" name="Content Placeholder 2"/>
          <p:cNvSpPr>
            <a:spLocks noGrp="1"/>
          </p:cNvSpPr>
          <p:nvPr/>
        </p:nvSpPr>
        <p:spPr>
          <a:xfrm>
            <a:off x="618309" y="1793965"/>
            <a:ext cx="7593874" cy="389273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Phase 1:  USDA / EPA Report (Scoping Assessment) – December 2013</a:t>
            </a:r>
          </a:p>
          <a:p>
            <a:pPr marL="0" indent="0">
              <a:buNone/>
            </a:pPr>
            <a:r>
              <a:rPr lang="en-US" sz="2400" dirty="0" smtClean="0"/>
              <a:t>	</a:t>
            </a:r>
            <a:endParaRPr lang="en-US" dirty="0" smtClean="0"/>
          </a:p>
          <a:p>
            <a:pPr marL="0" indent="0">
              <a:buNone/>
            </a:pPr>
            <a:r>
              <a:rPr lang="en-US" dirty="0" smtClean="0"/>
              <a:t>Phase 2:   USDA RD contracts RCAP to conduct Border </a:t>
            </a:r>
            <a:r>
              <a:rPr lang="en-US" dirty="0"/>
              <a:t>Needs </a:t>
            </a:r>
            <a:r>
              <a:rPr lang="en-US" dirty="0" smtClean="0"/>
              <a:t>Assessment</a:t>
            </a:r>
          </a:p>
          <a:p>
            <a:pPr marL="0" indent="0">
              <a:buNone/>
            </a:pPr>
            <a:r>
              <a:rPr lang="en-US" dirty="0" smtClean="0"/>
              <a:t>Fall </a:t>
            </a:r>
            <a:r>
              <a:rPr lang="en-US" dirty="0" smtClean="0"/>
              <a:t>2014 </a:t>
            </a:r>
            <a:r>
              <a:rPr lang="en-US" dirty="0" smtClean="0"/>
              <a:t>– June 2015</a:t>
            </a:r>
            <a:endParaRPr lang="en-US" dirty="0"/>
          </a:p>
          <a:p>
            <a:pPr marL="457200" lvl="1" indent="0">
              <a:buNone/>
            </a:pPr>
            <a:endParaRPr lang="en-US" dirty="0" smtClean="0"/>
          </a:p>
          <a:p>
            <a:pPr marL="0" indent="0">
              <a:buNone/>
            </a:pPr>
            <a:r>
              <a:rPr lang="en-US" dirty="0" smtClean="0">
                <a:sym typeface="Wingdings" panose="05000000000000000000" pitchFamily="2" charset="2"/>
              </a:rPr>
              <a:t>…Current </a:t>
            </a:r>
            <a:r>
              <a:rPr lang="en-US" dirty="0" smtClean="0"/>
              <a:t>Phase </a:t>
            </a:r>
            <a:r>
              <a:rPr lang="en-US" dirty="0" smtClean="0"/>
              <a:t>FY18:  Technical Assistance &amp; Outreach to support </a:t>
            </a:r>
            <a:r>
              <a:rPr lang="en-US" dirty="0"/>
              <a:t>p</a:t>
            </a:r>
            <a:r>
              <a:rPr lang="en-US" dirty="0" smtClean="0"/>
              <a:t>roject </a:t>
            </a:r>
            <a:r>
              <a:rPr lang="en-US" dirty="0"/>
              <a:t>d</a:t>
            </a:r>
            <a:r>
              <a:rPr lang="en-US" dirty="0" smtClean="0"/>
              <a:t>evelopment where </a:t>
            </a:r>
            <a:r>
              <a:rPr lang="en-US" dirty="0" smtClean="0"/>
              <a:t>feasible </a:t>
            </a:r>
            <a:r>
              <a:rPr lang="en-US" dirty="0" smtClean="0"/>
              <a:t>and beneficial</a:t>
            </a:r>
          </a:p>
          <a:p>
            <a:endParaRPr lang="en-US" dirty="0"/>
          </a:p>
        </p:txBody>
      </p:sp>
    </p:spTree>
    <p:extLst>
      <p:ext uri="{BB962C8B-B14F-4D97-AF65-F5344CB8AC3E}">
        <p14:creationId xmlns:p14="http://schemas.microsoft.com/office/powerpoint/2010/main" val="67015515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0EB3AADA-23BB-49AE-8CB2-CA4057EA9BC6}" type="slidenum">
              <a:rPr lang="en-US" altLang="en-US" smtClean="0"/>
              <a:pPr>
                <a:defRPr/>
              </a:pPr>
              <a:t>15</a:t>
            </a:fld>
            <a:endParaRPr lang="en-US" altLang="en-US" dirty="0"/>
          </a:p>
        </p:txBody>
      </p:sp>
      <p:sp>
        <p:nvSpPr>
          <p:cNvPr id="3" name="Title 1"/>
          <p:cNvSpPr>
            <a:spLocks noGrp="1"/>
          </p:cNvSpPr>
          <p:nvPr/>
        </p:nvSpPr>
        <p:spPr>
          <a:xfrm>
            <a:off x="457200" y="449606"/>
            <a:ext cx="7593874" cy="1191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2"/>
                </a:solidFill>
              </a:rPr>
              <a:t>USDA / EPA </a:t>
            </a:r>
            <a:r>
              <a:rPr lang="en-US" sz="3200" b="1" dirty="0" smtClean="0">
                <a:solidFill>
                  <a:schemeClr val="bg2"/>
                </a:solidFill>
              </a:rPr>
              <a:t>Border Needs </a:t>
            </a:r>
          </a:p>
          <a:p>
            <a:r>
              <a:rPr lang="en-US" sz="3200" b="1" dirty="0" smtClean="0">
                <a:solidFill>
                  <a:schemeClr val="bg2"/>
                </a:solidFill>
              </a:rPr>
              <a:t>Assessment and Support Project</a:t>
            </a:r>
            <a:endParaRPr lang="en-US" sz="3200" b="1" dirty="0">
              <a:solidFill>
                <a:schemeClr val="bg2"/>
              </a:solidFill>
            </a:endParaRPr>
          </a:p>
        </p:txBody>
      </p:sp>
      <p:graphicFrame>
        <p:nvGraphicFramePr>
          <p:cNvPr id="5" name="Content Placeholder 3"/>
          <p:cNvGraphicFramePr>
            <a:graphicFrameLocks/>
          </p:cNvGraphicFramePr>
          <p:nvPr>
            <p:extLst>
              <p:ext uri="{D42A27DB-BD31-4B8C-83A1-F6EECF244321}">
                <p14:modId xmlns:p14="http://schemas.microsoft.com/office/powerpoint/2010/main" val="155058408"/>
              </p:ext>
            </p:extLst>
          </p:nvPr>
        </p:nvGraphicFramePr>
        <p:xfrm>
          <a:off x="952500" y="1828800"/>
          <a:ext cx="7734300" cy="4152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4926942"/>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5400"/>
            <a:ext cx="8229600" cy="5029200"/>
          </a:xfrm>
        </p:spPr>
        <p:txBody>
          <a:bodyPr/>
          <a:lstStyle/>
          <a:p>
            <a:endParaRPr lang="en-US" dirty="0" smtClean="0"/>
          </a:p>
          <a:p>
            <a:r>
              <a:rPr lang="en-US" dirty="0" smtClean="0"/>
              <a:t>Government Accountability Report 2009</a:t>
            </a:r>
          </a:p>
          <a:p>
            <a:r>
              <a:rPr lang="en-US" dirty="0" smtClean="0"/>
              <a:t>Assessment conducted in 2013</a:t>
            </a:r>
          </a:p>
          <a:p>
            <a:r>
              <a:rPr lang="en-US" dirty="0" smtClean="0"/>
              <a:t>Prepared by USEPA &amp; USDA</a:t>
            </a:r>
          </a:p>
          <a:p>
            <a:endParaRPr lang="en-US" dirty="0"/>
          </a:p>
        </p:txBody>
      </p:sp>
      <p:sp>
        <p:nvSpPr>
          <p:cNvPr id="3" name="Title 2"/>
          <p:cNvSpPr>
            <a:spLocks noGrp="1"/>
          </p:cNvSpPr>
          <p:nvPr>
            <p:ph type="title"/>
          </p:nvPr>
        </p:nvSpPr>
        <p:spPr>
          <a:xfrm>
            <a:off x="457200" y="381000"/>
            <a:ext cx="7848600" cy="1143000"/>
          </a:xfrm>
        </p:spPr>
        <p:txBody>
          <a:bodyPr/>
          <a:lstStyle/>
          <a:p>
            <a:r>
              <a:rPr lang="en-US" sz="2800" dirty="0" smtClean="0"/>
              <a:t>U. S. – Mexico Border Needs Assessment and Support Project  (Phase I – Scoping) </a:t>
            </a:r>
            <a:endParaRPr lang="en-US" sz="2800" dirty="0"/>
          </a:p>
        </p:txBody>
      </p:sp>
    </p:spTree>
    <p:extLst>
      <p:ext uri="{BB962C8B-B14F-4D97-AF65-F5344CB8AC3E}">
        <p14:creationId xmlns:p14="http://schemas.microsoft.com/office/powerpoint/2010/main" val="2517150710"/>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0EB3AADA-23BB-49AE-8CB2-CA4057EA9BC6}" type="slidenum">
              <a:rPr lang="en-US" altLang="en-US" smtClean="0"/>
              <a:pPr>
                <a:defRPr/>
              </a:pPr>
              <a:t>17</a:t>
            </a:fld>
            <a:endParaRPr lang="en-US" altLang="en-US" dirty="0"/>
          </a:p>
        </p:txBody>
      </p:sp>
      <p:pic>
        <p:nvPicPr>
          <p:cNvPr id="3" name="Picture 2"/>
          <p:cNvPicPr>
            <a:picLocks noChangeAspect="1"/>
          </p:cNvPicPr>
          <p:nvPr/>
        </p:nvPicPr>
        <p:blipFill rotWithShape="1">
          <a:blip r:embed="rId2"/>
          <a:srcRect l="6579" t="7657" r="11510" b="26537"/>
          <a:stretch/>
        </p:blipFill>
        <p:spPr>
          <a:xfrm>
            <a:off x="2057400" y="1066800"/>
            <a:ext cx="5002375" cy="5183817"/>
          </a:xfrm>
          <a:prstGeom prst="rect">
            <a:avLst/>
          </a:prstGeom>
          <a:ln>
            <a:noFill/>
          </a:ln>
          <a:effectLst>
            <a:outerShdw blurRad="292100" dist="139700" dir="2700000" algn="tl" rotWithShape="0">
              <a:srgbClr val="333333">
                <a:alpha val="65000"/>
              </a:srgbClr>
            </a:outerShdw>
          </a:effectLst>
        </p:spPr>
      </p:pic>
      <p:sp>
        <p:nvSpPr>
          <p:cNvPr id="4" name="Title 1"/>
          <p:cNvSpPr>
            <a:spLocks noGrp="1"/>
          </p:cNvSpPr>
          <p:nvPr/>
        </p:nvSpPr>
        <p:spPr>
          <a:xfrm>
            <a:off x="470262" y="414259"/>
            <a:ext cx="7532915" cy="1144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t>Phase 1: USDA/EPA Report</a:t>
            </a:r>
          </a:p>
          <a:p>
            <a:endParaRPr lang="en-US" sz="3200" dirty="0"/>
          </a:p>
        </p:txBody>
      </p:sp>
    </p:spTree>
    <p:extLst>
      <p:ext uri="{BB962C8B-B14F-4D97-AF65-F5344CB8AC3E}">
        <p14:creationId xmlns:p14="http://schemas.microsoft.com/office/powerpoint/2010/main" val="73272751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0EB3AADA-23BB-49AE-8CB2-CA4057EA9BC6}" type="slidenum">
              <a:rPr lang="en-US" altLang="en-US" smtClean="0"/>
              <a:pPr>
                <a:defRPr/>
              </a:pPr>
              <a:t>18</a:t>
            </a:fld>
            <a:endParaRPr lang="en-US" altLang="en-US" dirty="0"/>
          </a:p>
        </p:txBody>
      </p:sp>
      <p:pic>
        <p:nvPicPr>
          <p:cNvPr id="3" name="Picture 2"/>
          <p:cNvPicPr>
            <a:picLocks noChangeAspect="1"/>
          </p:cNvPicPr>
          <p:nvPr/>
        </p:nvPicPr>
        <p:blipFill rotWithShape="1">
          <a:blip r:embed="rId2"/>
          <a:srcRect t="25308"/>
          <a:stretch/>
        </p:blipFill>
        <p:spPr>
          <a:xfrm>
            <a:off x="827314" y="1611084"/>
            <a:ext cx="6868340" cy="4380413"/>
          </a:xfrm>
          <a:prstGeom prst="rect">
            <a:avLst/>
          </a:prstGeom>
        </p:spPr>
      </p:pic>
      <p:pic>
        <p:nvPicPr>
          <p:cNvPr id="4" name="Picture 3"/>
          <p:cNvPicPr>
            <a:picLocks noChangeAspect="1"/>
          </p:cNvPicPr>
          <p:nvPr/>
        </p:nvPicPr>
        <p:blipFill rotWithShape="1">
          <a:blip r:embed="rId2"/>
          <a:srcRect l="34631" b="90021"/>
          <a:stretch/>
        </p:blipFill>
        <p:spPr>
          <a:xfrm>
            <a:off x="1140824" y="895349"/>
            <a:ext cx="5590902" cy="728733"/>
          </a:xfrm>
          <a:prstGeom prst="rect">
            <a:avLst/>
          </a:prstGeom>
        </p:spPr>
      </p:pic>
    </p:spTree>
    <p:extLst>
      <p:ext uri="{BB962C8B-B14F-4D97-AF65-F5344CB8AC3E}">
        <p14:creationId xmlns:p14="http://schemas.microsoft.com/office/powerpoint/2010/main" val="343542138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0600" y="838200"/>
            <a:ext cx="6119360" cy="5140320"/>
          </a:xfrm>
          <a:prstGeom prst="rect">
            <a:avLst/>
          </a:prstGeom>
        </p:spPr>
      </p:pic>
    </p:spTree>
    <p:extLst>
      <p:ext uri="{BB962C8B-B14F-4D97-AF65-F5344CB8AC3E}">
        <p14:creationId xmlns:p14="http://schemas.microsoft.com/office/powerpoint/2010/main" val="388538566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network map - RM inside front cover - 2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47813"/>
            <a:ext cx="6513513" cy="370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6"/>
          <p:cNvSpPr>
            <a:spLocks noChangeArrowheads="1"/>
          </p:cNvSpPr>
          <p:nvPr/>
        </p:nvSpPr>
        <p:spPr bwMode="auto">
          <a:xfrm>
            <a:off x="7010400" y="304800"/>
            <a:ext cx="2286000" cy="6165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Helvetica"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Helvetica"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Helvetica"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Helvetica"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Helvetica"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9pPr>
          </a:lstStyle>
          <a:p>
            <a:pPr>
              <a:spcBef>
                <a:spcPct val="200000"/>
              </a:spcBef>
              <a:buClrTx/>
              <a:buSzTx/>
              <a:buFontTx/>
              <a:buNone/>
            </a:pPr>
            <a:r>
              <a:rPr lang="en-US" altLang="en-US" sz="1600" b="1" baseline="30000" dirty="0">
                <a:solidFill>
                  <a:srgbClr val="D0B6A6"/>
                </a:solidFill>
              </a:rPr>
              <a:t>Western RCAP</a:t>
            </a:r>
            <a:br>
              <a:rPr lang="en-US" altLang="en-US" sz="1600" b="1" baseline="30000" dirty="0">
                <a:solidFill>
                  <a:srgbClr val="D0B6A6"/>
                </a:solidFill>
              </a:rPr>
            </a:br>
            <a:r>
              <a:rPr lang="en-US" altLang="en-US" sz="1600" b="1" baseline="30000" dirty="0">
                <a:solidFill>
                  <a:srgbClr val="000000"/>
                </a:solidFill>
              </a:rPr>
              <a:t>Rural Community</a:t>
            </a:r>
            <a:br>
              <a:rPr lang="en-US" altLang="en-US" sz="1600" b="1" baseline="30000" dirty="0">
                <a:solidFill>
                  <a:srgbClr val="000000"/>
                </a:solidFill>
              </a:rPr>
            </a:br>
            <a:r>
              <a:rPr lang="en-US" altLang="en-US" sz="1600" b="1" baseline="30000" dirty="0">
                <a:solidFill>
                  <a:srgbClr val="000000"/>
                </a:solidFill>
              </a:rPr>
              <a:t>Assistance Corporation</a:t>
            </a:r>
            <a:br>
              <a:rPr lang="en-US" altLang="en-US" sz="1600" b="1" baseline="30000" dirty="0">
                <a:solidFill>
                  <a:srgbClr val="000000"/>
                </a:solidFill>
              </a:rPr>
            </a:br>
            <a:r>
              <a:rPr lang="en-US" altLang="en-US" sz="1600" baseline="30000" dirty="0">
                <a:solidFill>
                  <a:srgbClr val="000000"/>
                </a:solidFill>
              </a:rPr>
              <a:t>(916) 447-2854</a:t>
            </a:r>
            <a:br>
              <a:rPr lang="en-US" altLang="en-US" sz="1600" baseline="30000" dirty="0">
                <a:solidFill>
                  <a:srgbClr val="000000"/>
                </a:solidFill>
              </a:rPr>
            </a:br>
            <a:r>
              <a:rPr lang="en-US" altLang="en-US" sz="1600" baseline="30000" dirty="0">
                <a:solidFill>
                  <a:srgbClr val="000000"/>
                </a:solidFill>
              </a:rPr>
              <a:t>www.rcac.org</a:t>
            </a:r>
            <a:endParaRPr lang="en-US" altLang="en-US" sz="1600" b="1" baseline="30000" dirty="0">
              <a:solidFill>
                <a:srgbClr val="CFA6A6"/>
              </a:solidFill>
            </a:endParaRPr>
          </a:p>
          <a:p>
            <a:pPr>
              <a:spcBef>
                <a:spcPct val="200000"/>
              </a:spcBef>
              <a:buClrTx/>
              <a:buSzTx/>
              <a:buFontTx/>
              <a:buNone/>
            </a:pPr>
            <a:r>
              <a:rPr lang="en-US" altLang="en-US" sz="1600" b="1" baseline="30000" dirty="0">
                <a:solidFill>
                  <a:srgbClr val="B0C2B5"/>
                </a:solidFill>
              </a:rPr>
              <a:t>Midwest RCAP</a:t>
            </a:r>
            <a:br>
              <a:rPr lang="en-US" altLang="en-US" sz="1600" b="1" baseline="30000" dirty="0">
                <a:solidFill>
                  <a:srgbClr val="B0C2B5"/>
                </a:solidFill>
              </a:rPr>
            </a:br>
            <a:r>
              <a:rPr lang="en-US" altLang="en-US" sz="1600" b="1" baseline="30000" dirty="0">
                <a:solidFill>
                  <a:srgbClr val="000000"/>
                </a:solidFill>
              </a:rPr>
              <a:t>Midwest Assistance Program</a:t>
            </a:r>
            <a:br>
              <a:rPr lang="en-US" altLang="en-US" sz="1600" b="1" baseline="30000" dirty="0">
                <a:solidFill>
                  <a:srgbClr val="000000"/>
                </a:solidFill>
              </a:rPr>
            </a:br>
            <a:r>
              <a:rPr lang="en-US" altLang="en-US" sz="1600" baseline="30000" dirty="0">
                <a:solidFill>
                  <a:srgbClr val="000000"/>
                </a:solidFill>
              </a:rPr>
              <a:t>(952) 758-4334</a:t>
            </a:r>
            <a:br>
              <a:rPr lang="en-US" altLang="en-US" sz="1600" baseline="30000" dirty="0">
                <a:solidFill>
                  <a:srgbClr val="000000"/>
                </a:solidFill>
              </a:rPr>
            </a:br>
            <a:r>
              <a:rPr lang="en-US" altLang="en-US" sz="1600" baseline="30000" dirty="0">
                <a:solidFill>
                  <a:srgbClr val="000000"/>
                </a:solidFill>
              </a:rPr>
              <a:t>www.map-inc.org</a:t>
            </a:r>
          </a:p>
          <a:p>
            <a:pPr>
              <a:spcBef>
                <a:spcPct val="200000"/>
              </a:spcBef>
              <a:buClrTx/>
              <a:buSzTx/>
              <a:buFontTx/>
              <a:buNone/>
            </a:pPr>
            <a:r>
              <a:rPr lang="en-US" altLang="en-US" sz="1600" b="1" baseline="30000" dirty="0">
                <a:solidFill>
                  <a:srgbClr val="D5CFA2"/>
                </a:solidFill>
              </a:rPr>
              <a:t>Southern RCAP</a:t>
            </a:r>
            <a:br>
              <a:rPr lang="en-US" altLang="en-US" sz="1600" b="1" baseline="30000" dirty="0">
                <a:solidFill>
                  <a:srgbClr val="D5CFA2"/>
                </a:solidFill>
              </a:rPr>
            </a:br>
            <a:r>
              <a:rPr lang="en-US" altLang="en-US" sz="1600" b="1" baseline="30000" dirty="0">
                <a:solidFill>
                  <a:srgbClr val="000000"/>
                </a:solidFill>
              </a:rPr>
              <a:t>Communities Unlimited</a:t>
            </a:r>
            <a:br>
              <a:rPr lang="en-US" altLang="en-US" sz="1600" b="1" baseline="30000" dirty="0">
                <a:solidFill>
                  <a:srgbClr val="000000"/>
                </a:solidFill>
              </a:rPr>
            </a:br>
            <a:r>
              <a:rPr lang="en-US" altLang="en-US" sz="1600" baseline="30000" dirty="0">
                <a:solidFill>
                  <a:srgbClr val="000000"/>
                </a:solidFill>
              </a:rPr>
              <a:t>(479) 443-2700</a:t>
            </a:r>
            <a:br>
              <a:rPr lang="en-US" altLang="en-US" sz="1600" baseline="30000" dirty="0">
                <a:solidFill>
                  <a:srgbClr val="000000"/>
                </a:solidFill>
              </a:rPr>
            </a:br>
            <a:r>
              <a:rPr lang="en-US" altLang="en-US" sz="1600" baseline="30000" dirty="0">
                <a:solidFill>
                  <a:srgbClr val="000000"/>
                </a:solidFill>
                <a:hlinkClick r:id="rId4"/>
              </a:rPr>
              <a:t>www.communitiesu.org</a:t>
            </a:r>
            <a:endParaRPr lang="en-US" altLang="en-US" sz="1600" baseline="30000" dirty="0">
              <a:solidFill>
                <a:srgbClr val="000000"/>
              </a:solidFill>
            </a:endParaRPr>
          </a:p>
          <a:p>
            <a:pPr>
              <a:spcBef>
                <a:spcPct val="200000"/>
              </a:spcBef>
              <a:buClrTx/>
              <a:buSzTx/>
              <a:buFontTx/>
              <a:buNone/>
            </a:pPr>
            <a:r>
              <a:rPr lang="en-US" altLang="en-US" sz="1600" b="1" baseline="30000" dirty="0">
                <a:solidFill>
                  <a:srgbClr val="8BB9D0"/>
                </a:solidFill>
              </a:rPr>
              <a:t>Northeast RCAP</a:t>
            </a:r>
            <a:br>
              <a:rPr lang="en-US" altLang="en-US" sz="1600" b="1" baseline="30000" dirty="0">
                <a:solidFill>
                  <a:srgbClr val="8BB9D0"/>
                </a:solidFill>
              </a:rPr>
            </a:br>
            <a:r>
              <a:rPr lang="en-US" altLang="en-US" sz="1600" b="1" baseline="30000" dirty="0" err="1">
                <a:solidFill>
                  <a:srgbClr val="000000"/>
                </a:solidFill>
              </a:rPr>
              <a:t>RCAP</a:t>
            </a:r>
            <a:r>
              <a:rPr lang="en-US" altLang="en-US" sz="1600" b="1" baseline="30000" dirty="0">
                <a:solidFill>
                  <a:srgbClr val="000000"/>
                </a:solidFill>
              </a:rPr>
              <a:t> Solutions</a:t>
            </a:r>
            <a:br>
              <a:rPr lang="en-US" altLang="en-US" sz="1600" b="1" baseline="30000" dirty="0">
                <a:solidFill>
                  <a:srgbClr val="000000"/>
                </a:solidFill>
              </a:rPr>
            </a:br>
            <a:r>
              <a:rPr lang="en-US" altLang="en-US" sz="1600" baseline="30000" dirty="0">
                <a:solidFill>
                  <a:srgbClr val="000000"/>
                </a:solidFill>
              </a:rPr>
              <a:t>(800) 488-1969</a:t>
            </a:r>
            <a:br>
              <a:rPr lang="en-US" altLang="en-US" sz="1600" baseline="30000" dirty="0">
                <a:solidFill>
                  <a:srgbClr val="000000"/>
                </a:solidFill>
              </a:rPr>
            </a:br>
            <a:r>
              <a:rPr lang="en-US" altLang="en-US" sz="1600" baseline="30000" dirty="0">
                <a:solidFill>
                  <a:srgbClr val="000000"/>
                </a:solidFill>
              </a:rPr>
              <a:t>www.rcapsolutions.org </a:t>
            </a:r>
          </a:p>
          <a:p>
            <a:pPr>
              <a:spcBef>
                <a:spcPct val="200000"/>
              </a:spcBef>
              <a:buClrTx/>
              <a:buSzTx/>
              <a:buFontTx/>
              <a:buNone/>
            </a:pPr>
            <a:r>
              <a:rPr lang="en-US" altLang="en-US" sz="1600" b="1" baseline="30000" dirty="0">
                <a:solidFill>
                  <a:srgbClr val="CFA6A6"/>
                </a:solidFill>
              </a:rPr>
              <a:t>Great Lakes RCAP</a:t>
            </a:r>
            <a:br>
              <a:rPr lang="en-US" altLang="en-US" sz="1600" b="1" baseline="30000" dirty="0">
                <a:solidFill>
                  <a:srgbClr val="CFA6A6"/>
                </a:solidFill>
              </a:rPr>
            </a:br>
            <a:r>
              <a:rPr lang="en-US" altLang="en-US" sz="1600" b="1" baseline="30000" dirty="0">
                <a:solidFill>
                  <a:srgbClr val="000000"/>
                </a:solidFill>
              </a:rPr>
              <a:t>WSOS Community </a:t>
            </a:r>
            <a:br>
              <a:rPr lang="en-US" altLang="en-US" sz="1600" b="1" baseline="30000" dirty="0">
                <a:solidFill>
                  <a:srgbClr val="000000"/>
                </a:solidFill>
              </a:rPr>
            </a:br>
            <a:r>
              <a:rPr lang="en-US" altLang="en-US" sz="1600" b="1" baseline="30000" dirty="0">
                <a:solidFill>
                  <a:srgbClr val="000000"/>
                </a:solidFill>
              </a:rPr>
              <a:t>Action Commission</a:t>
            </a:r>
            <a:br>
              <a:rPr lang="en-US" altLang="en-US" sz="1600" b="1" baseline="30000" dirty="0">
                <a:solidFill>
                  <a:srgbClr val="000000"/>
                </a:solidFill>
              </a:rPr>
            </a:br>
            <a:r>
              <a:rPr lang="en-US" altLang="en-US" sz="1600" baseline="30000" dirty="0">
                <a:solidFill>
                  <a:srgbClr val="000000"/>
                </a:solidFill>
              </a:rPr>
              <a:t>(800) 775-9767</a:t>
            </a:r>
            <a:br>
              <a:rPr lang="en-US" altLang="en-US" sz="1600" baseline="30000" dirty="0">
                <a:solidFill>
                  <a:srgbClr val="000000"/>
                </a:solidFill>
              </a:rPr>
            </a:br>
            <a:r>
              <a:rPr lang="en-US" altLang="en-US" sz="1600" baseline="30000" dirty="0">
                <a:solidFill>
                  <a:srgbClr val="000000"/>
                </a:solidFill>
              </a:rPr>
              <a:t>www.glrcap.org</a:t>
            </a:r>
          </a:p>
          <a:p>
            <a:pPr>
              <a:spcBef>
                <a:spcPct val="200000"/>
              </a:spcBef>
              <a:buClrTx/>
              <a:buSzTx/>
              <a:buFontTx/>
              <a:buNone/>
            </a:pPr>
            <a:r>
              <a:rPr lang="en-US" altLang="en-US" sz="1600" b="1" baseline="30000" dirty="0">
                <a:solidFill>
                  <a:srgbClr val="B9B0C2"/>
                </a:solidFill>
              </a:rPr>
              <a:t>Southeast RCAP</a:t>
            </a:r>
            <a:br>
              <a:rPr lang="en-US" altLang="en-US" sz="1600" b="1" baseline="30000" dirty="0">
                <a:solidFill>
                  <a:srgbClr val="B9B0C2"/>
                </a:solidFill>
              </a:rPr>
            </a:br>
            <a:r>
              <a:rPr lang="en-US" altLang="en-US" sz="1600" b="1" baseline="30000" dirty="0">
                <a:solidFill>
                  <a:srgbClr val="000000"/>
                </a:solidFill>
              </a:rPr>
              <a:t>Southeast Rural Community </a:t>
            </a:r>
            <a:br>
              <a:rPr lang="en-US" altLang="en-US" sz="1600" b="1" baseline="30000" dirty="0">
                <a:solidFill>
                  <a:srgbClr val="000000"/>
                </a:solidFill>
              </a:rPr>
            </a:br>
            <a:r>
              <a:rPr lang="en-US" altLang="en-US" sz="1600" b="1" baseline="30000" dirty="0">
                <a:solidFill>
                  <a:srgbClr val="000000"/>
                </a:solidFill>
              </a:rPr>
              <a:t>Assistance Project</a:t>
            </a:r>
            <a:br>
              <a:rPr lang="en-US" altLang="en-US" sz="1600" b="1" baseline="30000" dirty="0">
                <a:solidFill>
                  <a:srgbClr val="000000"/>
                </a:solidFill>
              </a:rPr>
            </a:br>
            <a:r>
              <a:rPr lang="en-US" altLang="en-US" sz="1600" baseline="30000" dirty="0">
                <a:solidFill>
                  <a:srgbClr val="000000"/>
                </a:solidFill>
              </a:rPr>
              <a:t>(866) 928-3731</a:t>
            </a:r>
            <a:br>
              <a:rPr lang="en-US" altLang="en-US" sz="1600" baseline="30000" dirty="0">
                <a:solidFill>
                  <a:srgbClr val="000000"/>
                </a:solidFill>
              </a:rPr>
            </a:br>
            <a:r>
              <a:rPr lang="en-US" altLang="en-US" sz="1600" baseline="30000" dirty="0">
                <a:solidFill>
                  <a:srgbClr val="000000"/>
                </a:solidFill>
              </a:rPr>
              <a:t>www.southeastrcap.org</a:t>
            </a:r>
          </a:p>
        </p:txBody>
      </p:sp>
      <p:pic>
        <p:nvPicPr>
          <p:cNvPr id="22533" name="Picture 9" descr="MAP - Jan 20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298700"/>
            <a:ext cx="954088"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GLRCAP logo - newRGB 2 - no mission statem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03700" y="2689225"/>
            <a:ext cx="7810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descr="LOGO-RCAC GreenTextBelow 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2895600"/>
            <a:ext cx="404813"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2" descr="RCAP Soluti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6800" y="2011363"/>
            <a:ext cx="115728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3" descr="SE-RCAP - col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67288" y="3473450"/>
            <a:ext cx="7508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Line 32"/>
          <p:cNvSpPr>
            <a:spLocks noChangeShapeType="1"/>
          </p:cNvSpPr>
          <p:nvPr/>
        </p:nvSpPr>
        <p:spPr bwMode="auto">
          <a:xfrm>
            <a:off x="7075488" y="238125"/>
            <a:ext cx="1938337" cy="0"/>
          </a:xfrm>
          <a:prstGeom prst="line">
            <a:avLst/>
          </a:prstGeom>
          <a:noFill/>
          <a:ln w="76200">
            <a:solidFill>
              <a:srgbClr val="D0B6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33"/>
          <p:cNvSpPr>
            <a:spLocks noChangeShapeType="1"/>
          </p:cNvSpPr>
          <p:nvPr/>
        </p:nvSpPr>
        <p:spPr bwMode="auto">
          <a:xfrm>
            <a:off x="7075488" y="1373188"/>
            <a:ext cx="1938337" cy="0"/>
          </a:xfrm>
          <a:prstGeom prst="line">
            <a:avLst/>
          </a:prstGeom>
          <a:noFill/>
          <a:ln w="76200">
            <a:solidFill>
              <a:srgbClr val="B0C2B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34"/>
          <p:cNvSpPr>
            <a:spLocks noChangeShapeType="1"/>
          </p:cNvSpPr>
          <p:nvPr/>
        </p:nvSpPr>
        <p:spPr bwMode="auto">
          <a:xfrm>
            <a:off x="7075488" y="2363788"/>
            <a:ext cx="1938337" cy="0"/>
          </a:xfrm>
          <a:prstGeom prst="line">
            <a:avLst/>
          </a:prstGeom>
          <a:noFill/>
          <a:ln w="76200">
            <a:solidFill>
              <a:srgbClr val="D5CFA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35"/>
          <p:cNvSpPr>
            <a:spLocks noChangeShapeType="1"/>
          </p:cNvSpPr>
          <p:nvPr/>
        </p:nvSpPr>
        <p:spPr bwMode="auto">
          <a:xfrm>
            <a:off x="7086600" y="3352800"/>
            <a:ext cx="1938338" cy="0"/>
          </a:xfrm>
          <a:prstGeom prst="line">
            <a:avLst/>
          </a:prstGeom>
          <a:noFill/>
          <a:ln w="76200">
            <a:solidFill>
              <a:srgbClr val="8BB9D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Line 36"/>
          <p:cNvSpPr>
            <a:spLocks noChangeShapeType="1"/>
          </p:cNvSpPr>
          <p:nvPr/>
        </p:nvSpPr>
        <p:spPr bwMode="auto">
          <a:xfrm>
            <a:off x="7086600" y="4268788"/>
            <a:ext cx="1927225" cy="0"/>
          </a:xfrm>
          <a:prstGeom prst="line">
            <a:avLst/>
          </a:prstGeom>
          <a:noFill/>
          <a:ln w="76200">
            <a:solidFill>
              <a:srgbClr val="CFA6A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Line 37"/>
          <p:cNvSpPr>
            <a:spLocks noChangeShapeType="1"/>
          </p:cNvSpPr>
          <p:nvPr/>
        </p:nvSpPr>
        <p:spPr bwMode="auto">
          <a:xfrm>
            <a:off x="7086600" y="5411788"/>
            <a:ext cx="1927225" cy="0"/>
          </a:xfrm>
          <a:prstGeom prst="line">
            <a:avLst/>
          </a:prstGeom>
          <a:noFill/>
          <a:ln w="76200">
            <a:solidFill>
              <a:srgbClr val="B9B0C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5-Point Star 1"/>
          <p:cNvSpPr/>
          <p:nvPr/>
        </p:nvSpPr>
        <p:spPr>
          <a:xfrm>
            <a:off x="5454650" y="2971800"/>
            <a:ext cx="263525" cy="249238"/>
          </a:xfrm>
          <a:prstGeom prst="star5">
            <a:avLst/>
          </a:prstGeom>
          <a:solidFill>
            <a:srgbClr val="FFFF00"/>
          </a:solidFill>
          <a:ln w="19050">
            <a:solidFill>
              <a:srgbClr val="00539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22545" name="TextBox 2"/>
          <p:cNvSpPr txBox="1">
            <a:spLocks noChangeArrowheads="1"/>
          </p:cNvSpPr>
          <p:nvPr/>
        </p:nvSpPr>
        <p:spPr bwMode="auto">
          <a:xfrm>
            <a:off x="4665663" y="5486400"/>
            <a:ext cx="236220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Helvetica"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Helvetica"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Helvetica"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Helvetica"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Helvetica"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9pPr>
          </a:lstStyle>
          <a:p>
            <a:pPr eaLnBrk="1" hangingPunct="1">
              <a:spcBef>
                <a:spcPct val="0"/>
              </a:spcBef>
              <a:buClrTx/>
              <a:buSzTx/>
              <a:buFontTx/>
              <a:buNone/>
            </a:pPr>
            <a:r>
              <a:rPr lang="en-US" altLang="en-US" sz="1600" b="1" baseline="30000" dirty="0">
                <a:solidFill>
                  <a:srgbClr val="00539B"/>
                </a:solidFill>
              </a:rPr>
              <a:t>RCAP National Office</a:t>
            </a:r>
          </a:p>
          <a:p>
            <a:pPr eaLnBrk="1" hangingPunct="1">
              <a:spcBef>
                <a:spcPct val="0"/>
              </a:spcBef>
              <a:buClrTx/>
              <a:buSzTx/>
              <a:buFontTx/>
              <a:buNone/>
            </a:pPr>
            <a:r>
              <a:rPr lang="en-US" altLang="en-US" sz="1800" baseline="30000" dirty="0">
                <a:solidFill>
                  <a:srgbClr val="000000"/>
                </a:solidFill>
              </a:rPr>
              <a:t>1701 K St. NW, Suite 700</a:t>
            </a:r>
          </a:p>
          <a:p>
            <a:pPr eaLnBrk="1" hangingPunct="1">
              <a:spcBef>
                <a:spcPct val="0"/>
              </a:spcBef>
              <a:buClrTx/>
              <a:buSzTx/>
              <a:buFontTx/>
              <a:buNone/>
            </a:pPr>
            <a:r>
              <a:rPr lang="en-US" altLang="en-US" sz="1800" baseline="30000" dirty="0">
                <a:solidFill>
                  <a:srgbClr val="000000"/>
                </a:solidFill>
              </a:rPr>
              <a:t>Washington, DC  20006</a:t>
            </a:r>
          </a:p>
          <a:p>
            <a:pPr eaLnBrk="1" hangingPunct="1">
              <a:spcBef>
                <a:spcPct val="0"/>
              </a:spcBef>
              <a:buClrTx/>
              <a:buSzTx/>
              <a:buFontTx/>
              <a:buNone/>
            </a:pPr>
            <a:r>
              <a:rPr lang="en-US" altLang="en-US" sz="1800" baseline="30000" dirty="0">
                <a:solidFill>
                  <a:srgbClr val="000000"/>
                </a:solidFill>
              </a:rPr>
              <a:t>(800) 321-7227</a:t>
            </a:r>
            <a:br>
              <a:rPr lang="en-US" altLang="en-US" sz="1800" baseline="30000" dirty="0">
                <a:solidFill>
                  <a:srgbClr val="000000"/>
                </a:solidFill>
              </a:rPr>
            </a:br>
            <a:r>
              <a:rPr lang="en-US" altLang="en-US" sz="1800" baseline="30000" dirty="0">
                <a:solidFill>
                  <a:srgbClr val="000000"/>
                </a:solidFill>
              </a:rPr>
              <a:t>www.rcap.org | info@rcap.org</a:t>
            </a:r>
          </a:p>
          <a:p>
            <a:pPr eaLnBrk="1" hangingPunct="1">
              <a:spcBef>
                <a:spcPct val="0"/>
              </a:spcBef>
              <a:buClrTx/>
              <a:buSzTx/>
              <a:buFontTx/>
              <a:buNone/>
            </a:pPr>
            <a:endParaRPr lang="en-US" altLang="en-US" sz="1800" dirty="0">
              <a:solidFill>
                <a:srgbClr val="000000"/>
              </a:solidFill>
              <a:latin typeface="Arial" panose="020B0604020202020204" pitchFamily="34" charset="0"/>
            </a:endParaRPr>
          </a:p>
        </p:txBody>
      </p:sp>
      <p:sp>
        <p:nvSpPr>
          <p:cNvPr id="22546" name="Line 37"/>
          <p:cNvSpPr>
            <a:spLocks noChangeShapeType="1"/>
          </p:cNvSpPr>
          <p:nvPr/>
        </p:nvSpPr>
        <p:spPr bwMode="auto">
          <a:xfrm>
            <a:off x="4738688" y="5410200"/>
            <a:ext cx="1927225"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7" name="TextBox 18"/>
          <p:cNvSpPr txBox="1">
            <a:spLocks noChangeArrowheads="1"/>
          </p:cNvSpPr>
          <p:nvPr/>
        </p:nvSpPr>
        <p:spPr bwMode="auto">
          <a:xfrm>
            <a:off x="2105025" y="441325"/>
            <a:ext cx="4981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Helvetica"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Helvetica"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Helvetica"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Helvetica"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Helvetica"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9pPr>
          </a:lstStyle>
          <a:p>
            <a:pPr eaLnBrk="1" hangingPunct="1">
              <a:spcBef>
                <a:spcPct val="0"/>
              </a:spcBef>
              <a:buClrTx/>
              <a:buSzTx/>
              <a:buFontTx/>
              <a:buNone/>
            </a:pPr>
            <a:r>
              <a:rPr lang="en-US" altLang="en-US" sz="2000" b="1" i="1">
                <a:solidFill>
                  <a:srgbClr val="8A8AB9"/>
                </a:solidFill>
                <a:latin typeface="Benguiat Medium" pitchFamily="18" charset="0"/>
              </a:rPr>
              <a:t>Rural Community</a:t>
            </a:r>
          </a:p>
          <a:p>
            <a:pPr eaLnBrk="1" hangingPunct="1">
              <a:spcBef>
                <a:spcPct val="0"/>
              </a:spcBef>
              <a:buClrTx/>
              <a:buSzTx/>
              <a:buFontTx/>
              <a:buNone/>
            </a:pPr>
            <a:r>
              <a:rPr lang="en-US" altLang="en-US" sz="2000" b="1" i="1">
                <a:solidFill>
                  <a:srgbClr val="8A8AB9"/>
                </a:solidFill>
                <a:latin typeface="Benguiat Medium" pitchFamily="18" charset="0"/>
              </a:rPr>
              <a:t>Assistance Partnership</a:t>
            </a:r>
          </a:p>
        </p:txBody>
      </p:sp>
      <p:sp>
        <p:nvSpPr>
          <p:cNvPr id="22548" name="TextBox 19"/>
          <p:cNvSpPr txBox="1">
            <a:spLocks noChangeArrowheads="1"/>
          </p:cNvSpPr>
          <p:nvPr/>
        </p:nvSpPr>
        <p:spPr bwMode="auto">
          <a:xfrm>
            <a:off x="2133600" y="1066800"/>
            <a:ext cx="41148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Helvetica"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Helvetica"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Helvetica"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Helvetica"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Helvetica"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itchFamily="34" charset="0"/>
              </a:defRPr>
            </a:lvl9pPr>
          </a:lstStyle>
          <a:p>
            <a:pPr eaLnBrk="1" hangingPunct="1">
              <a:spcBef>
                <a:spcPct val="0"/>
              </a:spcBef>
              <a:buClrTx/>
              <a:buSzTx/>
              <a:buFontTx/>
              <a:buNone/>
            </a:pPr>
            <a:r>
              <a:rPr lang="en-US" altLang="en-US" sz="1400">
                <a:solidFill>
                  <a:srgbClr val="4891DC"/>
                </a:solidFill>
                <a:latin typeface="Gill Sans MT" panose="020B0502020104020203" pitchFamily="34" charset="0"/>
              </a:rPr>
              <a:t>Practical solutions for improving rural communities</a:t>
            </a:r>
          </a:p>
        </p:txBody>
      </p:sp>
      <p:pic>
        <p:nvPicPr>
          <p:cNvPr id="22549" name="Picture 6" descr="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454025"/>
            <a:ext cx="172402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p:nvPr/>
        </p:nvPicPr>
        <p:blipFill>
          <a:blip r:embed="rId11" cstate="print">
            <a:extLst>
              <a:ext uri="{28A0092B-C50C-407E-A947-70E740481C1C}">
                <a14:useLocalDpi xmlns:a14="http://schemas.microsoft.com/office/drawing/2010/main" val="0"/>
              </a:ext>
            </a:extLst>
          </a:blip>
          <a:stretch>
            <a:fillRect/>
          </a:stretch>
        </p:blipFill>
        <p:spPr>
          <a:xfrm>
            <a:off x="3577177" y="3976687"/>
            <a:ext cx="672741" cy="292101"/>
          </a:xfrm>
          <a:prstGeom prst="rect">
            <a:avLst/>
          </a:prstGeom>
        </p:spPr>
      </p:pic>
    </p:spTree>
    <p:extLst>
      <p:ext uri="{BB962C8B-B14F-4D97-AF65-F5344CB8AC3E}">
        <p14:creationId xmlns:p14="http://schemas.microsoft.com/office/powerpoint/2010/main" val="185175217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288"/>
            <a:ext cx="7543800" cy="544512"/>
          </a:xfrm>
        </p:spPr>
        <p:txBody>
          <a:bodyPr/>
          <a:lstStyle/>
          <a:p>
            <a:r>
              <a:rPr lang="en-US" dirty="0" smtClean="0"/>
              <a:t>Phase I vs. Phase II Colonia Communities </a:t>
            </a:r>
            <a:endParaRPr lang="en-US" dirty="0"/>
          </a:p>
        </p:txBody>
      </p:sp>
      <p:sp>
        <p:nvSpPr>
          <p:cNvPr id="3" name="Text Placeholder 2"/>
          <p:cNvSpPr>
            <a:spLocks noGrp="1"/>
          </p:cNvSpPr>
          <p:nvPr>
            <p:ph type="body" idx="1"/>
          </p:nvPr>
        </p:nvSpPr>
        <p:spPr>
          <a:xfrm>
            <a:off x="531019" y="1630141"/>
            <a:ext cx="4040188" cy="639762"/>
          </a:xfrm>
        </p:spPr>
        <p:txBody>
          <a:bodyPr/>
          <a:lstStyle/>
          <a:p>
            <a:r>
              <a:rPr lang="en-US" dirty="0" smtClean="0"/>
              <a:t>Phase I</a:t>
            </a:r>
            <a:endParaRPr lang="en-US" dirty="0"/>
          </a:p>
        </p:txBody>
      </p:sp>
      <p:sp>
        <p:nvSpPr>
          <p:cNvPr id="4" name="Content Placeholder 3"/>
          <p:cNvSpPr>
            <a:spLocks noGrp="1"/>
          </p:cNvSpPr>
          <p:nvPr>
            <p:ph sz="half" idx="2"/>
          </p:nvPr>
        </p:nvSpPr>
        <p:spPr/>
        <p:txBody>
          <a:bodyPr/>
          <a:lstStyle/>
          <a:p>
            <a:pPr marL="0" indent="0">
              <a:buNone/>
            </a:pPr>
            <a:endParaRPr lang="en-US" dirty="0"/>
          </a:p>
        </p:txBody>
      </p:sp>
      <p:sp>
        <p:nvSpPr>
          <p:cNvPr id="5" name="Text Placeholder 4"/>
          <p:cNvSpPr>
            <a:spLocks noGrp="1"/>
          </p:cNvSpPr>
          <p:nvPr>
            <p:ph type="body" sz="quarter" idx="3"/>
          </p:nvPr>
        </p:nvSpPr>
        <p:spPr/>
        <p:txBody>
          <a:bodyPr/>
          <a:lstStyle/>
          <a:p>
            <a:r>
              <a:rPr lang="en-US" dirty="0" smtClean="0"/>
              <a:t>Phase II - RCAP</a:t>
            </a:r>
            <a:endParaRPr lang="en-US" dirty="0"/>
          </a:p>
        </p:txBody>
      </p:sp>
      <p:sp>
        <p:nvSpPr>
          <p:cNvPr id="6" name="Content Placeholder 5"/>
          <p:cNvSpPr>
            <a:spLocks noGrp="1"/>
          </p:cNvSpPr>
          <p:nvPr>
            <p:ph sz="quarter" idx="4"/>
          </p:nvPr>
        </p:nvSpPr>
        <p:spPr/>
        <p:txBody>
          <a:bodyPr/>
          <a:lstStyle/>
          <a:p>
            <a:pPr marL="0" indent="0">
              <a:buNone/>
            </a:pPr>
            <a:endParaRPr lang="en-US" dirty="0"/>
          </a:p>
          <a:p>
            <a:pPr marL="0" indent="0">
              <a:buNone/>
            </a:pPr>
            <a:endParaRPr lang="en-US" dirty="0" smtClean="0"/>
          </a:p>
          <a:p>
            <a:pPr marL="0" indent="0">
              <a:buNone/>
            </a:pPr>
            <a:r>
              <a:rPr lang="en-US" dirty="0" smtClean="0"/>
              <a:t>NM =154</a:t>
            </a:r>
          </a:p>
          <a:p>
            <a:pPr marL="0" indent="0">
              <a:buNone/>
            </a:pPr>
            <a:r>
              <a:rPr lang="en-US" dirty="0" smtClean="0"/>
              <a:t>TX = 1884</a:t>
            </a:r>
          </a:p>
          <a:p>
            <a:pPr marL="0" indent="0">
              <a:buNone/>
            </a:pPr>
            <a:r>
              <a:rPr lang="en-US" dirty="0" smtClean="0"/>
              <a:t>CA = 35</a:t>
            </a:r>
          </a:p>
          <a:p>
            <a:pPr marL="0" indent="0">
              <a:buNone/>
            </a:pPr>
            <a:r>
              <a:rPr lang="en-US" dirty="0" smtClean="0"/>
              <a:t>AZ = 104</a:t>
            </a:r>
          </a:p>
          <a:p>
            <a:pPr marL="0" indent="0">
              <a:buNone/>
            </a:pPr>
            <a:r>
              <a:rPr lang="en-US" dirty="0" smtClean="0"/>
              <a:t> </a:t>
            </a:r>
            <a:endParaRPr lang="en-US" dirty="0"/>
          </a:p>
        </p:txBody>
      </p:sp>
      <p:pic>
        <p:nvPicPr>
          <p:cNvPr id="7" name="Picture 6"/>
          <p:cNvPicPr>
            <a:picLocks noChangeAspect="1"/>
          </p:cNvPicPr>
          <p:nvPr/>
        </p:nvPicPr>
        <p:blipFill>
          <a:blip r:embed="rId2"/>
          <a:stretch>
            <a:fillRect/>
          </a:stretch>
        </p:blipFill>
        <p:spPr>
          <a:xfrm>
            <a:off x="531019" y="2833244"/>
            <a:ext cx="3966369" cy="2500756"/>
          </a:xfrm>
          <a:prstGeom prst="rect">
            <a:avLst/>
          </a:prstGeom>
        </p:spPr>
      </p:pic>
    </p:spTree>
    <p:extLst>
      <p:ext uri="{BB962C8B-B14F-4D97-AF65-F5344CB8AC3E}">
        <p14:creationId xmlns:p14="http://schemas.microsoft.com/office/powerpoint/2010/main" val="1245116637"/>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EB3AADA-23BB-49AE-8CB2-CA4057EA9BC6}" type="slidenum">
              <a:rPr lang="en-US" altLang="en-US" smtClean="0"/>
              <a:pPr>
                <a:defRPr/>
              </a:pPr>
              <a:t>21</a:t>
            </a:fld>
            <a:endParaRPr lang="en-US" altLang="en-US" dirty="0"/>
          </a:p>
        </p:txBody>
      </p:sp>
      <p:sp>
        <p:nvSpPr>
          <p:cNvPr id="4" name="Content Placeholder 2"/>
          <p:cNvSpPr>
            <a:spLocks noGrp="1"/>
          </p:cNvSpPr>
          <p:nvPr/>
        </p:nvSpPr>
        <p:spPr>
          <a:xfrm>
            <a:off x="400594" y="705393"/>
            <a:ext cx="8286206" cy="52425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spcBef>
                <a:spcPct val="0"/>
              </a:spcBef>
              <a:buFont typeface="Arial" panose="020B0604020202020204" pitchFamily="34" charset="0"/>
              <a:buNone/>
            </a:pPr>
            <a:r>
              <a:rPr lang="en-US" sz="3500" b="1" u="sng" dirty="0" smtClean="0">
                <a:solidFill>
                  <a:srgbClr val="00007D"/>
                </a:solidFill>
              </a:rPr>
              <a:t>Phase 2:  RCAP Assessment</a:t>
            </a:r>
            <a:endParaRPr lang="en-US" dirty="0" smtClean="0">
              <a:solidFill>
                <a:srgbClr val="000000"/>
              </a:solidFill>
            </a:endParaRPr>
          </a:p>
          <a:p>
            <a:pPr lvl="1">
              <a:lnSpc>
                <a:spcPct val="150000"/>
              </a:lnSpc>
            </a:pPr>
            <a:r>
              <a:rPr lang="en-US" dirty="0" smtClean="0">
                <a:solidFill>
                  <a:srgbClr val="000000"/>
                </a:solidFill>
              </a:rPr>
              <a:t>Reviewed </a:t>
            </a:r>
            <a:r>
              <a:rPr lang="en-US" dirty="0" err="1" smtClean="0">
                <a:solidFill>
                  <a:srgbClr val="000000"/>
                </a:solidFill>
              </a:rPr>
              <a:t>colonia</a:t>
            </a:r>
            <a:r>
              <a:rPr lang="en-US" dirty="0">
                <a:solidFill>
                  <a:srgbClr val="000000"/>
                </a:solidFill>
              </a:rPr>
              <a:t> </a:t>
            </a:r>
            <a:r>
              <a:rPr lang="en-US" dirty="0" smtClean="0">
                <a:solidFill>
                  <a:srgbClr val="000000"/>
                </a:solidFill>
              </a:rPr>
              <a:t>needs across TX, NM, AZ, CA</a:t>
            </a:r>
          </a:p>
          <a:p>
            <a:pPr lvl="1">
              <a:lnSpc>
                <a:spcPct val="150000"/>
              </a:lnSpc>
            </a:pPr>
            <a:r>
              <a:rPr lang="en-US" dirty="0" smtClean="0">
                <a:solidFill>
                  <a:srgbClr val="000000"/>
                </a:solidFill>
              </a:rPr>
              <a:t>Contacted </a:t>
            </a:r>
            <a:r>
              <a:rPr lang="en-US" dirty="0" smtClean="0">
                <a:solidFill>
                  <a:srgbClr val="000000"/>
                </a:solidFill>
              </a:rPr>
              <a:t>partner agencies </a:t>
            </a:r>
            <a:r>
              <a:rPr lang="en-US" dirty="0" smtClean="0">
                <a:solidFill>
                  <a:srgbClr val="000000"/>
                </a:solidFill>
              </a:rPr>
              <a:t>working on </a:t>
            </a:r>
            <a:r>
              <a:rPr lang="en-US" dirty="0" err="1" smtClean="0">
                <a:solidFill>
                  <a:srgbClr val="000000"/>
                </a:solidFill>
              </a:rPr>
              <a:t>colonia</a:t>
            </a:r>
            <a:r>
              <a:rPr lang="en-US" dirty="0" smtClean="0">
                <a:solidFill>
                  <a:srgbClr val="000000"/>
                </a:solidFill>
              </a:rPr>
              <a:t> </a:t>
            </a:r>
            <a:r>
              <a:rPr lang="en-US" dirty="0" smtClean="0">
                <a:solidFill>
                  <a:srgbClr val="000000"/>
                </a:solidFill>
              </a:rPr>
              <a:t>issues</a:t>
            </a:r>
            <a:r>
              <a:rPr lang="en-US" dirty="0" smtClean="0">
                <a:solidFill>
                  <a:srgbClr val="000000"/>
                </a:solidFill>
              </a:rPr>
              <a:t>: prior data, prior projects funding, </a:t>
            </a:r>
            <a:r>
              <a:rPr lang="en-US" dirty="0" err="1" smtClean="0">
                <a:solidFill>
                  <a:srgbClr val="000000"/>
                </a:solidFill>
              </a:rPr>
              <a:t>colonia</a:t>
            </a:r>
            <a:r>
              <a:rPr lang="en-US" dirty="0" smtClean="0">
                <a:solidFill>
                  <a:srgbClr val="000000"/>
                </a:solidFill>
              </a:rPr>
              <a:t> planning data, SRF PIFs</a:t>
            </a:r>
          </a:p>
          <a:p>
            <a:pPr lvl="1">
              <a:lnSpc>
                <a:spcPct val="150000"/>
              </a:lnSpc>
            </a:pPr>
            <a:r>
              <a:rPr lang="en-US" dirty="0" smtClean="0">
                <a:solidFill>
                  <a:srgbClr val="000000"/>
                </a:solidFill>
              </a:rPr>
              <a:t>Met with Utility </a:t>
            </a:r>
            <a:r>
              <a:rPr lang="en-US" dirty="0" smtClean="0">
                <a:solidFill>
                  <a:srgbClr val="000000"/>
                </a:solidFill>
              </a:rPr>
              <a:t>M</a:t>
            </a:r>
            <a:r>
              <a:rPr lang="en-US" dirty="0" smtClean="0">
                <a:solidFill>
                  <a:srgbClr val="000000"/>
                </a:solidFill>
              </a:rPr>
              <a:t>anagers &amp; others across 34 counties</a:t>
            </a:r>
          </a:p>
          <a:p>
            <a:pPr lvl="1">
              <a:lnSpc>
                <a:spcPct val="150000"/>
              </a:lnSpc>
            </a:pPr>
            <a:r>
              <a:rPr lang="en-US" dirty="0" smtClean="0">
                <a:solidFill>
                  <a:srgbClr val="000000"/>
                </a:solidFill>
              </a:rPr>
              <a:t>Classified Colonia Needs as Priority 1 – 5</a:t>
            </a:r>
          </a:p>
          <a:p>
            <a:pPr lvl="1">
              <a:lnSpc>
                <a:spcPct val="150000"/>
              </a:lnSpc>
            </a:pPr>
            <a:r>
              <a:rPr lang="en-US" dirty="0" smtClean="0">
                <a:solidFill>
                  <a:srgbClr val="000000"/>
                </a:solidFill>
              </a:rPr>
              <a:t>Narrative </a:t>
            </a:r>
            <a:r>
              <a:rPr lang="en-US" dirty="0" smtClean="0">
                <a:solidFill>
                  <a:srgbClr val="000000"/>
                </a:solidFill>
              </a:rPr>
              <a:t>Report</a:t>
            </a:r>
          </a:p>
          <a:p>
            <a:pPr lvl="1">
              <a:lnSpc>
                <a:spcPct val="150000"/>
              </a:lnSpc>
            </a:pPr>
            <a:r>
              <a:rPr lang="en-US" dirty="0" smtClean="0">
                <a:solidFill>
                  <a:srgbClr val="000000"/>
                </a:solidFill>
              </a:rPr>
              <a:t>RCAP </a:t>
            </a:r>
            <a:r>
              <a:rPr lang="en-US" dirty="0" err="1" smtClean="0">
                <a:solidFill>
                  <a:srgbClr val="000000"/>
                </a:solidFill>
              </a:rPr>
              <a:t>Colonias</a:t>
            </a:r>
            <a:r>
              <a:rPr lang="en-US" dirty="0" smtClean="0">
                <a:solidFill>
                  <a:srgbClr val="000000"/>
                </a:solidFill>
              </a:rPr>
              <a:t> </a:t>
            </a:r>
            <a:r>
              <a:rPr lang="en-US" dirty="0">
                <a:solidFill>
                  <a:srgbClr val="000000"/>
                </a:solidFill>
              </a:rPr>
              <a:t>Geodatabase </a:t>
            </a:r>
            <a:r>
              <a:rPr lang="en-US" dirty="0" smtClean="0">
                <a:solidFill>
                  <a:srgbClr val="000000"/>
                </a:solidFill>
              </a:rPr>
              <a:t>	</a:t>
            </a:r>
          </a:p>
        </p:txBody>
      </p:sp>
    </p:spTree>
    <p:extLst>
      <p:ext uri="{BB962C8B-B14F-4D97-AF65-F5344CB8AC3E}">
        <p14:creationId xmlns:p14="http://schemas.microsoft.com/office/powerpoint/2010/main" val="1278081961"/>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69686474"/>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5514118"/>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9907461"/>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74638456"/>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EB3AADA-23BB-49AE-8CB2-CA4057EA9BC6}" type="slidenum">
              <a:rPr lang="en-US" altLang="en-US" smtClean="0"/>
              <a:pPr>
                <a:defRPr/>
              </a:pPr>
              <a:t>26</a:t>
            </a:fld>
            <a:endParaRPr lang="en-US" altLang="en-US" dirty="0"/>
          </a:p>
        </p:txBody>
      </p:sp>
      <p:pic>
        <p:nvPicPr>
          <p:cNvPr id="4" name="Picture 3"/>
          <p:cNvPicPr>
            <a:picLocks noChangeAspect="1"/>
          </p:cNvPicPr>
          <p:nvPr/>
        </p:nvPicPr>
        <p:blipFill rotWithShape="1">
          <a:blip r:embed="rId2"/>
          <a:srcRect l="20761" t="15816" r="20191" b="23384"/>
          <a:stretch/>
        </p:blipFill>
        <p:spPr>
          <a:xfrm>
            <a:off x="1092926" y="1485330"/>
            <a:ext cx="7885205" cy="4567127"/>
          </a:xfrm>
          <a:prstGeom prst="rect">
            <a:avLst/>
          </a:prstGeom>
        </p:spPr>
      </p:pic>
      <p:sp>
        <p:nvSpPr>
          <p:cNvPr id="6" name="Rectangle 5"/>
          <p:cNvSpPr/>
          <p:nvPr/>
        </p:nvSpPr>
        <p:spPr>
          <a:xfrm>
            <a:off x="692331" y="488939"/>
            <a:ext cx="6857999" cy="954107"/>
          </a:xfrm>
          <a:prstGeom prst="rect">
            <a:avLst/>
          </a:prstGeom>
        </p:spPr>
        <p:txBody>
          <a:bodyPr wrap="square">
            <a:spAutoFit/>
          </a:bodyPr>
          <a:lstStyle/>
          <a:p>
            <a:r>
              <a:rPr lang="en-US" sz="2800" dirty="0" smtClean="0"/>
              <a:t>Partnerships:  Meeting with Local Utilities and </a:t>
            </a:r>
            <a:r>
              <a:rPr lang="en-US" sz="2800" dirty="0" smtClean="0"/>
              <a:t>others (TX)</a:t>
            </a:r>
            <a:endParaRPr lang="en-US" sz="2800" dirty="0"/>
          </a:p>
        </p:txBody>
      </p:sp>
    </p:spTree>
    <p:extLst>
      <p:ext uri="{BB962C8B-B14F-4D97-AF65-F5344CB8AC3E}">
        <p14:creationId xmlns:p14="http://schemas.microsoft.com/office/powerpoint/2010/main" val="1338109889"/>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8127" b="5143"/>
          <a:stretch/>
        </p:blipFill>
        <p:spPr>
          <a:xfrm>
            <a:off x="1852205" y="252549"/>
            <a:ext cx="5436870" cy="6287209"/>
          </a:xfrm>
          <a:prstGeom prst="rect">
            <a:avLst/>
          </a:prstGeom>
        </p:spPr>
      </p:pic>
    </p:spTree>
    <p:extLst>
      <p:ext uri="{BB962C8B-B14F-4D97-AF65-F5344CB8AC3E}">
        <p14:creationId xmlns:p14="http://schemas.microsoft.com/office/powerpoint/2010/main" val="2153545742"/>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1065" t="-1642" r="7" b="3865"/>
          <a:stretch/>
        </p:blipFill>
        <p:spPr>
          <a:xfrm>
            <a:off x="200297" y="729373"/>
            <a:ext cx="8794979" cy="6128627"/>
          </a:xfrm>
          <a:prstGeom prst="rect">
            <a:avLst/>
          </a:prstGeom>
        </p:spPr>
      </p:pic>
    </p:spTree>
    <p:extLst>
      <p:ext uri="{BB962C8B-B14F-4D97-AF65-F5344CB8AC3E}">
        <p14:creationId xmlns:p14="http://schemas.microsoft.com/office/powerpoint/2010/main" val="2433173059"/>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idx="4294967295"/>
          </p:nvPr>
        </p:nvSpPr>
        <p:spPr>
          <a:xfrm>
            <a:off x="692150" y="4606925"/>
            <a:ext cx="7772400" cy="1362075"/>
          </a:xfrm>
        </p:spPr>
        <p:txBody>
          <a:bodyPr/>
          <a:lstStyle/>
          <a:p>
            <a:pPr algn="ctr"/>
            <a:r>
              <a:rPr lang="en-US" altLang="en-US" u="none" smtClean="0">
                <a:solidFill>
                  <a:srgbClr val="000066"/>
                </a:solidFill>
              </a:rPr>
              <a:t>General Findings &amp; Recommendations</a:t>
            </a:r>
          </a:p>
        </p:txBody>
      </p:sp>
      <p:pic>
        <p:nvPicPr>
          <p:cNvPr id="33795" name="Picture 5"/>
          <p:cNvPicPr>
            <a:picLocks noChangeAspect="1"/>
          </p:cNvPicPr>
          <p:nvPr/>
        </p:nvPicPr>
        <p:blipFill>
          <a:blip r:embed="rId2"/>
          <a:srcRect/>
          <a:stretch>
            <a:fillRect/>
          </a:stretch>
        </p:blipFill>
        <p:spPr bwMode="auto">
          <a:xfrm>
            <a:off x="2324100" y="566738"/>
            <a:ext cx="4843463" cy="37719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6670355"/>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6323431"/>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457200" y="1366838"/>
            <a:ext cx="8229600" cy="4957762"/>
          </a:xfrm>
        </p:spPr>
        <p:txBody>
          <a:bodyPr/>
          <a:lstStyle/>
          <a:p>
            <a:pPr marL="514350" indent="-514350">
              <a:buFont typeface="Wingdings" panose="05000000000000000000" pitchFamily="2" charset="2"/>
              <a:buAutoNum type="arabicPeriod"/>
            </a:pPr>
            <a:r>
              <a:rPr lang="en-US" altLang="en-US" sz="2400" dirty="0" smtClean="0"/>
              <a:t>Significant progress to date in improving water/waste infrastructure</a:t>
            </a:r>
          </a:p>
          <a:p>
            <a:pPr marL="514350" indent="-514350">
              <a:buFont typeface="Wingdings" panose="05000000000000000000" pitchFamily="2" charset="2"/>
              <a:buAutoNum type="arabicPeriod"/>
            </a:pPr>
            <a:endParaRPr lang="en-US" altLang="en-US" sz="2400" dirty="0" smtClean="0"/>
          </a:p>
          <a:p>
            <a:pPr marL="514350" indent="-514350">
              <a:buFont typeface="Wingdings" panose="05000000000000000000" pitchFamily="2" charset="2"/>
              <a:buAutoNum type="arabicPeriod"/>
            </a:pPr>
            <a:r>
              <a:rPr lang="en-US" altLang="en-US" sz="2400" dirty="0" smtClean="0"/>
              <a:t>About 75% of the 2,177 Phase II assessed </a:t>
            </a:r>
            <a:r>
              <a:rPr lang="en-US" altLang="en-US" sz="2400" dirty="0" err="1" smtClean="0"/>
              <a:t>colonias</a:t>
            </a:r>
            <a:r>
              <a:rPr lang="en-US" altLang="en-US" sz="2400" dirty="0" smtClean="0"/>
              <a:t> with adequate water and waste infrastructure</a:t>
            </a:r>
          </a:p>
          <a:p>
            <a:pPr marL="514350" indent="-514350">
              <a:buFont typeface="Wingdings" panose="05000000000000000000" pitchFamily="2" charset="2"/>
              <a:buAutoNum type="arabicPeriod"/>
            </a:pPr>
            <a:endParaRPr lang="en-US" altLang="en-US" sz="2400" dirty="0" smtClean="0"/>
          </a:p>
          <a:p>
            <a:pPr marL="514350" indent="-514350">
              <a:buFont typeface="Wingdings" panose="05000000000000000000" pitchFamily="2" charset="2"/>
              <a:buAutoNum type="arabicPeriod"/>
            </a:pPr>
            <a:r>
              <a:rPr lang="en-US" altLang="en-US" sz="2400" dirty="0" smtClean="0"/>
              <a:t>About 25% (~600) of the </a:t>
            </a:r>
            <a:r>
              <a:rPr lang="en-US" altLang="en-US" sz="2400" dirty="0" err="1" smtClean="0"/>
              <a:t>colonias</a:t>
            </a:r>
            <a:r>
              <a:rPr lang="en-US" altLang="en-US" sz="2400" dirty="0" smtClean="0"/>
              <a:t> were classified as having infrastructure needs</a:t>
            </a:r>
          </a:p>
          <a:p>
            <a:pPr marL="514350" indent="-514350">
              <a:buFont typeface="Wingdings" panose="05000000000000000000" pitchFamily="2" charset="2"/>
              <a:buAutoNum type="arabicPeriod"/>
            </a:pPr>
            <a:endParaRPr lang="en-US" altLang="en-US" sz="2400" dirty="0" smtClean="0"/>
          </a:p>
          <a:p>
            <a:pPr marL="514350" indent="-514350">
              <a:buFont typeface="Wingdings" panose="05000000000000000000" pitchFamily="2" charset="2"/>
              <a:buAutoNum type="arabicPeriod"/>
            </a:pPr>
            <a:r>
              <a:rPr lang="en-US" altLang="en-US" sz="2400" dirty="0" smtClean="0"/>
              <a:t>High priority </a:t>
            </a:r>
            <a:r>
              <a:rPr lang="en-US" altLang="en-US" sz="2400" dirty="0" err="1" smtClean="0"/>
              <a:t>colonias</a:t>
            </a:r>
            <a:r>
              <a:rPr lang="en-US" altLang="en-US" sz="2400" dirty="0" smtClean="0"/>
              <a:t> are typically lower in population, isolated, and require high costs per dwelling</a:t>
            </a:r>
          </a:p>
          <a:p>
            <a:pPr marL="514350" indent="-514350">
              <a:buFont typeface="Wingdings" panose="05000000000000000000" pitchFamily="2" charset="2"/>
              <a:buAutoNum type="arabicPeriod"/>
            </a:pPr>
            <a:endParaRPr lang="en-US" altLang="en-US" dirty="0" smtClean="0"/>
          </a:p>
        </p:txBody>
      </p:sp>
      <p:sp>
        <p:nvSpPr>
          <p:cNvPr id="33795" name="Title 1"/>
          <p:cNvSpPr>
            <a:spLocks noGrp="1"/>
          </p:cNvSpPr>
          <p:nvPr>
            <p:ph type="title"/>
          </p:nvPr>
        </p:nvSpPr>
        <p:spPr/>
        <p:txBody>
          <a:bodyPr/>
          <a:lstStyle/>
          <a:p>
            <a:r>
              <a:rPr lang="en-US" altLang="en-US" smtClean="0"/>
              <a:t>Findings &amp; Recommendations</a:t>
            </a:r>
          </a:p>
        </p:txBody>
      </p:sp>
    </p:spTree>
    <p:extLst>
      <p:ext uri="{BB962C8B-B14F-4D97-AF65-F5344CB8AC3E}">
        <p14:creationId xmlns:p14="http://schemas.microsoft.com/office/powerpoint/2010/main" val="2966353941"/>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285750" y="1466850"/>
            <a:ext cx="8229600" cy="4849813"/>
          </a:xfrm>
        </p:spPr>
        <p:txBody>
          <a:bodyPr/>
          <a:lstStyle/>
          <a:p>
            <a:pPr marL="514350" indent="-514350">
              <a:spcBef>
                <a:spcPts val="800"/>
              </a:spcBef>
              <a:buFont typeface="+mj-lt"/>
              <a:buAutoNum type="arabicPeriod" startAt="5"/>
              <a:defRPr/>
            </a:pPr>
            <a:r>
              <a:rPr lang="en-US" altLang="en-US" sz="2400" dirty="0" smtClean="0"/>
              <a:t>Most utilities serving border counties demonstrate adequate capacity</a:t>
            </a:r>
          </a:p>
          <a:p>
            <a:pPr marL="514350" indent="-514350">
              <a:spcBef>
                <a:spcPts val="800"/>
              </a:spcBef>
              <a:buFont typeface="+mj-lt"/>
              <a:buAutoNum type="arabicPeriod" startAt="5"/>
              <a:defRPr/>
            </a:pPr>
            <a:endParaRPr lang="en-US" altLang="en-US" sz="2400" dirty="0" smtClean="0"/>
          </a:p>
          <a:p>
            <a:pPr marL="514350" indent="-514350">
              <a:buFont typeface="+mj-lt"/>
              <a:buAutoNum type="arabicPeriod" startAt="5"/>
              <a:defRPr/>
            </a:pPr>
            <a:r>
              <a:rPr lang="en-US" altLang="en-US" sz="2400" dirty="0" smtClean="0"/>
              <a:t>Many </a:t>
            </a:r>
            <a:r>
              <a:rPr lang="en-US" altLang="en-US" sz="2400" dirty="0"/>
              <a:t>smaller utilities </a:t>
            </a:r>
            <a:r>
              <a:rPr lang="en-US" altLang="en-US" sz="2400" dirty="0" smtClean="0"/>
              <a:t>may lack </a:t>
            </a:r>
            <a:r>
              <a:rPr lang="en-US" altLang="en-US" sz="2400" dirty="0" smtClean="0"/>
              <a:t>capacity and </a:t>
            </a:r>
            <a:r>
              <a:rPr lang="en-US" altLang="en-US" sz="2400" dirty="0"/>
              <a:t>require general and </a:t>
            </a:r>
            <a:r>
              <a:rPr lang="en-US" altLang="en-US" sz="2400" dirty="0" smtClean="0"/>
              <a:t>project-specific </a:t>
            </a:r>
            <a:r>
              <a:rPr lang="en-US" altLang="en-US" sz="2400" dirty="0"/>
              <a:t>technical assistance</a:t>
            </a:r>
          </a:p>
          <a:p>
            <a:pPr marL="514350" indent="-514350">
              <a:buFont typeface="+mj-lt"/>
              <a:buAutoNum type="arabicPeriod" startAt="5"/>
              <a:defRPr/>
            </a:pPr>
            <a:endParaRPr lang="en-US" altLang="en-US" sz="2400" dirty="0" smtClean="0"/>
          </a:p>
          <a:p>
            <a:pPr marL="514350" indent="-514350">
              <a:buFont typeface="+mj-lt"/>
              <a:buAutoNum type="arabicPeriod" startAt="5"/>
              <a:defRPr/>
            </a:pPr>
            <a:r>
              <a:rPr lang="en-US" altLang="en-US" sz="2400" dirty="0" smtClean="0"/>
              <a:t>No process </a:t>
            </a:r>
            <a:r>
              <a:rPr lang="en-US" altLang="en-US" sz="2400" dirty="0" smtClean="0"/>
              <a:t>exists to </a:t>
            </a:r>
            <a:r>
              <a:rPr lang="en-US" altLang="en-US" sz="2400" dirty="0" smtClean="0"/>
              <a:t>“de-list” or “graduate” </a:t>
            </a:r>
            <a:r>
              <a:rPr lang="en-US" altLang="en-US" sz="2400" dirty="0" err="1" smtClean="0"/>
              <a:t>colonias</a:t>
            </a:r>
            <a:r>
              <a:rPr lang="en-US" altLang="en-US" sz="2400" dirty="0" smtClean="0"/>
              <a:t>. Some areas may no longer fit the original “</a:t>
            </a:r>
            <a:r>
              <a:rPr lang="en-US" altLang="en-US" sz="2400" dirty="0" err="1" smtClean="0"/>
              <a:t>colonia</a:t>
            </a:r>
            <a:r>
              <a:rPr lang="en-US" altLang="en-US" sz="2400" dirty="0" smtClean="0"/>
              <a:t>” </a:t>
            </a:r>
            <a:r>
              <a:rPr lang="en-US" altLang="en-US" sz="2400" dirty="0" smtClean="0"/>
              <a:t>definition.</a:t>
            </a:r>
            <a:endParaRPr lang="en-US" altLang="en-US" sz="2400" dirty="0"/>
          </a:p>
          <a:p>
            <a:pPr>
              <a:spcBef>
                <a:spcPts val="800"/>
              </a:spcBef>
              <a:buFont typeface="Wingdings" panose="05000000000000000000" pitchFamily="2" charset="2"/>
              <a:buNone/>
              <a:defRPr/>
            </a:pPr>
            <a:endParaRPr lang="en-US" altLang="en-US" sz="2400" dirty="0" smtClean="0"/>
          </a:p>
          <a:p>
            <a:pPr>
              <a:spcBef>
                <a:spcPts val="800"/>
              </a:spcBef>
              <a:buFont typeface="Wingdings" panose="05000000000000000000" pitchFamily="2" charset="2"/>
              <a:buNone/>
              <a:defRPr/>
            </a:pPr>
            <a:endParaRPr lang="en-US" altLang="en-US" dirty="0" smtClean="0"/>
          </a:p>
        </p:txBody>
      </p:sp>
      <p:sp>
        <p:nvSpPr>
          <p:cNvPr id="34819" name="Title 1"/>
          <p:cNvSpPr>
            <a:spLocks noGrp="1"/>
          </p:cNvSpPr>
          <p:nvPr>
            <p:ph type="title"/>
          </p:nvPr>
        </p:nvSpPr>
        <p:spPr/>
        <p:txBody>
          <a:bodyPr/>
          <a:lstStyle/>
          <a:p>
            <a:r>
              <a:rPr lang="en-US" altLang="en-US" smtClean="0"/>
              <a:t>Findings &amp; Recommendations</a:t>
            </a:r>
          </a:p>
        </p:txBody>
      </p:sp>
    </p:spTree>
    <p:extLst>
      <p:ext uri="{BB962C8B-B14F-4D97-AF65-F5344CB8AC3E}">
        <p14:creationId xmlns:p14="http://schemas.microsoft.com/office/powerpoint/2010/main" val="3857753638"/>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idx="4294967295"/>
          </p:nvPr>
        </p:nvSpPr>
        <p:spPr>
          <a:xfrm>
            <a:off x="409575" y="4737100"/>
            <a:ext cx="7886700" cy="1174750"/>
          </a:xfrm>
        </p:spPr>
        <p:txBody>
          <a:bodyPr/>
          <a:lstStyle/>
          <a:p>
            <a:pPr algn="ctr"/>
            <a:r>
              <a:rPr lang="en-US" altLang="en-US" sz="4000" u="none" smtClean="0">
                <a:solidFill>
                  <a:srgbClr val="000066"/>
                </a:solidFill>
              </a:rPr>
              <a:t>Findings By State</a:t>
            </a:r>
          </a:p>
        </p:txBody>
      </p:sp>
      <p:pic>
        <p:nvPicPr>
          <p:cNvPr id="55299" name="Picture 3"/>
          <p:cNvPicPr>
            <a:picLocks noChangeAspect="1"/>
          </p:cNvPicPr>
          <p:nvPr/>
        </p:nvPicPr>
        <p:blipFill>
          <a:blip r:embed="rId2"/>
          <a:srcRect/>
          <a:stretch>
            <a:fillRect/>
          </a:stretch>
        </p:blipFill>
        <p:spPr bwMode="auto">
          <a:xfrm>
            <a:off x="1157288" y="1162050"/>
            <a:ext cx="2381250" cy="3157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5300" name="Picture 4"/>
          <p:cNvPicPr>
            <a:picLocks noChangeAspect="1"/>
          </p:cNvPicPr>
          <p:nvPr/>
        </p:nvPicPr>
        <p:blipFill>
          <a:blip r:embed="rId3"/>
          <a:srcRect/>
          <a:stretch>
            <a:fillRect/>
          </a:stretch>
        </p:blipFill>
        <p:spPr bwMode="auto">
          <a:xfrm>
            <a:off x="4352925" y="1162050"/>
            <a:ext cx="4070350" cy="3157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146771"/>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457200" y="1292225"/>
            <a:ext cx="8229600" cy="4849813"/>
          </a:xfrm>
        </p:spPr>
        <p:txBody>
          <a:bodyPr/>
          <a:lstStyle/>
          <a:p>
            <a:r>
              <a:rPr lang="en-US" altLang="en-US" dirty="0" smtClean="0"/>
              <a:t>104 Colonias-29 </a:t>
            </a:r>
            <a:r>
              <a:rPr lang="en-US" altLang="en-US" dirty="0" err="1" smtClean="0"/>
              <a:t>Colonias</a:t>
            </a:r>
            <a:r>
              <a:rPr lang="en-US" altLang="en-US" dirty="0" smtClean="0"/>
              <a:t> with W/WW needs</a:t>
            </a:r>
          </a:p>
          <a:p>
            <a:r>
              <a:rPr lang="en-US" altLang="en-US" dirty="0" smtClean="0"/>
              <a:t>Most have access to drinking water but a large number of them are on septic systems</a:t>
            </a:r>
          </a:p>
          <a:p>
            <a:r>
              <a:rPr lang="en-US" altLang="en-US" dirty="0" smtClean="0"/>
              <a:t>Some septic systems were not permitted; operating conditions are unknown</a:t>
            </a:r>
          </a:p>
          <a:p>
            <a:r>
              <a:rPr lang="en-US" altLang="en-US" dirty="0" smtClean="0"/>
              <a:t>Small lots with cesspools, private wells, and high ground water = great risk of contamination of ground water</a:t>
            </a:r>
          </a:p>
          <a:p>
            <a:pPr>
              <a:buClr>
                <a:srgbClr val="00007D"/>
              </a:buClr>
            </a:pPr>
            <a:r>
              <a:rPr lang="en-US" altLang="en-US" dirty="0" smtClean="0">
                <a:solidFill>
                  <a:srgbClr val="000000"/>
                </a:solidFill>
              </a:rPr>
              <a:t>High levels of fluoride in ground water, private wells not tested  </a:t>
            </a:r>
          </a:p>
          <a:p>
            <a:endParaRPr lang="en-US" altLang="en-US" dirty="0" smtClean="0"/>
          </a:p>
        </p:txBody>
      </p:sp>
      <p:sp>
        <p:nvSpPr>
          <p:cNvPr id="43011" name="Title 1"/>
          <p:cNvSpPr>
            <a:spLocks noGrp="1"/>
          </p:cNvSpPr>
          <p:nvPr>
            <p:ph type="title"/>
          </p:nvPr>
        </p:nvSpPr>
        <p:spPr/>
        <p:txBody>
          <a:bodyPr/>
          <a:lstStyle/>
          <a:p>
            <a:r>
              <a:rPr lang="en-US" altLang="en-US" smtClean="0"/>
              <a:t>Arizona</a:t>
            </a:r>
          </a:p>
        </p:txBody>
      </p:sp>
    </p:spTree>
    <p:extLst>
      <p:ext uri="{BB962C8B-B14F-4D97-AF65-F5344CB8AC3E}">
        <p14:creationId xmlns:p14="http://schemas.microsoft.com/office/powerpoint/2010/main" val="3992920188"/>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p:txBody>
          <a:bodyPr/>
          <a:lstStyle/>
          <a:p>
            <a:r>
              <a:rPr lang="en-US" altLang="en-US" smtClean="0"/>
              <a:t>35 designated colonia communities</a:t>
            </a:r>
          </a:p>
          <a:p>
            <a:r>
              <a:rPr lang="en-US" altLang="en-US" smtClean="0"/>
              <a:t>One high needs colonia(s)  </a:t>
            </a:r>
          </a:p>
          <a:p>
            <a:r>
              <a:rPr lang="en-US" altLang="en-US" smtClean="0"/>
              <a:t>Most colonias on public water systems</a:t>
            </a:r>
          </a:p>
          <a:p>
            <a:r>
              <a:rPr lang="en-US" altLang="en-US" smtClean="0"/>
              <a:t>Majority have septic systems</a:t>
            </a:r>
          </a:p>
          <a:p>
            <a:r>
              <a:rPr lang="en-US" altLang="en-US" smtClean="0"/>
              <a:t>Some not permitted</a:t>
            </a:r>
          </a:p>
        </p:txBody>
      </p:sp>
      <p:sp>
        <p:nvSpPr>
          <p:cNvPr id="44035" name="Title 1"/>
          <p:cNvSpPr>
            <a:spLocks noGrp="1"/>
          </p:cNvSpPr>
          <p:nvPr>
            <p:ph type="title"/>
          </p:nvPr>
        </p:nvSpPr>
        <p:spPr/>
        <p:txBody>
          <a:bodyPr/>
          <a:lstStyle/>
          <a:p>
            <a:r>
              <a:rPr lang="en-US" altLang="en-US" smtClean="0"/>
              <a:t>California</a:t>
            </a:r>
          </a:p>
        </p:txBody>
      </p:sp>
    </p:spTree>
    <p:extLst>
      <p:ext uri="{BB962C8B-B14F-4D97-AF65-F5344CB8AC3E}">
        <p14:creationId xmlns:p14="http://schemas.microsoft.com/office/powerpoint/2010/main" val="1553611465"/>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1"/>
          </p:nvPr>
        </p:nvSpPr>
        <p:spPr/>
        <p:txBody>
          <a:bodyPr/>
          <a:lstStyle/>
          <a:p>
            <a:r>
              <a:rPr lang="en-US" altLang="en-US" smtClean="0"/>
              <a:t>154 Colonias-81 Colonias with W/WW Needs</a:t>
            </a:r>
          </a:p>
          <a:p>
            <a:r>
              <a:rPr lang="en-US" altLang="en-US" smtClean="0"/>
              <a:t>Some colonia residents are hauling water </a:t>
            </a:r>
          </a:p>
          <a:p>
            <a:r>
              <a:rPr lang="en-US" altLang="en-US" smtClean="0"/>
              <a:t>Significant number of colonias with large population numbers without running water or wastewater systems</a:t>
            </a:r>
          </a:p>
          <a:p>
            <a:r>
              <a:rPr lang="en-US" altLang="en-US" smtClean="0"/>
              <a:t>Drought has greatly impacted private well owners</a:t>
            </a:r>
          </a:p>
          <a:p>
            <a:endParaRPr lang="en-US" altLang="en-US" smtClean="0"/>
          </a:p>
        </p:txBody>
      </p:sp>
      <p:sp>
        <p:nvSpPr>
          <p:cNvPr id="45059" name="Title 1"/>
          <p:cNvSpPr>
            <a:spLocks noGrp="1"/>
          </p:cNvSpPr>
          <p:nvPr>
            <p:ph type="title"/>
          </p:nvPr>
        </p:nvSpPr>
        <p:spPr/>
        <p:txBody>
          <a:bodyPr/>
          <a:lstStyle/>
          <a:p>
            <a:r>
              <a:rPr lang="en-US" altLang="en-US" smtClean="0"/>
              <a:t>New Mexico</a:t>
            </a:r>
          </a:p>
        </p:txBody>
      </p:sp>
    </p:spTree>
    <p:extLst>
      <p:ext uri="{BB962C8B-B14F-4D97-AF65-F5344CB8AC3E}">
        <p14:creationId xmlns:p14="http://schemas.microsoft.com/office/powerpoint/2010/main" val="1494594397"/>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p:txBody>
          <a:bodyPr/>
          <a:lstStyle/>
          <a:p>
            <a:r>
              <a:rPr lang="en-US" altLang="en-US" dirty="0" smtClean="0"/>
              <a:t>1884 </a:t>
            </a:r>
            <a:r>
              <a:rPr lang="en-US" altLang="en-US" dirty="0" err="1" smtClean="0"/>
              <a:t>Colonias</a:t>
            </a:r>
            <a:r>
              <a:rPr lang="en-US" altLang="en-US" dirty="0" smtClean="0"/>
              <a:t> in study area-493 </a:t>
            </a:r>
            <a:r>
              <a:rPr lang="en-US" altLang="en-US" dirty="0" err="1" smtClean="0"/>
              <a:t>Colonias</a:t>
            </a:r>
            <a:r>
              <a:rPr lang="en-US" altLang="en-US" dirty="0" smtClean="0"/>
              <a:t> with W/WW Needs</a:t>
            </a:r>
          </a:p>
          <a:p>
            <a:r>
              <a:rPr lang="en-US" altLang="en-US" dirty="0" smtClean="0"/>
              <a:t>Many already served and need to be de-listed</a:t>
            </a:r>
          </a:p>
          <a:p>
            <a:r>
              <a:rPr lang="en-US" altLang="en-US" dirty="0" smtClean="0"/>
              <a:t>Isolated pockets of difficult to reach households</a:t>
            </a:r>
          </a:p>
          <a:p>
            <a:r>
              <a:rPr lang="en-US" altLang="en-US" dirty="0" smtClean="0"/>
              <a:t>Some unserved </a:t>
            </a:r>
            <a:r>
              <a:rPr lang="en-US" altLang="en-US" dirty="0" err="1" smtClean="0"/>
              <a:t>colonias</a:t>
            </a:r>
            <a:r>
              <a:rPr lang="en-US" altLang="en-US" dirty="0" smtClean="0"/>
              <a:t> have low numbers of residents and often very low incomes</a:t>
            </a:r>
          </a:p>
          <a:p>
            <a:r>
              <a:rPr lang="en-US" altLang="en-US" dirty="0" smtClean="0"/>
              <a:t>Some unserved </a:t>
            </a:r>
            <a:r>
              <a:rPr lang="en-US" altLang="en-US" dirty="0" err="1" smtClean="0"/>
              <a:t>colonias</a:t>
            </a:r>
            <a:r>
              <a:rPr lang="en-US" altLang="en-US" dirty="0" smtClean="0"/>
              <a:t> have a high cost per connection to be served (feasibility?) or other barriers to potential service</a:t>
            </a:r>
          </a:p>
          <a:p>
            <a:endParaRPr lang="en-US" altLang="en-US" dirty="0" smtClean="0"/>
          </a:p>
        </p:txBody>
      </p:sp>
      <p:sp>
        <p:nvSpPr>
          <p:cNvPr id="46083" name="Title 1"/>
          <p:cNvSpPr>
            <a:spLocks noGrp="1"/>
          </p:cNvSpPr>
          <p:nvPr>
            <p:ph type="title"/>
          </p:nvPr>
        </p:nvSpPr>
        <p:spPr/>
        <p:txBody>
          <a:bodyPr/>
          <a:lstStyle/>
          <a:p>
            <a:r>
              <a:rPr lang="en-US" altLang="en-US" smtClean="0"/>
              <a:t>Texas</a:t>
            </a:r>
          </a:p>
        </p:txBody>
      </p:sp>
    </p:spTree>
    <p:extLst>
      <p:ext uri="{BB962C8B-B14F-4D97-AF65-F5344CB8AC3E}">
        <p14:creationId xmlns:p14="http://schemas.microsoft.com/office/powerpoint/2010/main" val="1832834160"/>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1073150" y="4371975"/>
            <a:ext cx="7772400" cy="1362075"/>
          </a:xfrm>
        </p:spPr>
        <p:txBody>
          <a:bodyPr/>
          <a:lstStyle/>
          <a:p>
            <a:pPr algn="ctr"/>
            <a:r>
              <a:rPr lang="en-US" altLang="en-US" sz="4400" u="none" smtClean="0">
                <a:solidFill>
                  <a:srgbClr val="000066"/>
                </a:solidFill>
              </a:rPr>
              <a:t>Prioritization of Colonias</a:t>
            </a:r>
          </a:p>
        </p:txBody>
      </p:sp>
      <p:pic>
        <p:nvPicPr>
          <p:cNvPr id="2" name="Picture 1"/>
          <p:cNvPicPr>
            <a:picLocks noChangeAspect="1"/>
          </p:cNvPicPr>
          <p:nvPr/>
        </p:nvPicPr>
        <p:blipFill>
          <a:blip r:embed="rId2"/>
          <a:stretch>
            <a:fillRect/>
          </a:stretch>
        </p:blipFill>
        <p:spPr>
          <a:xfrm>
            <a:off x="2074863" y="627063"/>
            <a:ext cx="5357812" cy="3557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9807487"/>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971" y="522514"/>
            <a:ext cx="8036379" cy="3959679"/>
          </a:xfrm>
        </p:spPr>
        <p:txBody>
          <a:bodyPr/>
          <a:lstStyle/>
          <a:p>
            <a:r>
              <a:rPr lang="en-US" u="none" dirty="0" smtClean="0"/>
              <a:t>RCAP Study Prioritization</a:t>
            </a:r>
            <a:br>
              <a:rPr lang="en-US" u="none" dirty="0" smtClean="0"/>
            </a:br>
            <a:r>
              <a:rPr lang="en-US" u="none" dirty="0" smtClean="0"/>
              <a:t/>
            </a:r>
            <a:br>
              <a:rPr lang="en-US" u="none" dirty="0" smtClean="0"/>
            </a:br>
            <a:r>
              <a:rPr lang="en-US" sz="2400" b="0" u="none" dirty="0" smtClean="0"/>
              <a:t>*</a:t>
            </a:r>
            <a:r>
              <a:rPr lang="en-US" sz="2400" b="0" u="none" dirty="0"/>
              <a:t>Focus for TA</a:t>
            </a:r>
            <a:br>
              <a:rPr lang="en-US" sz="2400" b="0" u="none" dirty="0"/>
            </a:br>
            <a:r>
              <a:rPr lang="en-US" sz="2400" b="0" u="none" dirty="0"/>
              <a:t>on Priority </a:t>
            </a:r>
            <a:r>
              <a:rPr lang="en-US" sz="2400" b="0" u="none" dirty="0" smtClean="0"/>
              <a:t>1 + 2 </a:t>
            </a:r>
            <a:r>
              <a:rPr lang="en-US" sz="2400" b="0" u="none" dirty="0"/>
              <a:t/>
            </a:r>
            <a:br>
              <a:rPr lang="en-US" sz="2400" b="0" u="none" dirty="0"/>
            </a:br>
            <a:r>
              <a:rPr lang="en-US" sz="2400" b="0" u="none" dirty="0" smtClean="0"/>
              <a:t>areas</a:t>
            </a:r>
            <a:endParaRPr lang="en-US" sz="2400" b="0" u="none" dirty="0"/>
          </a:p>
        </p:txBody>
      </p:sp>
      <p:pic>
        <p:nvPicPr>
          <p:cNvPr id="5" name="Content Placeholder 4"/>
          <p:cNvPicPr>
            <a:picLocks noGrp="1" noChangeAspect="1"/>
          </p:cNvPicPr>
          <p:nvPr>
            <p:ph idx="1"/>
          </p:nvPr>
        </p:nvPicPr>
        <p:blipFill rotWithShape="1">
          <a:blip r:embed="rId2"/>
          <a:srcRect l="16308" t="7792" r="26882" b="6435"/>
          <a:stretch/>
        </p:blipFill>
        <p:spPr>
          <a:xfrm>
            <a:off x="2816833" y="1019913"/>
            <a:ext cx="6100144" cy="5180590"/>
          </a:xfrm>
          <a:prstGeom prst="rect">
            <a:avLst/>
          </a:prstGeom>
        </p:spPr>
      </p:pic>
    </p:spTree>
    <p:extLst>
      <p:ext uri="{BB962C8B-B14F-4D97-AF65-F5344CB8AC3E}">
        <p14:creationId xmlns:p14="http://schemas.microsoft.com/office/powerpoint/2010/main" val="3047097615"/>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0EB3AADA-23BB-49AE-8CB2-CA4057EA9BC6}" type="slidenum">
              <a:rPr lang="en-US" altLang="en-US" smtClean="0"/>
              <a:pPr>
                <a:defRPr/>
              </a:pPr>
              <a:t>39</a:t>
            </a:fld>
            <a:endParaRPr lang="en-US" alt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226231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474788"/>
            <a:ext cx="7772400" cy="4621212"/>
          </a:xfrm>
        </p:spPr>
        <p:txBody>
          <a:bodyPr/>
          <a:lstStyle/>
          <a:p>
            <a:pPr marL="0" indent="0">
              <a:buNone/>
            </a:pPr>
            <a:r>
              <a:rPr lang="en-US" sz="2400" b="1" dirty="0" smtClean="0">
                <a:solidFill>
                  <a:schemeClr val="accent5">
                    <a:lumMod val="25000"/>
                  </a:schemeClr>
                </a:solidFill>
              </a:rPr>
              <a:t>Olga </a:t>
            </a:r>
            <a:r>
              <a:rPr lang="en-US" sz="2400" b="1" dirty="0">
                <a:solidFill>
                  <a:schemeClr val="accent5">
                    <a:lumMod val="25000"/>
                  </a:schemeClr>
                </a:solidFill>
              </a:rPr>
              <a:t>Morales </a:t>
            </a:r>
          </a:p>
          <a:p>
            <a:pPr marL="0" indent="0">
              <a:buNone/>
            </a:pPr>
            <a:r>
              <a:rPr lang="en-US" sz="2400" dirty="0"/>
              <a:t>Regional Manager</a:t>
            </a:r>
          </a:p>
          <a:p>
            <a:pPr marL="0" indent="0">
              <a:buNone/>
            </a:pPr>
            <a:r>
              <a:rPr lang="en-US" sz="2400" dirty="0"/>
              <a:t>Rural Community Assistance Corporation</a:t>
            </a:r>
          </a:p>
          <a:p>
            <a:pPr marL="0" indent="0">
              <a:buNone/>
            </a:pPr>
            <a:endParaRPr lang="en-US" sz="2400" b="1" dirty="0" smtClean="0">
              <a:solidFill>
                <a:schemeClr val="accent5">
                  <a:lumMod val="25000"/>
                </a:schemeClr>
              </a:solidFill>
            </a:endParaRPr>
          </a:p>
          <a:p>
            <a:pPr marL="0" indent="0">
              <a:buNone/>
            </a:pPr>
            <a:r>
              <a:rPr lang="en-US" sz="2400" b="1" dirty="0" smtClean="0">
                <a:solidFill>
                  <a:schemeClr val="accent5">
                    <a:lumMod val="25000"/>
                  </a:schemeClr>
                </a:solidFill>
              </a:rPr>
              <a:t>Mark Pearson</a:t>
            </a:r>
          </a:p>
          <a:p>
            <a:pPr marL="0" indent="0">
              <a:buNone/>
            </a:pPr>
            <a:r>
              <a:rPr lang="en-US" sz="2400" dirty="0" smtClean="0"/>
              <a:t>Development Management Specialist</a:t>
            </a:r>
          </a:p>
          <a:p>
            <a:pPr marL="0" indent="0">
              <a:buNone/>
            </a:pPr>
            <a:r>
              <a:rPr lang="en-US" sz="2400" dirty="0" smtClean="0"/>
              <a:t>Communities Unlimited</a:t>
            </a:r>
          </a:p>
          <a:p>
            <a:pPr marL="0" indent="0">
              <a:buNone/>
            </a:pPr>
            <a:endParaRPr lang="en-US" sz="2400" dirty="0" smtClean="0"/>
          </a:p>
          <a:p>
            <a:pPr marL="0" indent="0">
              <a:buNone/>
            </a:pPr>
            <a:r>
              <a:rPr lang="en-US" sz="2400" b="1" dirty="0" smtClean="0">
                <a:solidFill>
                  <a:schemeClr val="accent5">
                    <a:lumMod val="25000"/>
                  </a:schemeClr>
                </a:solidFill>
              </a:rPr>
              <a:t>Ted Stiger</a:t>
            </a:r>
            <a:endParaRPr lang="en-US" sz="2400" b="1" dirty="0">
              <a:solidFill>
                <a:schemeClr val="accent5">
                  <a:lumMod val="25000"/>
                </a:schemeClr>
              </a:solidFill>
            </a:endParaRPr>
          </a:p>
          <a:p>
            <a:pPr marL="0" indent="0">
              <a:buNone/>
            </a:pPr>
            <a:r>
              <a:rPr lang="en-US" sz="2400" dirty="0" smtClean="0"/>
              <a:t>Policy Director, RCAP</a:t>
            </a:r>
            <a:endParaRPr lang="en-US" sz="2400" dirty="0"/>
          </a:p>
        </p:txBody>
      </p:sp>
      <p:sp>
        <p:nvSpPr>
          <p:cNvPr id="2" name="Title 1"/>
          <p:cNvSpPr>
            <a:spLocks noGrp="1"/>
          </p:cNvSpPr>
          <p:nvPr>
            <p:ph type="title"/>
          </p:nvPr>
        </p:nvSpPr>
        <p:spPr/>
        <p:txBody>
          <a:bodyPr/>
          <a:lstStyle/>
          <a:p>
            <a:r>
              <a:rPr lang="en-US" dirty="0" smtClean="0"/>
              <a:t>Today’s Presenters:</a:t>
            </a:r>
            <a:endParaRPr lang="en-US" dirty="0"/>
          </a:p>
        </p:txBody>
      </p:sp>
    </p:spTree>
    <p:extLst>
      <p:ext uri="{BB962C8B-B14F-4D97-AF65-F5344CB8AC3E}">
        <p14:creationId xmlns:p14="http://schemas.microsoft.com/office/powerpoint/2010/main" val="1987712295"/>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0EB3AADA-23BB-49AE-8CB2-CA4057EA9BC6}" type="slidenum">
              <a:rPr lang="en-US" altLang="en-US" smtClean="0"/>
              <a:pPr>
                <a:defRPr/>
              </a:pPr>
              <a:t>40</a:t>
            </a:fld>
            <a:endParaRPr lang="en-US" altLang="en-US" dirty="0"/>
          </a:p>
        </p:txBody>
      </p:sp>
      <p:pic>
        <p:nvPicPr>
          <p:cNvPr id="4" name="Picture 3"/>
          <p:cNvPicPr>
            <a:picLocks noChangeAspect="1"/>
          </p:cNvPicPr>
          <p:nvPr/>
        </p:nvPicPr>
        <p:blipFill rotWithShape="1">
          <a:blip r:embed="rId2"/>
          <a:srcRect l="8559" t="18164" r="20833" b="5423"/>
          <a:stretch/>
        </p:blipFill>
        <p:spPr>
          <a:xfrm>
            <a:off x="600892" y="1099177"/>
            <a:ext cx="7836342" cy="4770400"/>
          </a:xfrm>
          <a:prstGeom prst="rect">
            <a:avLst/>
          </a:prstGeom>
        </p:spPr>
      </p:pic>
      <p:sp>
        <p:nvSpPr>
          <p:cNvPr id="5" name="TextBox 4"/>
          <p:cNvSpPr txBox="1"/>
          <p:nvPr/>
        </p:nvSpPr>
        <p:spPr>
          <a:xfrm>
            <a:off x="452846" y="252549"/>
            <a:ext cx="6165668" cy="646331"/>
          </a:xfrm>
          <a:prstGeom prst="rect">
            <a:avLst/>
          </a:prstGeom>
          <a:noFill/>
        </p:spPr>
        <p:txBody>
          <a:bodyPr wrap="square" rtlCol="0">
            <a:spAutoFit/>
          </a:bodyPr>
          <a:lstStyle/>
          <a:p>
            <a:r>
              <a:rPr lang="en-US" dirty="0" smtClean="0"/>
              <a:t>A few existing very small water systems with EPA Order for Arsenic MCL violations</a:t>
            </a:r>
          </a:p>
        </p:txBody>
      </p:sp>
    </p:spTree>
    <p:extLst>
      <p:ext uri="{BB962C8B-B14F-4D97-AF65-F5344CB8AC3E}">
        <p14:creationId xmlns:p14="http://schemas.microsoft.com/office/powerpoint/2010/main" val="4246706637"/>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953" t="6440" r="19455" b="5396"/>
          <a:stretch/>
        </p:blipFill>
        <p:spPr>
          <a:xfrm>
            <a:off x="755780" y="1256134"/>
            <a:ext cx="7046945" cy="4390790"/>
          </a:xfrm>
          <a:prstGeom prst="rect">
            <a:avLst/>
          </a:prstGeom>
        </p:spPr>
      </p:pic>
      <p:sp>
        <p:nvSpPr>
          <p:cNvPr id="2" name="TextBox 1"/>
          <p:cNvSpPr txBox="1"/>
          <p:nvPr/>
        </p:nvSpPr>
        <p:spPr>
          <a:xfrm>
            <a:off x="543197" y="479826"/>
            <a:ext cx="7067939" cy="646331"/>
          </a:xfrm>
          <a:prstGeom prst="rect">
            <a:avLst/>
          </a:prstGeom>
          <a:noFill/>
        </p:spPr>
        <p:txBody>
          <a:bodyPr wrap="square" rtlCol="0">
            <a:spAutoFit/>
          </a:bodyPr>
          <a:lstStyle/>
          <a:p>
            <a:pPr algn="ctr"/>
            <a:r>
              <a:rPr lang="en-US" dirty="0" smtClean="0"/>
              <a:t>Example of RCAP Colonia GIS database by Priority color.  El Paso Co, Texas.</a:t>
            </a:r>
            <a:endParaRPr lang="en-US" dirty="0"/>
          </a:p>
        </p:txBody>
      </p:sp>
    </p:spTree>
    <p:extLst>
      <p:ext uri="{BB962C8B-B14F-4D97-AF65-F5344CB8AC3E}">
        <p14:creationId xmlns:p14="http://schemas.microsoft.com/office/powerpoint/2010/main" val="3827414935"/>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576" r="22846" b="5140"/>
          <a:stretch/>
        </p:blipFill>
        <p:spPr>
          <a:xfrm>
            <a:off x="786104" y="1370158"/>
            <a:ext cx="6925648" cy="4457654"/>
          </a:xfrm>
          <a:prstGeom prst="rect">
            <a:avLst/>
          </a:prstGeom>
        </p:spPr>
      </p:pic>
      <p:sp>
        <p:nvSpPr>
          <p:cNvPr id="5" name="TextBox 4"/>
          <p:cNvSpPr txBox="1"/>
          <p:nvPr/>
        </p:nvSpPr>
        <p:spPr>
          <a:xfrm>
            <a:off x="629817" y="561935"/>
            <a:ext cx="7238222" cy="646331"/>
          </a:xfrm>
          <a:prstGeom prst="rect">
            <a:avLst/>
          </a:prstGeom>
          <a:noFill/>
        </p:spPr>
        <p:txBody>
          <a:bodyPr wrap="square" rtlCol="0">
            <a:spAutoFit/>
          </a:bodyPr>
          <a:lstStyle/>
          <a:p>
            <a:pPr algn="ctr"/>
            <a:r>
              <a:rPr lang="en-US" dirty="0" smtClean="0"/>
              <a:t>Example overlaying Utility CCN &amp; District Service Areas. RCAP Colonia GIS, El Paso Co, Texas.</a:t>
            </a:r>
            <a:endParaRPr lang="en-US" dirty="0"/>
          </a:p>
        </p:txBody>
      </p:sp>
    </p:spTree>
    <p:extLst>
      <p:ext uri="{BB962C8B-B14F-4D97-AF65-F5344CB8AC3E}">
        <p14:creationId xmlns:p14="http://schemas.microsoft.com/office/powerpoint/2010/main" val="30398157"/>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4"/>
          <p:cNvSpPr>
            <a:spLocks noGrp="1"/>
          </p:cNvSpPr>
          <p:nvPr>
            <p:ph type="title"/>
          </p:nvPr>
        </p:nvSpPr>
        <p:spPr>
          <a:xfrm>
            <a:off x="145189" y="718503"/>
            <a:ext cx="8691562" cy="5359400"/>
          </a:xfrm>
        </p:spPr>
        <p:txBody>
          <a:bodyPr/>
          <a:lstStyle/>
          <a:p>
            <a:pPr marL="0" indent="0">
              <a:buNone/>
            </a:pPr>
            <a:r>
              <a:rPr lang="en-US" altLang="en-US" dirty="0"/>
              <a:t>Current </a:t>
            </a:r>
            <a:r>
              <a:rPr lang="en-US" altLang="en-US" dirty="0" smtClean="0"/>
              <a:t>FY18 RCAP TA Work</a:t>
            </a:r>
            <a:r>
              <a:rPr lang="en-US" altLang="en-US" dirty="0"/>
              <a:t>:</a:t>
            </a:r>
            <a:r>
              <a:rPr lang="en-US" altLang="en-US" sz="2000" b="0" u="none" dirty="0" smtClean="0">
                <a:solidFill>
                  <a:schemeClr val="tx1"/>
                </a:solidFill>
              </a:rPr>
              <a:t/>
            </a:r>
            <a:br>
              <a:rPr lang="en-US" altLang="en-US" sz="2000" b="0" u="none" dirty="0" smtClean="0">
                <a:solidFill>
                  <a:schemeClr val="tx1"/>
                </a:solidFill>
              </a:rPr>
            </a:br>
            <a:r>
              <a:rPr lang="en-US" altLang="en-US" sz="2000" b="0" u="none" dirty="0" smtClean="0">
                <a:solidFill>
                  <a:schemeClr val="tx1"/>
                </a:solidFill>
              </a:rPr>
              <a:t/>
            </a:r>
            <a:br>
              <a:rPr lang="en-US" altLang="en-US" sz="2000" b="0" u="none" dirty="0" smtClean="0">
                <a:solidFill>
                  <a:schemeClr val="tx1"/>
                </a:solidFill>
              </a:rPr>
            </a:br>
            <a:r>
              <a:rPr lang="en-US" altLang="en-US" sz="2000" b="0" u="none" dirty="0" smtClean="0">
                <a:solidFill>
                  <a:schemeClr val="tx1"/>
                </a:solidFill>
              </a:rPr>
              <a:t>Technical Assistance &amp; Outreach to support project development where needed, feasible and beneficial</a:t>
            </a:r>
            <a:br>
              <a:rPr lang="en-US" altLang="en-US" sz="2000" b="0" u="none" dirty="0" smtClean="0">
                <a:solidFill>
                  <a:schemeClr val="tx1"/>
                </a:solidFill>
              </a:rPr>
            </a:br>
            <a:r>
              <a:rPr lang="en-US" altLang="en-US" sz="2000" b="0" u="none" dirty="0" smtClean="0">
                <a:solidFill>
                  <a:schemeClr val="tx1"/>
                </a:solidFill>
              </a:rPr>
              <a:t/>
            </a:r>
            <a:br>
              <a:rPr lang="en-US" altLang="en-US" sz="2000" b="0" u="none" dirty="0" smtClean="0">
                <a:solidFill>
                  <a:schemeClr val="tx1"/>
                </a:solidFill>
              </a:rPr>
            </a:br>
            <a:r>
              <a:rPr lang="en-US" altLang="en-US" sz="2000" b="0" u="none" dirty="0" smtClean="0">
                <a:solidFill>
                  <a:schemeClr val="tx1"/>
                </a:solidFill>
              </a:rPr>
              <a:t>1. CU and RCAC working closely with USDA RD Area offices to provide technical assistance where needed for </a:t>
            </a:r>
            <a:r>
              <a:rPr lang="en-US" altLang="en-US" sz="2000" b="0" u="none" dirty="0">
                <a:solidFill>
                  <a:schemeClr val="tx1"/>
                </a:solidFill>
              </a:rPr>
              <a:t>successful project development.</a:t>
            </a:r>
            <a:br>
              <a:rPr lang="en-US" altLang="en-US" sz="2000" b="0" u="none" dirty="0">
                <a:solidFill>
                  <a:schemeClr val="tx1"/>
                </a:solidFill>
              </a:rPr>
            </a:br>
            <a:r>
              <a:rPr lang="en-US" altLang="en-US" sz="2000" b="0" u="none" dirty="0">
                <a:solidFill>
                  <a:schemeClr val="tx1"/>
                </a:solidFill>
              </a:rPr>
              <a:t/>
            </a:r>
            <a:br>
              <a:rPr lang="en-US" altLang="en-US" sz="2000" b="0" u="none" dirty="0">
                <a:solidFill>
                  <a:schemeClr val="tx1"/>
                </a:solidFill>
              </a:rPr>
            </a:br>
            <a:r>
              <a:rPr lang="en-US" altLang="en-US" sz="2000" b="0" u="none" dirty="0" smtClean="0">
                <a:solidFill>
                  <a:schemeClr val="tx1"/>
                </a:solidFill>
              </a:rPr>
              <a:t>2. Developing pipeline </a:t>
            </a:r>
            <a:r>
              <a:rPr lang="en-US" altLang="en-US" sz="2000" b="0" u="none" dirty="0">
                <a:solidFill>
                  <a:schemeClr val="tx1"/>
                </a:solidFill>
              </a:rPr>
              <a:t>of future USDA 306c and SEARCH/PPG Grant applicants in </a:t>
            </a:r>
            <a:r>
              <a:rPr lang="en-US" altLang="en-US" sz="2000" b="0" u="none" dirty="0" smtClean="0">
                <a:solidFill>
                  <a:schemeClr val="tx1"/>
                </a:solidFill>
              </a:rPr>
              <a:t>FY18 </a:t>
            </a:r>
            <a:r>
              <a:rPr lang="en-US" altLang="en-US" sz="2000" b="0" u="none" dirty="0">
                <a:solidFill>
                  <a:schemeClr val="tx1"/>
                </a:solidFill>
              </a:rPr>
              <a:t>and beyond.  Note: Does not limit funding from other applicants or other sources</a:t>
            </a:r>
            <a:r>
              <a:rPr lang="en-US" altLang="en-US" sz="2000" b="0" u="none" dirty="0" smtClean="0">
                <a:solidFill>
                  <a:schemeClr val="tx1"/>
                </a:solidFill>
              </a:rPr>
              <a:t>.  </a:t>
            </a:r>
            <a:r>
              <a:rPr lang="en-US" altLang="en-US" sz="2000" b="0" u="none" dirty="0">
                <a:solidFill>
                  <a:schemeClr val="tx1"/>
                </a:solidFill>
              </a:rPr>
              <a:t/>
            </a:r>
            <a:br>
              <a:rPr lang="en-US" altLang="en-US" sz="2000" b="0" u="none" dirty="0">
                <a:solidFill>
                  <a:schemeClr val="tx1"/>
                </a:solidFill>
              </a:rPr>
            </a:br>
            <a:r>
              <a:rPr lang="en-US" altLang="en-US" sz="2000" b="0" u="none" dirty="0">
                <a:solidFill>
                  <a:schemeClr val="tx1"/>
                </a:solidFill>
              </a:rPr>
              <a:t/>
            </a:r>
            <a:br>
              <a:rPr lang="en-US" altLang="en-US" sz="2000" b="0" u="none" dirty="0">
                <a:solidFill>
                  <a:schemeClr val="tx1"/>
                </a:solidFill>
              </a:rPr>
            </a:br>
            <a:r>
              <a:rPr lang="en-US" altLang="en-US" sz="2000" b="0" u="none" dirty="0">
                <a:solidFill>
                  <a:schemeClr val="tx1"/>
                </a:solidFill>
              </a:rPr>
              <a:t>3</a:t>
            </a:r>
            <a:r>
              <a:rPr lang="en-US" altLang="en-US" sz="2000" b="0" u="none" dirty="0" smtClean="0">
                <a:solidFill>
                  <a:schemeClr val="tx1"/>
                </a:solidFill>
              </a:rPr>
              <a:t>. Identifying other </a:t>
            </a:r>
            <a:r>
              <a:rPr lang="en-US" altLang="en-US" sz="2000" b="0" u="none" dirty="0">
                <a:solidFill>
                  <a:schemeClr val="tx1"/>
                </a:solidFill>
              </a:rPr>
              <a:t>funding, partnership opportunities, and technical assistance methods for difficult to serve areas</a:t>
            </a:r>
            <a:r>
              <a:rPr lang="en-US" altLang="en-US" sz="2000" b="0" u="none" dirty="0" smtClean="0">
                <a:solidFill>
                  <a:schemeClr val="tx1"/>
                </a:solidFill>
              </a:rPr>
              <a:t>.</a:t>
            </a:r>
            <a:endParaRPr lang="en-US" altLang="en-US" sz="2000" b="0" dirty="0" smtClean="0">
              <a:solidFill>
                <a:schemeClr val="tx1"/>
              </a:solidFill>
            </a:endParaRPr>
          </a:p>
        </p:txBody>
      </p:sp>
      <p:sp>
        <p:nvSpPr>
          <p:cNvPr id="47107" name="Slide Number Placeholder 3"/>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2800">
                <a:solidFill>
                  <a:schemeClr val="tx1"/>
                </a:solidFill>
                <a:latin typeface="Helvetica"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Helvetica"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Helvetica"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anose="020B0604020202020204" pitchFamily="34" charset="0"/>
              </a:defRPr>
            </a:lvl9pPr>
          </a:lstStyle>
          <a:p>
            <a:pPr>
              <a:spcBef>
                <a:spcPct val="0"/>
              </a:spcBef>
              <a:buClrTx/>
              <a:buSzTx/>
              <a:buFontTx/>
              <a:buNone/>
            </a:pPr>
            <a:fld id="{E18ED0D1-EA31-4F50-A1C5-DB84D9D412DB}" type="slidenum">
              <a:rPr lang="en-US" altLang="en-US" sz="1200" smtClean="0">
                <a:solidFill>
                  <a:srgbClr val="898989"/>
                </a:solidFill>
                <a:latin typeface="Arial" panose="020B0604020202020204" pitchFamily="34" charset="0"/>
              </a:rPr>
              <a:pPr>
                <a:spcBef>
                  <a:spcPct val="0"/>
                </a:spcBef>
                <a:buClrTx/>
                <a:buSzTx/>
                <a:buFontTx/>
                <a:buNone/>
              </a:pPr>
              <a:t>43</a:t>
            </a:fld>
            <a:endParaRPr lang="en-US" altLang="en-US" sz="1200" smtClean="0">
              <a:solidFill>
                <a:srgbClr val="898989"/>
              </a:solidFill>
              <a:latin typeface="Arial" panose="020B0604020202020204" pitchFamily="34" charset="0"/>
            </a:endParaRPr>
          </a:p>
        </p:txBody>
      </p:sp>
    </p:spTree>
    <p:extLst>
      <p:ext uri="{BB962C8B-B14F-4D97-AF65-F5344CB8AC3E}">
        <p14:creationId xmlns:p14="http://schemas.microsoft.com/office/powerpoint/2010/main" val="2755670046"/>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Regionalization Projects </a:t>
            </a:r>
            <a:endParaRPr lang="en-US" dirty="0"/>
          </a:p>
        </p:txBody>
      </p:sp>
      <p:sp>
        <p:nvSpPr>
          <p:cNvPr id="3" name="Content Placeholder 2"/>
          <p:cNvSpPr>
            <a:spLocks noGrp="1"/>
          </p:cNvSpPr>
          <p:nvPr>
            <p:ph idx="1"/>
          </p:nvPr>
        </p:nvSpPr>
        <p:spPr/>
        <p:txBody>
          <a:bodyPr/>
          <a:lstStyle/>
          <a:p>
            <a:r>
              <a:rPr lang="en-US" dirty="0" smtClean="0"/>
              <a:t>Work with communities that are relatively close together facing similar challenges</a:t>
            </a:r>
          </a:p>
          <a:p>
            <a:r>
              <a:rPr lang="en-US" dirty="0" smtClean="0"/>
              <a:t>Eliminate redundancies</a:t>
            </a:r>
          </a:p>
          <a:p>
            <a:r>
              <a:rPr lang="en-US" dirty="0" smtClean="0"/>
              <a:t>Create economies of scale</a:t>
            </a:r>
            <a:endParaRPr lang="en-US" dirty="0"/>
          </a:p>
        </p:txBody>
      </p:sp>
    </p:spTree>
    <p:extLst>
      <p:ext uri="{BB962C8B-B14F-4D97-AF65-F5344CB8AC3E}">
        <p14:creationId xmlns:p14="http://schemas.microsoft.com/office/powerpoint/2010/main" val="3150418193"/>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222"/>
          <a:stretch/>
        </p:blipFill>
        <p:spPr>
          <a:xfrm>
            <a:off x="2286000" y="-36443"/>
            <a:ext cx="4809035" cy="6305926"/>
          </a:xfrm>
          <a:prstGeom prst="rect">
            <a:avLst/>
          </a:prstGeom>
        </p:spPr>
      </p:pic>
    </p:spTree>
    <p:extLst>
      <p:ext uri="{BB962C8B-B14F-4D97-AF65-F5344CB8AC3E}">
        <p14:creationId xmlns:p14="http://schemas.microsoft.com/office/powerpoint/2010/main" val="1660792716"/>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p:txBody>
      </p:sp>
      <p:sp>
        <p:nvSpPr>
          <p:cNvPr id="3" name="Title 2"/>
          <p:cNvSpPr>
            <a:spLocks noGrp="1"/>
          </p:cNvSpPr>
          <p:nvPr>
            <p:ph type="title"/>
          </p:nvPr>
        </p:nvSpPr>
        <p:spPr/>
        <p:txBody>
          <a:bodyPr/>
          <a:lstStyle/>
          <a:p>
            <a:r>
              <a:rPr lang="en-US" u="none" dirty="0" smtClean="0"/>
              <a:t>Discussion on Regionalization</a:t>
            </a:r>
            <a:endParaRPr lang="en-US" u="none" dirty="0"/>
          </a:p>
        </p:txBody>
      </p:sp>
    </p:spTree>
    <p:extLst>
      <p:ext uri="{BB962C8B-B14F-4D97-AF65-F5344CB8AC3E}">
        <p14:creationId xmlns:p14="http://schemas.microsoft.com/office/powerpoint/2010/main" val="182900356"/>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USDA RD – SEARCH Grants</a:t>
            </a:r>
          </a:p>
          <a:p>
            <a:r>
              <a:rPr lang="en-US" dirty="0" smtClean="0"/>
              <a:t>USDA RD 306c (Colonia funding)</a:t>
            </a:r>
          </a:p>
          <a:p>
            <a:r>
              <a:rPr lang="en-US" dirty="0" smtClean="0"/>
              <a:t>HUD/CDBG </a:t>
            </a:r>
          </a:p>
          <a:p>
            <a:r>
              <a:rPr lang="en-US" dirty="0" smtClean="0"/>
              <a:t>DWSRF &amp; CWSRF</a:t>
            </a:r>
          </a:p>
          <a:p>
            <a:r>
              <a:rPr lang="en-US" dirty="0" smtClean="0"/>
              <a:t>North American Development Bank </a:t>
            </a:r>
            <a:r>
              <a:rPr lang="en-US" dirty="0" smtClean="0"/>
              <a:t>(and previously </a:t>
            </a:r>
            <a:r>
              <a:rPr lang="en-US" dirty="0" smtClean="0"/>
              <a:t>BECC)</a:t>
            </a:r>
            <a:endParaRPr lang="en-US" dirty="0"/>
          </a:p>
          <a:p>
            <a:r>
              <a:rPr lang="en-US" dirty="0" smtClean="0"/>
              <a:t>State or Other </a:t>
            </a:r>
            <a:r>
              <a:rPr lang="en-US" dirty="0"/>
              <a:t>funding </a:t>
            </a:r>
            <a:r>
              <a:rPr lang="en-US" dirty="0" smtClean="0"/>
              <a:t>sources</a:t>
            </a:r>
            <a:endParaRPr lang="en-US" dirty="0"/>
          </a:p>
        </p:txBody>
      </p:sp>
      <p:sp>
        <p:nvSpPr>
          <p:cNvPr id="3" name="Title 2"/>
          <p:cNvSpPr>
            <a:spLocks noGrp="1"/>
          </p:cNvSpPr>
          <p:nvPr>
            <p:ph type="title"/>
          </p:nvPr>
        </p:nvSpPr>
        <p:spPr/>
        <p:txBody>
          <a:bodyPr/>
          <a:lstStyle/>
          <a:p>
            <a:r>
              <a:rPr lang="en-US" dirty="0" smtClean="0"/>
              <a:t>Project funding sources discussion</a:t>
            </a:r>
            <a:endParaRPr lang="en-US" dirty="0"/>
          </a:p>
        </p:txBody>
      </p:sp>
    </p:spTree>
    <p:extLst>
      <p:ext uri="{BB962C8B-B14F-4D97-AF65-F5344CB8AC3E}">
        <p14:creationId xmlns:p14="http://schemas.microsoft.com/office/powerpoint/2010/main" val="1709294597"/>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State: </a:t>
            </a:r>
            <a:endParaRPr lang="en-US" dirty="0" smtClean="0"/>
          </a:p>
          <a:p>
            <a:pPr marL="457200" lvl="1" indent="0">
              <a:buNone/>
            </a:pPr>
            <a:r>
              <a:rPr lang="en-US" dirty="0" smtClean="0"/>
              <a:t>Economically Distressed Areas Program (EDAP in TX).  Near end of authorized funding.</a:t>
            </a:r>
          </a:p>
          <a:p>
            <a:pPr lvl="1"/>
            <a:endParaRPr lang="en-US" dirty="0"/>
          </a:p>
          <a:p>
            <a:r>
              <a:rPr lang="en-US" dirty="0" smtClean="0"/>
              <a:t>Other </a:t>
            </a:r>
            <a:r>
              <a:rPr lang="en-US" dirty="0"/>
              <a:t>funding </a:t>
            </a:r>
            <a:r>
              <a:rPr lang="en-US" dirty="0" smtClean="0"/>
              <a:t>sources?</a:t>
            </a:r>
            <a:endParaRPr lang="en-US" dirty="0"/>
          </a:p>
        </p:txBody>
      </p:sp>
      <p:sp>
        <p:nvSpPr>
          <p:cNvPr id="3" name="Title 2"/>
          <p:cNvSpPr>
            <a:spLocks noGrp="1"/>
          </p:cNvSpPr>
          <p:nvPr>
            <p:ph type="title"/>
          </p:nvPr>
        </p:nvSpPr>
        <p:spPr/>
        <p:txBody>
          <a:bodyPr/>
          <a:lstStyle/>
          <a:p>
            <a:r>
              <a:rPr lang="en-US" dirty="0" smtClean="0"/>
              <a:t>Continued...</a:t>
            </a:r>
            <a:br>
              <a:rPr lang="en-US" dirty="0" smtClean="0"/>
            </a:br>
            <a:r>
              <a:rPr lang="en-US" dirty="0" smtClean="0"/>
              <a:t>funding sources discussion</a:t>
            </a:r>
            <a:endParaRPr lang="en-US" dirty="0"/>
          </a:p>
        </p:txBody>
      </p:sp>
    </p:spTree>
    <p:extLst>
      <p:ext uri="{BB962C8B-B14F-4D97-AF65-F5344CB8AC3E}">
        <p14:creationId xmlns:p14="http://schemas.microsoft.com/office/powerpoint/2010/main" val="2458264275"/>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p:txBody>
      </p:sp>
      <p:sp>
        <p:nvSpPr>
          <p:cNvPr id="3" name="Title 2"/>
          <p:cNvSpPr>
            <a:spLocks noGrp="1"/>
          </p:cNvSpPr>
          <p:nvPr>
            <p:ph type="title"/>
          </p:nvPr>
        </p:nvSpPr>
        <p:spPr/>
        <p:txBody>
          <a:bodyPr/>
          <a:lstStyle/>
          <a:p>
            <a:r>
              <a:rPr lang="en-US" u="none" dirty="0" smtClean="0"/>
              <a:t>Discussion on Funding</a:t>
            </a:r>
            <a:endParaRPr lang="en-US" u="none" dirty="0"/>
          </a:p>
        </p:txBody>
      </p:sp>
    </p:spTree>
    <p:extLst>
      <p:ext uri="{BB962C8B-B14F-4D97-AF65-F5344CB8AC3E}">
        <p14:creationId xmlns:p14="http://schemas.microsoft.com/office/powerpoint/2010/main" val="276811881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xmlns="" id="{37B2A0AF-D637-4021-B0AE-64346BA3EA3B}"/>
              </a:ext>
            </a:extLst>
          </p:cNvPr>
          <p:cNvSpPr>
            <a:spLocks noGrp="1" noChangeArrowheads="1"/>
          </p:cNvSpPr>
          <p:nvPr>
            <p:ph type="title"/>
          </p:nvPr>
        </p:nvSpPr>
        <p:spPr>
          <a:xfrm>
            <a:off x="342900" y="419100"/>
            <a:ext cx="8458200" cy="685800"/>
          </a:xfrm>
        </p:spPr>
        <p:txBody>
          <a:bodyPr/>
          <a:lstStyle/>
          <a:p>
            <a:r>
              <a:rPr lang="en-US" altLang="en-US" sz="4400" dirty="0">
                <a:solidFill>
                  <a:srgbClr val="C00000"/>
                </a:solidFill>
              </a:rPr>
              <a:t>RCAP </a:t>
            </a:r>
            <a:r>
              <a:rPr lang="en-US" altLang="en-US" sz="4400" dirty="0" err="1">
                <a:solidFill>
                  <a:srgbClr val="C00000"/>
                </a:solidFill>
              </a:rPr>
              <a:t>Colonias</a:t>
            </a:r>
            <a:r>
              <a:rPr lang="en-US" altLang="en-US" sz="4400" dirty="0">
                <a:solidFill>
                  <a:srgbClr val="C00000"/>
                </a:solidFill>
              </a:rPr>
              <a:t> Project</a:t>
            </a:r>
          </a:p>
        </p:txBody>
      </p:sp>
      <p:sp>
        <p:nvSpPr>
          <p:cNvPr id="134147" name="Rectangle 3">
            <a:extLst>
              <a:ext uri="{FF2B5EF4-FFF2-40B4-BE49-F238E27FC236}">
                <a16:creationId xmlns:a16="http://schemas.microsoft.com/office/drawing/2014/main" xmlns="" id="{2013F06D-E65F-4CB6-BDE8-FFABAA59D5AC}"/>
              </a:ext>
            </a:extLst>
          </p:cNvPr>
          <p:cNvSpPr>
            <a:spLocks noGrp="1" noChangeArrowheads="1"/>
          </p:cNvSpPr>
          <p:nvPr>
            <p:ph type="body" idx="1"/>
          </p:nvPr>
        </p:nvSpPr>
        <p:spPr>
          <a:xfrm>
            <a:off x="495300" y="1676400"/>
            <a:ext cx="8153400" cy="4114800"/>
          </a:xfrm>
        </p:spPr>
        <p:txBody>
          <a:bodyPr/>
          <a:lstStyle/>
          <a:p>
            <a:pPr>
              <a:lnSpc>
                <a:spcPct val="110000"/>
              </a:lnSpc>
            </a:pPr>
            <a:r>
              <a:rPr lang="en-US" altLang="en-US" dirty="0">
                <a:solidFill>
                  <a:schemeClr val="accent1">
                    <a:lumMod val="25000"/>
                  </a:schemeClr>
                </a:solidFill>
              </a:rPr>
              <a:t>New TA Program part of Phase IV &amp; V of USDA-RD/EPA </a:t>
            </a:r>
            <a:r>
              <a:rPr lang="en-US" altLang="en-US" dirty="0" err="1">
                <a:solidFill>
                  <a:schemeClr val="accent1">
                    <a:lumMod val="25000"/>
                  </a:schemeClr>
                </a:solidFill>
              </a:rPr>
              <a:t>Colonias</a:t>
            </a:r>
            <a:r>
              <a:rPr lang="en-US" altLang="en-US" dirty="0">
                <a:solidFill>
                  <a:schemeClr val="accent1">
                    <a:lumMod val="25000"/>
                  </a:schemeClr>
                </a:solidFill>
              </a:rPr>
              <a:t> Initiative</a:t>
            </a:r>
            <a:endParaRPr lang="en-US" altLang="en-US" sz="2800" dirty="0">
              <a:solidFill>
                <a:schemeClr val="accent1">
                  <a:lumMod val="25000"/>
                </a:schemeClr>
              </a:solidFill>
            </a:endParaRPr>
          </a:p>
          <a:p>
            <a:pPr>
              <a:lnSpc>
                <a:spcPct val="110000"/>
              </a:lnSpc>
            </a:pPr>
            <a:endParaRPr lang="en-US" altLang="en-US" sz="1800" dirty="0">
              <a:solidFill>
                <a:schemeClr val="accent1">
                  <a:lumMod val="25000"/>
                </a:schemeClr>
              </a:solidFill>
            </a:endParaRPr>
          </a:p>
          <a:p>
            <a:pPr>
              <a:lnSpc>
                <a:spcPct val="110000"/>
              </a:lnSpc>
            </a:pPr>
            <a:r>
              <a:rPr lang="en-US" altLang="en-US" dirty="0">
                <a:solidFill>
                  <a:schemeClr val="accent1">
                    <a:lumMod val="25000"/>
                  </a:schemeClr>
                </a:solidFill>
              </a:rPr>
              <a:t>Program started September of 2017 and runs until August 2018 </a:t>
            </a:r>
            <a:endParaRPr lang="en-US" altLang="en-US" sz="2800" dirty="0">
              <a:solidFill>
                <a:schemeClr val="accent1">
                  <a:lumMod val="25000"/>
                </a:schemeClr>
              </a:solidFill>
            </a:endParaRPr>
          </a:p>
          <a:p>
            <a:pPr>
              <a:lnSpc>
                <a:spcPct val="110000"/>
              </a:lnSpc>
            </a:pPr>
            <a:endParaRPr lang="en-US" altLang="en-US" sz="1800" dirty="0">
              <a:solidFill>
                <a:schemeClr val="accent1">
                  <a:lumMod val="25000"/>
                </a:schemeClr>
              </a:solidFill>
            </a:endParaRPr>
          </a:p>
          <a:p>
            <a:pPr>
              <a:lnSpc>
                <a:spcPct val="110000"/>
              </a:lnSpc>
            </a:pPr>
            <a:r>
              <a:rPr lang="en-US" altLang="en-US" sz="2800" dirty="0">
                <a:solidFill>
                  <a:schemeClr val="accent1">
                    <a:lumMod val="25000"/>
                  </a:schemeClr>
                </a:solidFill>
              </a:rPr>
              <a:t>Partnership between RCAP National, CU, and RCAC serving the four state </a:t>
            </a:r>
            <a:r>
              <a:rPr lang="en-US" altLang="en-US" sz="2800" dirty="0" err="1">
                <a:solidFill>
                  <a:schemeClr val="accent1">
                    <a:lumMod val="25000"/>
                  </a:schemeClr>
                </a:solidFill>
              </a:rPr>
              <a:t>colonias</a:t>
            </a:r>
            <a:r>
              <a:rPr lang="en-US" altLang="en-US" sz="2800" dirty="0">
                <a:solidFill>
                  <a:schemeClr val="accent1">
                    <a:lumMod val="25000"/>
                  </a:schemeClr>
                </a:solidFill>
              </a:rPr>
              <a:t> region </a:t>
            </a:r>
          </a:p>
        </p:txBody>
      </p:sp>
    </p:spTree>
    <p:extLst>
      <p:ext uri="{BB962C8B-B14F-4D97-AF65-F5344CB8AC3E}">
        <p14:creationId xmlns:p14="http://schemas.microsoft.com/office/powerpoint/2010/main" val="2308090115"/>
      </p:ext>
    </p:extLst>
  </p:cSld>
  <p:clrMapOvr>
    <a:masterClrMapping/>
  </p:clrMapOvr>
  <p:transition>
    <p:check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u="none" dirty="0" smtClean="0"/>
              <a:t>Other Discussion</a:t>
            </a:r>
            <a:endParaRPr lang="en-US" u="none" dirty="0"/>
          </a:p>
        </p:txBody>
      </p:sp>
      <p:sp>
        <p:nvSpPr>
          <p:cNvPr id="4" name="Content Placeholder 3"/>
          <p:cNvSpPr>
            <a:spLocks noGrp="1"/>
          </p:cNvSpPr>
          <p:nvPr>
            <p:ph idx="1"/>
          </p:nvPr>
        </p:nvSpPr>
        <p:spPr/>
        <p:txBody>
          <a:bodyPr/>
          <a:lstStyle/>
          <a:p>
            <a:pPr lvl="1">
              <a:buFont typeface="Arial" panose="020B0604020202020204" pitchFamily="34" charset="0"/>
              <a:buChar char="•"/>
            </a:pPr>
            <a:r>
              <a:rPr lang="en-US" sz="2000" dirty="0"/>
              <a:t>Funding. Where is USDA </a:t>
            </a:r>
            <a:r>
              <a:rPr lang="en-US" sz="2000" dirty="0" smtClean="0"/>
              <a:t>306c Colonia funding </a:t>
            </a:r>
            <a:r>
              <a:rPr lang="en-US" sz="2000" dirty="0"/>
              <a:t>best deployed?</a:t>
            </a:r>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Potential partnership opportunities? (non-governmental also)</a:t>
            </a:r>
          </a:p>
          <a:p>
            <a:pPr marL="685800" lvl="1" indent="-342900">
              <a:buFont typeface="Arial" panose="020B0604020202020204" pitchFamily="34" charset="0"/>
              <a:buChar char="•"/>
            </a:pPr>
            <a:endParaRPr lang="en-US" sz="2000" dirty="0"/>
          </a:p>
          <a:p>
            <a:pPr lvl="1">
              <a:buFont typeface="Arial" panose="020B0604020202020204" pitchFamily="34" charset="0"/>
              <a:buChar char="•"/>
            </a:pPr>
            <a:r>
              <a:rPr lang="en-US" sz="2000" dirty="0"/>
              <a:t>Capacity development: Types of need and response?</a:t>
            </a:r>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Past efforts and learning?</a:t>
            </a:r>
          </a:p>
          <a:p>
            <a:pPr lvl="1">
              <a:buFont typeface="Arial" panose="020B0604020202020204" pitchFamily="34" charset="0"/>
              <a:buChar char="•"/>
            </a:pPr>
            <a:endParaRPr lang="en-US" sz="2000" dirty="0"/>
          </a:p>
          <a:p>
            <a:pPr lvl="1">
              <a:buFont typeface="Arial" panose="020B0604020202020204" pitchFamily="34" charset="0"/>
              <a:buChar char="•"/>
            </a:pPr>
            <a:r>
              <a:rPr lang="en-US" sz="2000" dirty="0"/>
              <a:t>Feasibility </a:t>
            </a:r>
            <a:r>
              <a:rPr lang="en-US" sz="2000" dirty="0" smtClean="0"/>
              <a:t>issues or alternative </a:t>
            </a:r>
            <a:r>
              <a:rPr lang="en-US" sz="2000" dirty="0"/>
              <a:t>types of response needed for “unfeasible” projects?</a:t>
            </a:r>
          </a:p>
          <a:p>
            <a:endParaRPr lang="en-US" sz="2000" dirty="0"/>
          </a:p>
        </p:txBody>
      </p:sp>
    </p:spTree>
    <p:extLst>
      <p:ext uri="{BB962C8B-B14F-4D97-AF65-F5344CB8AC3E}">
        <p14:creationId xmlns:p14="http://schemas.microsoft.com/office/powerpoint/2010/main" val="1841289053"/>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4"/>
          <p:cNvSpPr>
            <a:spLocks noGrp="1"/>
          </p:cNvSpPr>
          <p:nvPr>
            <p:ph type="title"/>
          </p:nvPr>
        </p:nvSpPr>
        <p:spPr>
          <a:xfrm>
            <a:off x="537074" y="823006"/>
            <a:ext cx="8691562" cy="5359400"/>
          </a:xfrm>
        </p:spPr>
        <p:txBody>
          <a:bodyPr/>
          <a:lstStyle/>
          <a:p>
            <a:pPr marL="0" indent="0">
              <a:buNone/>
            </a:pPr>
            <a:r>
              <a:rPr lang="en-US" altLang="en-US" b="0" u="none" dirty="0" smtClean="0">
                <a:solidFill>
                  <a:schemeClr val="tx1"/>
                </a:solidFill>
              </a:rPr>
              <a:t>Resources:</a:t>
            </a:r>
            <a:r>
              <a:rPr lang="en-US" altLang="en-US" sz="2000" b="0" u="none" dirty="0" smtClean="0">
                <a:solidFill>
                  <a:schemeClr val="tx1"/>
                </a:solidFill>
              </a:rPr>
              <a:t/>
            </a:r>
            <a:br>
              <a:rPr lang="en-US" altLang="en-US" sz="2000" b="0" u="none" dirty="0" smtClean="0">
                <a:solidFill>
                  <a:schemeClr val="tx1"/>
                </a:solidFill>
              </a:rPr>
            </a:br>
            <a:r>
              <a:rPr lang="en-US" altLang="en-US" sz="2000" b="0" u="none" dirty="0" smtClean="0">
                <a:solidFill>
                  <a:schemeClr val="tx1"/>
                </a:solidFill>
              </a:rPr>
              <a:t/>
            </a:r>
            <a:br>
              <a:rPr lang="en-US" altLang="en-US" sz="2000" b="0" u="none" dirty="0" smtClean="0">
                <a:solidFill>
                  <a:schemeClr val="tx1"/>
                </a:solidFill>
              </a:rPr>
            </a:br>
            <a:r>
              <a:rPr lang="en-US" sz="2000" b="0" u="none" dirty="0">
                <a:solidFill>
                  <a:schemeClr val="tx1"/>
                </a:solidFill>
              </a:rPr>
              <a:t>USDA/EPA </a:t>
            </a:r>
            <a:r>
              <a:rPr lang="en-US" sz="2000" b="0" u="none" dirty="0" smtClean="0">
                <a:solidFill>
                  <a:schemeClr val="tx1"/>
                </a:solidFill>
              </a:rPr>
              <a:t>Phase 1 Report </a:t>
            </a:r>
            <a:r>
              <a:rPr lang="en-US" sz="2000" b="0" u="none" dirty="0">
                <a:solidFill>
                  <a:schemeClr val="tx1"/>
                </a:solidFill>
              </a:rPr>
              <a:t>(Scoping Assessment) – Dec. 2013</a:t>
            </a:r>
            <a:br>
              <a:rPr lang="en-US" sz="2000" b="0" u="none" dirty="0">
                <a:solidFill>
                  <a:schemeClr val="tx1"/>
                </a:solidFill>
              </a:rPr>
            </a:br>
            <a:r>
              <a:rPr lang="en-US" sz="2000" b="0" dirty="0" smtClean="0">
                <a:solidFill>
                  <a:schemeClr val="tx1"/>
                </a:solidFill>
              </a:rPr>
              <a:t>http</a:t>
            </a:r>
            <a:r>
              <a:rPr lang="en-US" sz="2000" b="0" dirty="0">
                <a:solidFill>
                  <a:schemeClr val="tx1"/>
                </a:solidFill>
              </a:rPr>
              <a:t>://www.rd.usda.gov/files/RD_RUS_Phase1ResearchRpt.pdf</a:t>
            </a:r>
            <a:r>
              <a:rPr lang="en-US" sz="2000" b="0" u="none" dirty="0" smtClean="0">
                <a:solidFill>
                  <a:schemeClr val="tx1"/>
                </a:solidFill>
              </a:rPr>
              <a:t/>
            </a:r>
            <a:br>
              <a:rPr lang="en-US" sz="2000" b="0" u="none" dirty="0" smtClean="0">
                <a:solidFill>
                  <a:schemeClr val="tx1"/>
                </a:solidFill>
              </a:rPr>
            </a:br>
            <a:r>
              <a:rPr lang="en-US" sz="2000" b="0" u="none" dirty="0">
                <a:solidFill>
                  <a:schemeClr val="tx1"/>
                </a:solidFill>
              </a:rPr>
              <a:t/>
            </a:r>
            <a:br>
              <a:rPr lang="en-US" sz="2000" b="0" u="none" dirty="0">
                <a:solidFill>
                  <a:schemeClr val="tx1"/>
                </a:solidFill>
              </a:rPr>
            </a:br>
            <a:r>
              <a:rPr lang="en-US" sz="2000" b="0" u="none" dirty="0" smtClean="0">
                <a:solidFill>
                  <a:schemeClr val="tx1"/>
                </a:solidFill>
              </a:rPr>
              <a:t>RCAP </a:t>
            </a:r>
            <a:r>
              <a:rPr lang="en-US" sz="2000" b="0" u="none" dirty="0" err="1" smtClean="0">
                <a:solidFill>
                  <a:schemeClr val="tx1"/>
                </a:solidFill>
              </a:rPr>
              <a:t>Colonias</a:t>
            </a:r>
            <a:r>
              <a:rPr lang="en-US" sz="2000" b="0" u="none" dirty="0" smtClean="0">
                <a:solidFill>
                  <a:schemeClr val="tx1"/>
                </a:solidFill>
              </a:rPr>
              <a:t> Phase 2 Assessment Report</a:t>
            </a:r>
            <a:r>
              <a:rPr lang="en-US" sz="2000" b="0" u="none" dirty="0">
                <a:solidFill>
                  <a:schemeClr val="tx1"/>
                </a:solidFill>
              </a:rPr>
              <a:t/>
            </a:r>
            <a:br>
              <a:rPr lang="en-US" sz="2000" b="0" u="none" dirty="0">
                <a:solidFill>
                  <a:schemeClr val="tx1"/>
                </a:solidFill>
              </a:rPr>
            </a:br>
            <a:r>
              <a:rPr lang="en-US" sz="2000" b="0" dirty="0">
                <a:solidFill>
                  <a:schemeClr val="tx1"/>
                </a:solidFill>
              </a:rPr>
              <a:t>http://rcap.org/resource/rcap_colonias-phase-ii-assessment-report</a:t>
            </a:r>
            <a:r>
              <a:rPr lang="en-US" sz="2000" b="0" dirty="0" smtClean="0">
                <a:solidFill>
                  <a:schemeClr val="tx1"/>
                </a:solidFill>
              </a:rPr>
              <a:t>/</a:t>
            </a:r>
            <a:r>
              <a:rPr lang="en-US" sz="2000" b="0" u="none" dirty="0" smtClean="0">
                <a:solidFill>
                  <a:schemeClr val="tx1"/>
                </a:solidFill>
              </a:rPr>
              <a:t/>
            </a:r>
            <a:br>
              <a:rPr lang="en-US" sz="2000" b="0" u="none" dirty="0" smtClean="0">
                <a:solidFill>
                  <a:schemeClr val="tx1"/>
                </a:solidFill>
              </a:rPr>
            </a:br>
            <a:r>
              <a:rPr lang="en-US" sz="2000" b="0" u="none" dirty="0" smtClean="0">
                <a:solidFill>
                  <a:schemeClr val="tx1"/>
                </a:solidFill>
              </a:rPr>
              <a:t/>
            </a:r>
            <a:br>
              <a:rPr lang="en-US" sz="2000" b="0" u="none" dirty="0" smtClean="0">
                <a:solidFill>
                  <a:schemeClr val="tx1"/>
                </a:solidFill>
              </a:rPr>
            </a:br>
            <a:r>
              <a:rPr lang="en-US" altLang="en-US" sz="2000" b="0" u="none" dirty="0" smtClean="0">
                <a:solidFill>
                  <a:schemeClr val="tx1"/>
                </a:solidFill>
              </a:rPr>
              <a:t>Public Facing Geodatabase:</a:t>
            </a:r>
            <a:r>
              <a:rPr lang="en-US" altLang="en-US" sz="2000" b="0" u="none" dirty="0">
                <a:solidFill>
                  <a:schemeClr val="tx1"/>
                </a:solidFill>
              </a:rPr>
              <a:t> </a:t>
            </a:r>
            <a:r>
              <a:rPr lang="en-US" altLang="en-US" sz="2000" b="0" u="none" dirty="0" smtClean="0">
                <a:solidFill>
                  <a:schemeClr val="tx1"/>
                </a:solidFill>
              </a:rPr>
              <a:t> </a:t>
            </a:r>
            <a:br>
              <a:rPr lang="en-US" altLang="en-US" sz="2000" b="0" u="none" dirty="0" smtClean="0">
                <a:solidFill>
                  <a:schemeClr val="tx1"/>
                </a:solidFill>
              </a:rPr>
            </a:br>
            <a:r>
              <a:rPr lang="en-US" altLang="en-US" sz="2000" b="0" dirty="0" smtClean="0">
                <a:solidFill>
                  <a:schemeClr val="tx1"/>
                </a:solidFill>
              </a:rPr>
              <a:t>tinyurl.com/</a:t>
            </a:r>
            <a:r>
              <a:rPr lang="en-US" altLang="en-US" sz="2000" b="0" dirty="0" err="1" smtClean="0">
                <a:solidFill>
                  <a:schemeClr val="tx1"/>
                </a:solidFill>
              </a:rPr>
              <a:t>ColoniasPublic</a:t>
            </a:r>
            <a:r>
              <a:rPr lang="en-US" altLang="en-US" sz="2000" b="0" u="none" dirty="0" smtClean="0">
                <a:solidFill>
                  <a:schemeClr val="tx1"/>
                </a:solidFill>
              </a:rPr>
              <a:t> </a:t>
            </a:r>
            <a:br>
              <a:rPr lang="en-US" altLang="en-US" sz="2000" b="0" u="none" dirty="0" smtClean="0">
                <a:solidFill>
                  <a:schemeClr val="tx1"/>
                </a:solidFill>
              </a:rPr>
            </a:br>
            <a:r>
              <a:rPr lang="en-US" altLang="en-US" sz="2000" b="0" u="none" dirty="0" smtClean="0">
                <a:solidFill>
                  <a:schemeClr val="tx1"/>
                </a:solidFill>
              </a:rPr>
              <a:t/>
            </a:r>
            <a:br>
              <a:rPr lang="en-US" altLang="en-US" sz="2000" b="0" u="none" dirty="0" smtClean="0">
                <a:solidFill>
                  <a:schemeClr val="tx1"/>
                </a:solidFill>
              </a:rPr>
            </a:br>
            <a:endParaRPr lang="en-US" altLang="en-US" sz="2000" b="0" dirty="0" smtClean="0">
              <a:solidFill>
                <a:schemeClr val="tx1"/>
              </a:solidFill>
            </a:endParaRPr>
          </a:p>
        </p:txBody>
      </p:sp>
      <p:sp>
        <p:nvSpPr>
          <p:cNvPr id="47107" name="Slide Number Placeholder 3"/>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2800">
                <a:solidFill>
                  <a:schemeClr val="tx1"/>
                </a:solidFill>
                <a:latin typeface="Helvetica"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Helvetica"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Helvetica"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anose="020B0604020202020204" pitchFamily="34" charset="0"/>
              </a:defRPr>
            </a:lvl9pPr>
          </a:lstStyle>
          <a:p>
            <a:pPr>
              <a:spcBef>
                <a:spcPct val="0"/>
              </a:spcBef>
              <a:buClrTx/>
              <a:buSzTx/>
              <a:buFontTx/>
              <a:buNone/>
            </a:pPr>
            <a:fld id="{E18ED0D1-EA31-4F50-A1C5-DB84D9D412DB}" type="slidenum">
              <a:rPr lang="en-US" altLang="en-US" sz="1200" smtClean="0">
                <a:solidFill>
                  <a:srgbClr val="898989"/>
                </a:solidFill>
                <a:latin typeface="Arial" panose="020B0604020202020204" pitchFamily="34" charset="0"/>
              </a:rPr>
              <a:pPr>
                <a:spcBef>
                  <a:spcPct val="0"/>
                </a:spcBef>
                <a:buClrTx/>
                <a:buSzTx/>
                <a:buFontTx/>
                <a:buNone/>
              </a:pPr>
              <a:t>51</a:t>
            </a:fld>
            <a:endParaRPr lang="en-US" altLang="en-US" sz="1200" smtClean="0">
              <a:solidFill>
                <a:srgbClr val="898989"/>
              </a:solidFill>
              <a:latin typeface="Arial" panose="020B0604020202020204" pitchFamily="34" charset="0"/>
            </a:endParaRPr>
          </a:p>
        </p:txBody>
      </p:sp>
    </p:spTree>
    <p:extLst>
      <p:ext uri="{BB962C8B-B14F-4D97-AF65-F5344CB8AC3E}">
        <p14:creationId xmlns:p14="http://schemas.microsoft.com/office/powerpoint/2010/main" val="4154252136"/>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4"/>
          <p:cNvSpPr>
            <a:spLocks noGrp="1"/>
          </p:cNvSpPr>
          <p:nvPr>
            <p:ph type="title"/>
          </p:nvPr>
        </p:nvSpPr>
        <p:spPr>
          <a:xfrm>
            <a:off x="228600" y="609600"/>
            <a:ext cx="8691562" cy="5359400"/>
          </a:xfrm>
        </p:spPr>
        <p:txBody>
          <a:bodyPr/>
          <a:lstStyle/>
          <a:p>
            <a:pPr marL="0" indent="0">
              <a:buNone/>
            </a:pPr>
            <a:r>
              <a:rPr lang="en-US" altLang="en-US" b="0" u="none" dirty="0" smtClean="0">
                <a:solidFill>
                  <a:schemeClr val="tx1"/>
                </a:solidFill>
              </a:rPr>
              <a:t>Contact Information</a:t>
            </a:r>
            <a:r>
              <a:rPr lang="en-US" altLang="en-US" sz="2000" b="0" u="none" dirty="0" smtClean="0">
                <a:solidFill>
                  <a:schemeClr val="tx1"/>
                </a:solidFill>
              </a:rPr>
              <a:t/>
            </a:r>
            <a:br>
              <a:rPr lang="en-US" altLang="en-US" sz="2000" b="0" u="none" dirty="0" smtClean="0">
                <a:solidFill>
                  <a:schemeClr val="tx1"/>
                </a:solidFill>
              </a:rPr>
            </a:br>
            <a:r>
              <a:rPr lang="en-US" altLang="en-US" sz="2000" b="0" u="none" dirty="0" smtClean="0">
                <a:solidFill>
                  <a:schemeClr val="tx1"/>
                </a:solidFill>
              </a:rPr>
              <a:t/>
            </a:r>
            <a:br>
              <a:rPr lang="en-US" altLang="en-US" sz="2000" b="0" u="none" dirty="0" smtClean="0">
                <a:solidFill>
                  <a:schemeClr val="tx1"/>
                </a:solidFill>
              </a:rPr>
            </a:br>
            <a:r>
              <a:rPr lang="en-US" altLang="en-US" sz="2000" b="0" u="none" dirty="0" smtClean="0">
                <a:solidFill>
                  <a:schemeClr val="tx1"/>
                </a:solidFill>
              </a:rPr>
              <a:t>Rural Community Assistance Partnership (RCAP)   </a:t>
            </a:r>
            <a:r>
              <a:rPr lang="en-US" altLang="en-US" sz="2000" b="0" u="none" dirty="0" smtClean="0">
                <a:solidFill>
                  <a:schemeClr val="tx1"/>
                </a:solidFill>
                <a:hlinkClick r:id="rId2"/>
              </a:rPr>
              <a:t>www.rcap.org</a:t>
            </a:r>
            <a:r>
              <a:rPr lang="en-US" altLang="en-US" sz="2000" b="0" u="none" dirty="0" smtClean="0">
                <a:solidFill>
                  <a:schemeClr val="tx1"/>
                </a:solidFill>
              </a:rPr>
              <a:t/>
            </a:r>
            <a:br>
              <a:rPr lang="en-US" altLang="en-US" sz="2000" b="0" u="none" dirty="0" smtClean="0">
                <a:solidFill>
                  <a:schemeClr val="tx1"/>
                </a:solidFill>
              </a:rPr>
            </a:br>
            <a:r>
              <a:rPr lang="en-US" altLang="en-US" sz="2000" b="0" u="none" dirty="0" smtClean="0">
                <a:solidFill>
                  <a:schemeClr val="tx1"/>
                </a:solidFill>
              </a:rPr>
              <a:t/>
            </a:r>
            <a:br>
              <a:rPr lang="en-US" altLang="en-US" sz="2000" b="0" u="none" dirty="0" smtClean="0">
                <a:solidFill>
                  <a:schemeClr val="tx1"/>
                </a:solidFill>
              </a:rPr>
            </a:br>
            <a:r>
              <a:rPr lang="en-US" altLang="en-US" sz="2000" b="0" u="none" dirty="0" smtClean="0">
                <a:solidFill>
                  <a:schemeClr val="tx1"/>
                </a:solidFill>
              </a:rPr>
              <a:t>Rural Community Assistance Corporation (RCAC)  </a:t>
            </a:r>
            <a:r>
              <a:rPr lang="en-US" altLang="en-US" sz="2000" b="0" u="none" dirty="0" smtClean="0">
                <a:solidFill>
                  <a:schemeClr val="tx1"/>
                </a:solidFill>
                <a:hlinkClick r:id="rId3"/>
              </a:rPr>
              <a:t>www.rcac.org</a:t>
            </a:r>
            <a:r>
              <a:rPr lang="en-US" altLang="en-US" sz="2000" b="0" u="none" dirty="0" smtClean="0">
                <a:solidFill>
                  <a:schemeClr val="tx1"/>
                </a:solidFill>
              </a:rPr>
              <a:t/>
            </a:r>
            <a:br>
              <a:rPr lang="en-US" altLang="en-US" sz="2000" b="0" u="none" dirty="0" smtClean="0">
                <a:solidFill>
                  <a:schemeClr val="tx1"/>
                </a:solidFill>
              </a:rPr>
            </a:br>
            <a:r>
              <a:rPr lang="en-US" altLang="en-US" sz="2000" b="0" u="none" dirty="0" smtClean="0">
                <a:solidFill>
                  <a:schemeClr val="tx1"/>
                </a:solidFill>
              </a:rPr>
              <a:t/>
            </a:r>
            <a:br>
              <a:rPr lang="en-US" altLang="en-US" sz="2000" b="0" u="none" dirty="0" smtClean="0">
                <a:solidFill>
                  <a:schemeClr val="tx1"/>
                </a:solidFill>
              </a:rPr>
            </a:br>
            <a:r>
              <a:rPr lang="en-US" altLang="en-US" sz="2000" b="0" u="none" dirty="0" smtClean="0">
                <a:solidFill>
                  <a:schemeClr val="tx1"/>
                </a:solidFill>
              </a:rPr>
              <a:t>Communities Unlimited (CU)  </a:t>
            </a:r>
            <a:r>
              <a:rPr lang="en-US" altLang="en-US" sz="2000" b="0" u="none" dirty="0" smtClean="0">
                <a:solidFill>
                  <a:schemeClr val="tx1"/>
                </a:solidFill>
                <a:hlinkClick r:id="rId4"/>
              </a:rPr>
              <a:t>www.communtiesu.org</a:t>
            </a:r>
            <a:r>
              <a:rPr lang="en-US" altLang="en-US" sz="2000" b="0" u="none" dirty="0" smtClean="0">
                <a:solidFill>
                  <a:schemeClr val="tx1"/>
                </a:solidFill>
              </a:rPr>
              <a:t/>
            </a:r>
            <a:br>
              <a:rPr lang="en-US" altLang="en-US" sz="2000" b="0" u="none" dirty="0" smtClean="0">
                <a:solidFill>
                  <a:schemeClr val="tx1"/>
                </a:solidFill>
              </a:rPr>
            </a:br>
            <a:r>
              <a:rPr lang="en-US" altLang="en-US" sz="2000" b="0" u="none" dirty="0">
                <a:solidFill>
                  <a:schemeClr val="tx1"/>
                </a:solidFill>
              </a:rPr>
              <a:t/>
            </a:r>
            <a:br>
              <a:rPr lang="en-US" altLang="en-US" sz="2000" b="0" u="none" dirty="0">
                <a:solidFill>
                  <a:schemeClr val="tx1"/>
                </a:solidFill>
              </a:rPr>
            </a:br>
            <a:r>
              <a:rPr lang="en-US" altLang="en-US" sz="2000" b="0" u="none" dirty="0">
                <a:solidFill>
                  <a:schemeClr val="tx1"/>
                </a:solidFill>
              </a:rPr>
              <a:t>Olga Morales </a:t>
            </a:r>
            <a:br>
              <a:rPr lang="en-US" altLang="en-US" sz="2000" b="0" u="none" dirty="0">
                <a:solidFill>
                  <a:schemeClr val="tx1"/>
                </a:solidFill>
              </a:rPr>
            </a:br>
            <a:r>
              <a:rPr lang="en-US" altLang="en-US" sz="2000" b="0" u="none" dirty="0">
                <a:solidFill>
                  <a:schemeClr val="tx1"/>
                </a:solidFill>
              </a:rPr>
              <a:t>Regional </a:t>
            </a:r>
            <a:r>
              <a:rPr lang="en-US" altLang="en-US" sz="2000" b="0" u="none" dirty="0" smtClean="0">
                <a:solidFill>
                  <a:schemeClr val="tx1"/>
                </a:solidFill>
              </a:rPr>
              <a:t>Manager, Rural </a:t>
            </a:r>
            <a:r>
              <a:rPr lang="en-US" altLang="en-US" sz="2000" b="0" u="none" dirty="0">
                <a:solidFill>
                  <a:schemeClr val="tx1"/>
                </a:solidFill>
              </a:rPr>
              <a:t>Community Assistance Corporation</a:t>
            </a:r>
            <a:br>
              <a:rPr lang="en-US" altLang="en-US" sz="2000" b="0" u="none" dirty="0">
                <a:solidFill>
                  <a:schemeClr val="tx1"/>
                </a:solidFill>
              </a:rPr>
            </a:br>
            <a:r>
              <a:rPr lang="en-US" altLang="en-US" sz="2000" b="0" u="none" dirty="0" smtClean="0">
                <a:solidFill>
                  <a:schemeClr val="tx1"/>
                </a:solidFill>
              </a:rPr>
              <a:t>575-382-6992	omorales@rcac.org</a:t>
            </a:r>
            <a:r>
              <a:rPr lang="en-US" altLang="en-US" sz="2000" b="0" u="none" dirty="0">
                <a:solidFill>
                  <a:schemeClr val="tx1"/>
                </a:solidFill>
              </a:rPr>
              <a:t/>
            </a:r>
            <a:br>
              <a:rPr lang="en-US" altLang="en-US" sz="2000" b="0" u="none" dirty="0">
                <a:solidFill>
                  <a:schemeClr val="tx1"/>
                </a:solidFill>
              </a:rPr>
            </a:br>
            <a:r>
              <a:rPr lang="en-US" altLang="en-US" sz="2000" b="0" u="none" dirty="0" smtClean="0">
                <a:solidFill>
                  <a:schemeClr val="tx1"/>
                </a:solidFill>
              </a:rPr>
              <a:t/>
            </a:r>
            <a:br>
              <a:rPr lang="en-US" altLang="en-US" sz="2000" b="0" u="none" dirty="0" smtClean="0">
                <a:solidFill>
                  <a:schemeClr val="tx1"/>
                </a:solidFill>
              </a:rPr>
            </a:br>
            <a:r>
              <a:rPr lang="en-US" altLang="en-US" sz="2000" b="0" u="none" dirty="0" smtClean="0">
                <a:solidFill>
                  <a:schemeClr val="tx1"/>
                </a:solidFill>
              </a:rPr>
              <a:t>Mark Pearson</a:t>
            </a:r>
            <a:br>
              <a:rPr lang="en-US" altLang="en-US" sz="2000" b="0" u="none" dirty="0" smtClean="0">
                <a:solidFill>
                  <a:schemeClr val="tx1"/>
                </a:solidFill>
              </a:rPr>
            </a:br>
            <a:r>
              <a:rPr lang="en-US" altLang="en-US" sz="2000" b="0" u="none" dirty="0" smtClean="0">
                <a:solidFill>
                  <a:schemeClr val="tx1"/>
                </a:solidFill>
              </a:rPr>
              <a:t>Communities Unlimited</a:t>
            </a:r>
            <a:br>
              <a:rPr lang="en-US" altLang="en-US" sz="2000" b="0" u="none" dirty="0" smtClean="0">
                <a:solidFill>
                  <a:schemeClr val="tx1"/>
                </a:solidFill>
              </a:rPr>
            </a:br>
            <a:r>
              <a:rPr lang="en-US" altLang="en-US" sz="2000" b="0" u="none" dirty="0" smtClean="0">
                <a:solidFill>
                  <a:schemeClr val="tx1"/>
                </a:solidFill>
              </a:rPr>
              <a:t>512.284.3000   	mark.pearson@communitiesu.org</a:t>
            </a:r>
            <a:br>
              <a:rPr lang="en-US" altLang="en-US" sz="2000" b="0" u="none" dirty="0" smtClean="0">
                <a:solidFill>
                  <a:schemeClr val="tx1"/>
                </a:solidFill>
              </a:rPr>
            </a:br>
            <a:endParaRPr lang="en-US" altLang="en-US" sz="2000" b="0" u="none" dirty="0" smtClean="0">
              <a:solidFill>
                <a:schemeClr val="tx1"/>
              </a:solidFill>
            </a:endParaRPr>
          </a:p>
        </p:txBody>
      </p:sp>
      <p:sp>
        <p:nvSpPr>
          <p:cNvPr id="47107" name="Slide Number Placeholder 3"/>
          <p:cNvSpPr>
            <a:spLocks noGrp="1"/>
          </p:cNvSpPr>
          <p:nvPr>
            <p:ph type="sldNum" sz="quarter" idx="4294967295"/>
          </p:nvPr>
        </p:nvSpPr>
        <p:spPr bwMode="auto">
          <a:xfrm>
            <a:off x="70104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5000"/>
              <a:buFont typeface="Wingdings" panose="05000000000000000000" pitchFamily="2" charset="2"/>
              <a:buChar char="n"/>
              <a:defRPr sz="2800">
                <a:solidFill>
                  <a:schemeClr val="tx1"/>
                </a:solidFill>
                <a:latin typeface="Helvetica"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Helvetica"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Helvetica"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Helvetica"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Helvetica" panose="020B0604020202020204" pitchFamily="34" charset="0"/>
              </a:defRPr>
            </a:lvl9pPr>
          </a:lstStyle>
          <a:p>
            <a:pPr>
              <a:spcBef>
                <a:spcPct val="0"/>
              </a:spcBef>
              <a:buClrTx/>
              <a:buSzTx/>
              <a:buFontTx/>
              <a:buNone/>
            </a:pPr>
            <a:fld id="{E18ED0D1-EA31-4F50-A1C5-DB84D9D412DB}" type="slidenum">
              <a:rPr lang="en-US" altLang="en-US" sz="1200" smtClean="0">
                <a:solidFill>
                  <a:srgbClr val="898989"/>
                </a:solidFill>
                <a:latin typeface="Arial" panose="020B0604020202020204" pitchFamily="34" charset="0"/>
              </a:rPr>
              <a:pPr>
                <a:spcBef>
                  <a:spcPct val="0"/>
                </a:spcBef>
                <a:buClrTx/>
                <a:buSzTx/>
                <a:buFontTx/>
                <a:buNone/>
              </a:pPr>
              <a:t>52</a:t>
            </a:fld>
            <a:endParaRPr lang="en-US" altLang="en-US" sz="1200" smtClean="0">
              <a:solidFill>
                <a:srgbClr val="898989"/>
              </a:solidFill>
              <a:latin typeface="Arial" panose="020B0604020202020204" pitchFamily="34" charset="0"/>
            </a:endParaRPr>
          </a:p>
        </p:txBody>
      </p:sp>
    </p:spTree>
    <p:extLst>
      <p:ext uri="{BB962C8B-B14F-4D97-AF65-F5344CB8AC3E}">
        <p14:creationId xmlns:p14="http://schemas.microsoft.com/office/powerpoint/2010/main" val="3759000486"/>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8278723"/>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72375112"/>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4821063"/>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xmlns="" id="{37B2A0AF-D637-4021-B0AE-64346BA3EA3B}"/>
              </a:ext>
            </a:extLst>
          </p:cNvPr>
          <p:cNvSpPr>
            <a:spLocks noGrp="1" noChangeArrowheads="1"/>
          </p:cNvSpPr>
          <p:nvPr>
            <p:ph type="title"/>
          </p:nvPr>
        </p:nvSpPr>
        <p:spPr>
          <a:xfrm>
            <a:off x="312420" y="228600"/>
            <a:ext cx="8458200" cy="685800"/>
          </a:xfrm>
        </p:spPr>
        <p:txBody>
          <a:bodyPr/>
          <a:lstStyle/>
          <a:p>
            <a:r>
              <a:rPr lang="en-US" altLang="en-US" sz="4400" dirty="0">
                <a:solidFill>
                  <a:srgbClr val="C00000"/>
                </a:solidFill>
              </a:rPr>
              <a:t>RCAP </a:t>
            </a:r>
            <a:r>
              <a:rPr lang="en-US" altLang="en-US" sz="4400" dirty="0" err="1">
                <a:solidFill>
                  <a:srgbClr val="C00000"/>
                </a:solidFill>
              </a:rPr>
              <a:t>Colonias</a:t>
            </a:r>
            <a:r>
              <a:rPr lang="en-US" altLang="en-US" sz="4400" dirty="0">
                <a:solidFill>
                  <a:srgbClr val="C00000"/>
                </a:solidFill>
              </a:rPr>
              <a:t> Project</a:t>
            </a:r>
          </a:p>
        </p:txBody>
      </p:sp>
      <p:sp>
        <p:nvSpPr>
          <p:cNvPr id="134147" name="Rectangle 3">
            <a:extLst>
              <a:ext uri="{FF2B5EF4-FFF2-40B4-BE49-F238E27FC236}">
                <a16:creationId xmlns:a16="http://schemas.microsoft.com/office/drawing/2014/main" xmlns="" id="{2013F06D-E65F-4CB6-BDE8-FFABAA59D5AC}"/>
              </a:ext>
            </a:extLst>
          </p:cNvPr>
          <p:cNvSpPr>
            <a:spLocks noGrp="1" noChangeArrowheads="1"/>
          </p:cNvSpPr>
          <p:nvPr>
            <p:ph type="body" idx="1"/>
          </p:nvPr>
        </p:nvSpPr>
        <p:spPr>
          <a:xfrm>
            <a:off x="647700" y="1371600"/>
            <a:ext cx="8153400" cy="4876800"/>
          </a:xfrm>
        </p:spPr>
        <p:txBody>
          <a:bodyPr/>
          <a:lstStyle/>
          <a:p>
            <a:pPr>
              <a:lnSpc>
                <a:spcPct val="110000"/>
              </a:lnSpc>
            </a:pPr>
            <a:r>
              <a:rPr lang="en-US" altLang="en-US" dirty="0">
                <a:solidFill>
                  <a:schemeClr val="accent1">
                    <a:lumMod val="25000"/>
                  </a:schemeClr>
                </a:solidFill>
              </a:rPr>
              <a:t>30 projects total in 60 Priority 1 and 2 </a:t>
            </a:r>
            <a:r>
              <a:rPr lang="en-US" altLang="en-US" dirty="0" err="1">
                <a:solidFill>
                  <a:schemeClr val="accent1">
                    <a:lumMod val="25000"/>
                  </a:schemeClr>
                </a:solidFill>
              </a:rPr>
              <a:t>colonias</a:t>
            </a:r>
            <a:r>
              <a:rPr lang="en-US" altLang="en-US" dirty="0">
                <a:solidFill>
                  <a:schemeClr val="accent1">
                    <a:lumMod val="25000"/>
                  </a:schemeClr>
                </a:solidFill>
              </a:rPr>
              <a:t> areas </a:t>
            </a:r>
            <a:endParaRPr lang="en-US" altLang="en-US" sz="2800" dirty="0">
              <a:solidFill>
                <a:schemeClr val="accent1">
                  <a:lumMod val="25000"/>
                </a:schemeClr>
              </a:solidFill>
            </a:endParaRPr>
          </a:p>
          <a:p>
            <a:pPr>
              <a:lnSpc>
                <a:spcPct val="110000"/>
              </a:lnSpc>
            </a:pPr>
            <a:endParaRPr lang="en-US" altLang="en-US" sz="1800" dirty="0">
              <a:solidFill>
                <a:schemeClr val="accent1">
                  <a:lumMod val="25000"/>
                </a:schemeClr>
              </a:solidFill>
            </a:endParaRPr>
          </a:p>
          <a:p>
            <a:pPr>
              <a:lnSpc>
                <a:spcPct val="110000"/>
              </a:lnSpc>
            </a:pPr>
            <a:r>
              <a:rPr lang="en-US" altLang="en-US" sz="2800" dirty="0">
                <a:solidFill>
                  <a:schemeClr val="accent1">
                    <a:lumMod val="25000"/>
                  </a:schemeClr>
                </a:solidFill>
              </a:rPr>
              <a:t>2 projects must be regional in scope </a:t>
            </a:r>
          </a:p>
          <a:p>
            <a:pPr>
              <a:lnSpc>
                <a:spcPct val="110000"/>
              </a:lnSpc>
            </a:pPr>
            <a:endParaRPr lang="en-US" altLang="en-US" sz="1800" dirty="0">
              <a:solidFill>
                <a:schemeClr val="accent1">
                  <a:lumMod val="25000"/>
                </a:schemeClr>
              </a:solidFill>
            </a:endParaRPr>
          </a:p>
          <a:p>
            <a:pPr>
              <a:lnSpc>
                <a:spcPct val="110000"/>
              </a:lnSpc>
            </a:pPr>
            <a:r>
              <a:rPr lang="en-US" altLang="en-US" sz="2800" dirty="0">
                <a:solidFill>
                  <a:schemeClr val="accent1">
                    <a:lumMod val="25000"/>
                  </a:schemeClr>
                </a:solidFill>
              </a:rPr>
              <a:t> Project activities:</a:t>
            </a:r>
          </a:p>
          <a:p>
            <a:pPr lvl="1">
              <a:lnSpc>
                <a:spcPct val="110000"/>
              </a:lnSpc>
            </a:pPr>
            <a:r>
              <a:rPr lang="en-US" altLang="en-US" dirty="0">
                <a:solidFill>
                  <a:schemeClr val="accent1">
                    <a:lumMod val="25000"/>
                  </a:schemeClr>
                </a:solidFill>
              </a:rPr>
              <a:t>Organizational and TMF</a:t>
            </a:r>
          </a:p>
          <a:p>
            <a:pPr lvl="1">
              <a:lnSpc>
                <a:spcPct val="110000"/>
              </a:lnSpc>
            </a:pPr>
            <a:r>
              <a:rPr lang="en-US" altLang="en-US" dirty="0">
                <a:solidFill>
                  <a:schemeClr val="accent1">
                    <a:lumMod val="25000"/>
                  </a:schemeClr>
                </a:solidFill>
              </a:rPr>
              <a:t>Pre-development </a:t>
            </a:r>
          </a:p>
          <a:p>
            <a:pPr lvl="1">
              <a:lnSpc>
                <a:spcPct val="110000"/>
              </a:lnSpc>
            </a:pPr>
            <a:r>
              <a:rPr lang="en-US" altLang="en-US" dirty="0">
                <a:solidFill>
                  <a:schemeClr val="accent1">
                    <a:lumMod val="25000"/>
                  </a:schemeClr>
                </a:solidFill>
              </a:rPr>
              <a:t>Application assistance</a:t>
            </a:r>
          </a:p>
          <a:p>
            <a:pPr lvl="1">
              <a:lnSpc>
                <a:spcPct val="110000"/>
              </a:lnSpc>
            </a:pPr>
            <a:r>
              <a:rPr lang="en-US" altLang="en-US" dirty="0">
                <a:solidFill>
                  <a:schemeClr val="accent1">
                    <a:lumMod val="25000"/>
                  </a:schemeClr>
                </a:solidFill>
              </a:rPr>
              <a:t>Regulatory compliance or regionalization </a:t>
            </a:r>
          </a:p>
          <a:p>
            <a:pPr lvl="1">
              <a:lnSpc>
                <a:spcPct val="110000"/>
              </a:lnSpc>
            </a:pPr>
            <a:endParaRPr lang="en-US" altLang="en-US" dirty="0">
              <a:solidFill>
                <a:schemeClr val="accent1">
                  <a:lumMod val="25000"/>
                </a:schemeClr>
              </a:solidFill>
            </a:endParaRPr>
          </a:p>
        </p:txBody>
      </p:sp>
    </p:spTree>
    <p:extLst>
      <p:ext uri="{BB962C8B-B14F-4D97-AF65-F5344CB8AC3E}">
        <p14:creationId xmlns:p14="http://schemas.microsoft.com/office/powerpoint/2010/main" val="364001401"/>
      </p:ext>
    </p:extLst>
  </p:cSld>
  <p:clrMapOvr>
    <a:masterClrMapping/>
  </p:clrMapOvr>
  <p:transition>
    <p:check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Colonia Communities -  History</a:t>
            </a:r>
            <a:endParaRPr lang="en-US" sz="3200" dirty="0"/>
          </a:p>
        </p:txBody>
      </p:sp>
    </p:spTree>
    <p:extLst>
      <p:ext uri="{BB962C8B-B14F-4D97-AF65-F5344CB8AC3E}">
        <p14:creationId xmlns:p14="http://schemas.microsoft.com/office/powerpoint/2010/main" val="1776758700"/>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p:txBody>
          <a:bodyPr/>
          <a:lstStyle/>
          <a:p>
            <a:r>
              <a:rPr lang="en-US" i="1" dirty="0" smtClean="0"/>
              <a:t>Colonia</a:t>
            </a:r>
            <a:r>
              <a:rPr lang="en-US" dirty="0" smtClean="0"/>
              <a:t> communities started as unincorporated </a:t>
            </a:r>
            <a:r>
              <a:rPr lang="en-US" dirty="0"/>
              <a:t>and unregulated settlements along the United States-Mexico border. They grew rapidly during the 1980s as thousands of legal and illegal immigrants, primarily Mexican but also Central American, settled in them because they could not pay for other housing.</a:t>
            </a:r>
          </a:p>
        </p:txBody>
      </p:sp>
      <p:sp>
        <p:nvSpPr>
          <p:cNvPr id="13" name="Title 12"/>
          <p:cNvSpPr>
            <a:spLocks noGrp="1"/>
          </p:cNvSpPr>
          <p:nvPr>
            <p:ph type="title"/>
          </p:nvPr>
        </p:nvSpPr>
        <p:spPr>
          <a:xfrm>
            <a:off x="285750" y="539750"/>
            <a:ext cx="7486650" cy="527050"/>
          </a:xfrm>
        </p:spPr>
        <p:txBody>
          <a:bodyPr/>
          <a:lstStyle/>
          <a:p>
            <a:r>
              <a:rPr lang="en-US" dirty="0" smtClean="0"/>
              <a:t>What are </a:t>
            </a:r>
            <a:r>
              <a:rPr lang="en-US" dirty="0" err="1" smtClean="0"/>
              <a:t>Colonias</a:t>
            </a:r>
            <a:r>
              <a:rPr lang="en-US" dirty="0" smtClean="0"/>
              <a:t> Communities?</a:t>
            </a:r>
            <a:endParaRPr lang="en-US" dirty="0"/>
          </a:p>
        </p:txBody>
      </p:sp>
    </p:spTree>
    <p:extLst>
      <p:ext uri="{BB962C8B-B14F-4D97-AF65-F5344CB8AC3E}">
        <p14:creationId xmlns:p14="http://schemas.microsoft.com/office/powerpoint/2010/main" val="3193214835"/>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pPr>
              <a:defRPr/>
            </a:pPr>
            <a:fld id="{0EB3AADA-23BB-49AE-8CB2-CA4057EA9BC6}" type="slidenum">
              <a:rPr lang="en-US" altLang="en-US" smtClean="0"/>
              <a:pPr>
                <a:defRPr/>
              </a:pPr>
              <a:t>9</a:t>
            </a:fld>
            <a:endParaRPr lang="en-US" altLang="en-US" dirty="0"/>
          </a:p>
        </p:txBody>
      </p:sp>
      <p:pic>
        <p:nvPicPr>
          <p:cNvPr id="3" name="Picture 2"/>
          <p:cNvPicPr>
            <a:picLocks noChangeAspect="1"/>
          </p:cNvPicPr>
          <p:nvPr/>
        </p:nvPicPr>
        <p:blipFill rotWithShape="1">
          <a:blip r:embed="rId2"/>
          <a:srcRect t="8015" b="3520"/>
          <a:stretch/>
        </p:blipFill>
        <p:spPr>
          <a:xfrm>
            <a:off x="74376" y="1006231"/>
            <a:ext cx="8995246" cy="4476206"/>
          </a:xfrm>
          <a:prstGeom prst="rect">
            <a:avLst/>
          </a:prstGeom>
        </p:spPr>
      </p:pic>
      <p:pic>
        <p:nvPicPr>
          <p:cNvPr id="5" name="Picture 4"/>
          <p:cNvPicPr>
            <a:picLocks noChangeAspect="1"/>
          </p:cNvPicPr>
          <p:nvPr/>
        </p:nvPicPr>
        <p:blipFill>
          <a:blip r:embed="rId3"/>
          <a:stretch>
            <a:fillRect/>
          </a:stretch>
        </p:blipFill>
        <p:spPr>
          <a:xfrm>
            <a:off x="-13447" y="228600"/>
            <a:ext cx="6620830" cy="859611"/>
          </a:xfrm>
          <a:prstGeom prst="rect">
            <a:avLst/>
          </a:prstGeom>
        </p:spPr>
      </p:pic>
    </p:spTree>
    <p:extLst>
      <p:ext uri="{BB962C8B-B14F-4D97-AF65-F5344CB8AC3E}">
        <p14:creationId xmlns:p14="http://schemas.microsoft.com/office/powerpoint/2010/main" val="680793993"/>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NewRCAPPP2014">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RCAPPP2014">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ixel">
  <a:themeElements>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1_Pixel">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1_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1_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1_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1_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1_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1_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1_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1_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1_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1_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6691</TotalTime>
  <Words>1166</Words>
  <Application>Microsoft Office PowerPoint</Application>
  <PresentationFormat>On-screen Show (4:3)</PresentationFormat>
  <Paragraphs>204</Paragraphs>
  <Slides>55</Slides>
  <Notes>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55</vt:i4>
      </vt:variant>
    </vt:vector>
  </HeadingPairs>
  <TitlesOfParts>
    <vt:vector size="63" baseType="lpstr">
      <vt:lpstr>Arial</vt:lpstr>
      <vt:lpstr>Benguiat Medium</vt:lpstr>
      <vt:lpstr>Gill Sans MT</vt:lpstr>
      <vt:lpstr>Helvetica</vt:lpstr>
      <vt:lpstr>Wingdings</vt:lpstr>
      <vt:lpstr>NewRCAPPP2014</vt:lpstr>
      <vt:lpstr>1_NewRCAPPP2014</vt:lpstr>
      <vt:lpstr>1_Pixel</vt:lpstr>
      <vt:lpstr>Colonias Technical Assistance Program 101: Emerging Trends </vt:lpstr>
      <vt:lpstr>PowerPoint Presentation</vt:lpstr>
      <vt:lpstr>PowerPoint Presentation</vt:lpstr>
      <vt:lpstr>Today’s Presenters:</vt:lpstr>
      <vt:lpstr>RCAP Colonias Project</vt:lpstr>
      <vt:lpstr>RCAP Colonias Project</vt:lpstr>
      <vt:lpstr>Colonia Communities -  History</vt:lpstr>
      <vt:lpstr>What are Colonias Communities?</vt:lpstr>
      <vt:lpstr>PowerPoint Presentation</vt:lpstr>
      <vt:lpstr>Cranston-Gonzalez National Affordable Housing Act of 1990</vt:lpstr>
      <vt:lpstr>USDA – Colonias </vt:lpstr>
      <vt:lpstr>PowerPoint Presentation</vt:lpstr>
      <vt:lpstr>RCAP and Colonias </vt:lpstr>
      <vt:lpstr>PowerPoint Presentation</vt:lpstr>
      <vt:lpstr>PowerPoint Presentation</vt:lpstr>
      <vt:lpstr>U. S. – Mexico Border Needs Assessment and Support Project  (Phase I – Scoping) </vt:lpstr>
      <vt:lpstr>PowerPoint Presentation</vt:lpstr>
      <vt:lpstr>PowerPoint Presentation</vt:lpstr>
      <vt:lpstr>PowerPoint Presentation</vt:lpstr>
      <vt:lpstr>Phase I vs. Phase II Colonia Communities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Findings &amp; Recommendations</vt:lpstr>
      <vt:lpstr>Findings &amp; Recommendations</vt:lpstr>
      <vt:lpstr>Findings &amp; Recommendations</vt:lpstr>
      <vt:lpstr>Findings By State</vt:lpstr>
      <vt:lpstr>Arizona</vt:lpstr>
      <vt:lpstr>California</vt:lpstr>
      <vt:lpstr>New Mexico</vt:lpstr>
      <vt:lpstr>Texas</vt:lpstr>
      <vt:lpstr>Prioritization of Colonias</vt:lpstr>
      <vt:lpstr>RCAP Study Prioritization  *Focus for TA on Priority 1 + 2  areas</vt:lpstr>
      <vt:lpstr>PowerPoint Presentation</vt:lpstr>
      <vt:lpstr>PowerPoint Presentation</vt:lpstr>
      <vt:lpstr>PowerPoint Presentation</vt:lpstr>
      <vt:lpstr>PowerPoint Presentation</vt:lpstr>
      <vt:lpstr>Current FY18 RCAP TA Work:  Technical Assistance &amp; Outreach to support project development where needed, feasible and beneficial  1. CU and RCAC working closely with USDA RD Area offices to provide technical assistance where needed for successful project development.  2. Developing pipeline of future USDA 306c and SEARCH/PPG Grant applicants in FY18 and beyond.  Note: Does not limit funding from other applicants or other sources.    3. Identifying other funding, partnership opportunities, and technical assistance methods for difficult to serve areas.</vt:lpstr>
      <vt:lpstr>Regionalization Projects </vt:lpstr>
      <vt:lpstr>PowerPoint Presentation</vt:lpstr>
      <vt:lpstr>Discussion on Regionalization</vt:lpstr>
      <vt:lpstr>Project funding sources discussion</vt:lpstr>
      <vt:lpstr>Continued... funding sources discussion</vt:lpstr>
      <vt:lpstr>Discussion on Funding</vt:lpstr>
      <vt:lpstr>Other Discussion</vt:lpstr>
      <vt:lpstr>Resources:  USDA/EPA Phase 1 Report (Scoping Assessment) – Dec. 2013 http://www.rd.usda.gov/files/RD_RUS_Phase1ResearchRpt.pdf  RCAP Colonias Phase 2 Assessment Report http://rcap.org/resource/rcap_colonias-phase-ii-assessment-report/  Public Facing Geodatabase:   tinyurl.com/ColoniasPublic   </vt:lpstr>
      <vt:lpstr>Contact Information  Rural Community Assistance Partnership (RCAP)   www.rcap.org  Rural Community Assistance Corporation (RCAC)  www.rcac.org  Communities Unlimited (CU)  www.communtiesu.org  Olga Morales  Regional Manager, Rural Community Assistance Corporation 575-382-6992 omorales@rcac.org  Mark Pearson Communities Unlimited 512.284.3000    mark.pearson@communitiesu.org </vt:lpstr>
      <vt:lpstr>PowerPoint Presentation</vt:lpstr>
      <vt:lpstr>PowerPoint Presentation</vt:lpstr>
      <vt:lpstr>PowerPoint Presentation</vt:lpstr>
    </vt:vector>
  </TitlesOfParts>
  <Company>RCAP,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dc:title>
  <dc:creator>Alexa Byrne</dc:creator>
  <cp:lastModifiedBy>Mark Pearson</cp:lastModifiedBy>
  <cp:revision>256</cp:revision>
  <cp:lastPrinted>2018-04-19T01:06:27Z</cp:lastPrinted>
  <dcterms:created xsi:type="dcterms:W3CDTF">2010-06-22T15:20:48Z</dcterms:created>
  <dcterms:modified xsi:type="dcterms:W3CDTF">2018-04-19T02:40:56Z</dcterms:modified>
</cp:coreProperties>
</file>