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0" r:id="rId2"/>
  </p:sldMasterIdLst>
  <p:notesMasterIdLst>
    <p:notesMasterId r:id="rId60"/>
  </p:notesMasterIdLst>
  <p:handoutMasterIdLst>
    <p:handoutMasterId r:id="rId61"/>
  </p:handoutMasterIdLst>
  <p:sldIdLst>
    <p:sldId id="257" r:id="rId3"/>
    <p:sldId id="259" r:id="rId4"/>
    <p:sldId id="316" r:id="rId5"/>
    <p:sldId id="258" r:id="rId6"/>
    <p:sldId id="366" r:id="rId7"/>
    <p:sldId id="367" r:id="rId8"/>
    <p:sldId id="368" r:id="rId9"/>
    <p:sldId id="369" r:id="rId10"/>
    <p:sldId id="370" r:id="rId11"/>
    <p:sldId id="371" r:id="rId12"/>
    <p:sldId id="372" r:id="rId13"/>
    <p:sldId id="384" r:id="rId14"/>
    <p:sldId id="373" r:id="rId15"/>
    <p:sldId id="374" r:id="rId16"/>
    <p:sldId id="375" r:id="rId17"/>
    <p:sldId id="376" r:id="rId18"/>
    <p:sldId id="377" r:id="rId19"/>
    <p:sldId id="378" r:id="rId20"/>
    <p:sldId id="379" r:id="rId21"/>
    <p:sldId id="380" r:id="rId22"/>
    <p:sldId id="381" r:id="rId23"/>
    <p:sldId id="382" r:id="rId24"/>
    <p:sldId id="383" r:id="rId25"/>
    <p:sldId id="362" r:id="rId26"/>
    <p:sldId id="363" r:id="rId27"/>
    <p:sldId id="364" r:id="rId28"/>
    <p:sldId id="365" r:id="rId29"/>
    <p:sldId id="352" r:id="rId30"/>
    <p:sldId id="353" r:id="rId31"/>
    <p:sldId id="354" r:id="rId32"/>
    <p:sldId id="359" r:id="rId33"/>
    <p:sldId id="385" r:id="rId34"/>
    <p:sldId id="386" r:id="rId35"/>
    <p:sldId id="387" r:id="rId36"/>
    <p:sldId id="388" r:id="rId37"/>
    <p:sldId id="389" r:id="rId38"/>
    <p:sldId id="390" r:id="rId39"/>
    <p:sldId id="391" r:id="rId40"/>
    <p:sldId id="403" r:id="rId41"/>
    <p:sldId id="404" r:id="rId42"/>
    <p:sldId id="405" r:id="rId43"/>
    <p:sldId id="406" r:id="rId44"/>
    <p:sldId id="407" r:id="rId45"/>
    <p:sldId id="408" r:id="rId46"/>
    <p:sldId id="409" r:id="rId47"/>
    <p:sldId id="392" r:id="rId48"/>
    <p:sldId id="410" r:id="rId49"/>
    <p:sldId id="411" r:id="rId50"/>
    <p:sldId id="412" r:id="rId51"/>
    <p:sldId id="413" r:id="rId52"/>
    <p:sldId id="414" r:id="rId53"/>
    <p:sldId id="415" r:id="rId54"/>
    <p:sldId id="416" r:id="rId55"/>
    <p:sldId id="417" r:id="rId56"/>
    <p:sldId id="321" r:id="rId57"/>
    <p:sldId id="293" r:id="rId58"/>
    <p:sldId id="29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3" autoAdjust="0"/>
    <p:restoredTop sz="68074" autoAdjust="0"/>
  </p:normalViewPr>
  <p:slideViewPr>
    <p:cSldViewPr snapToGrid="0">
      <p:cViewPr varScale="1">
        <p:scale>
          <a:sx n="46" d="100"/>
          <a:sy n="46" d="100"/>
        </p:scale>
        <p:origin x="1844"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46C316-F899-45EC-B274-C92EF2A73B2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CA1ABC6-3708-4C01-8477-184DE946D46F}">
      <dgm:prSet phldrT="[Text]"/>
      <dgm:spPr/>
      <dgm:t>
        <a:bodyPr/>
        <a:lstStyle/>
        <a:p>
          <a:r>
            <a:rPr lang="en-US" dirty="0">
              <a:solidFill>
                <a:schemeClr val="accent1">
                  <a:lumMod val="10000"/>
                </a:schemeClr>
              </a:solidFill>
            </a:rPr>
            <a:t>Association of Indiana Solid Waste Management Districts</a:t>
          </a:r>
        </a:p>
      </dgm:t>
    </dgm:pt>
    <dgm:pt modelId="{DC0EB20C-29D6-421A-B4BC-10E9D95DC2E0}" type="parTrans" cxnId="{6FE71354-9E05-4CAA-B04D-9B2FE95482CF}">
      <dgm:prSet/>
      <dgm:spPr/>
      <dgm:t>
        <a:bodyPr/>
        <a:lstStyle/>
        <a:p>
          <a:endParaRPr lang="en-US"/>
        </a:p>
      </dgm:t>
    </dgm:pt>
    <dgm:pt modelId="{4464730A-D4DB-4C41-9474-AD627B14FB7B}" type="sibTrans" cxnId="{6FE71354-9E05-4CAA-B04D-9B2FE95482CF}">
      <dgm:prSet/>
      <dgm:spPr/>
      <dgm:t>
        <a:bodyPr/>
        <a:lstStyle/>
        <a:p>
          <a:endParaRPr lang="en-US"/>
        </a:p>
      </dgm:t>
    </dgm:pt>
    <dgm:pt modelId="{5D66FEE1-5656-4FC8-8219-A1E46B3ACF67}" type="asst">
      <dgm:prSet phldrT="[Text]"/>
      <dgm:spPr/>
      <dgm:t>
        <a:bodyPr/>
        <a:lstStyle/>
        <a:p>
          <a:r>
            <a:rPr lang="en-US" dirty="0">
              <a:solidFill>
                <a:schemeClr val="tx1"/>
              </a:solidFill>
            </a:rPr>
            <a:t>Local Solid Waste Management Districts</a:t>
          </a:r>
        </a:p>
      </dgm:t>
    </dgm:pt>
    <dgm:pt modelId="{1E08018B-890D-4D96-B769-2E7C27E6FF77}" type="parTrans" cxnId="{5B38F7B4-D4B7-4CDA-B1A3-EE2A06130F2E}">
      <dgm:prSet/>
      <dgm:spPr/>
      <dgm:t>
        <a:bodyPr/>
        <a:lstStyle/>
        <a:p>
          <a:endParaRPr lang="en-US"/>
        </a:p>
      </dgm:t>
    </dgm:pt>
    <dgm:pt modelId="{C96167A2-5DAB-4364-B4DB-13A11792A8B9}" type="sibTrans" cxnId="{5B38F7B4-D4B7-4CDA-B1A3-EE2A06130F2E}">
      <dgm:prSet/>
      <dgm:spPr/>
      <dgm:t>
        <a:bodyPr/>
        <a:lstStyle/>
        <a:p>
          <a:endParaRPr lang="en-US"/>
        </a:p>
      </dgm:t>
    </dgm:pt>
    <dgm:pt modelId="{03EC26E7-393C-4D9C-B166-7AD0ECF4390F}">
      <dgm:prSet phldrT="[Text]"/>
      <dgm:spPr/>
      <dgm:t>
        <a:bodyPr/>
        <a:lstStyle/>
        <a:p>
          <a:r>
            <a:rPr lang="en-US" dirty="0">
              <a:solidFill>
                <a:schemeClr val="tx1"/>
              </a:solidFill>
            </a:rPr>
            <a:t>County Solid Waste  Programs</a:t>
          </a:r>
        </a:p>
      </dgm:t>
    </dgm:pt>
    <dgm:pt modelId="{A5FF79B0-4FF1-436D-80B0-6DD2F44D1356}" type="parTrans" cxnId="{9D36F82E-4885-4075-9284-89E97E75110B}">
      <dgm:prSet/>
      <dgm:spPr/>
      <dgm:t>
        <a:bodyPr/>
        <a:lstStyle/>
        <a:p>
          <a:endParaRPr lang="en-US"/>
        </a:p>
      </dgm:t>
    </dgm:pt>
    <dgm:pt modelId="{B71C25B6-2AC9-4DB1-BE0D-17383876A448}" type="sibTrans" cxnId="{9D36F82E-4885-4075-9284-89E97E75110B}">
      <dgm:prSet/>
      <dgm:spPr/>
      <dgm:t>
        <a:bodyPr/>
        <a:lstStyle/>
        <a:p>
          <a:endParaRPr lang="en-US"/>
        </a:p>
      </dgm:t>
    </dgm:pt>
    <dgm:pt modelId="{ABA38E16-2F05-4B24-B5B2-7A752207A90B}">
      <dgm:prSet phldrT="[Text]"/>
      <dgm:spPr/>
      <dgm:t>
        <a:bodyPr/>
        <a:lstStyle/>
        <a:p>
          <a:r>
            <a:rPr lang="en-US" dirty="0">
              <a:solidFill>
                <a:schemeClr val="tx1"/>
              </a:solidFill>
            </a:rPr>
            <a:t>City/Town Solid Waste Programs</a:t>
          </a:r>
        </a:p>
      </dgm:t>
    </dgm:pt>
    <dgm:pt modelId="{D3B6E9E0-2C7A-43F0-A4D5-DB72596A7CDC}" type="parTrans" cxnId="{9B33188C-50DE-46D1-999A-A8635B3BD339}">
      <dgm:prSet/>
      <dgm:spPr/>
      <dgm:t>
        <a:bodyPr/>
        <a:lstStyle/>
        <a:p>
          <a:endParaRPr lang="en-US"/>
        </a:p>
      </dgm:t>
    </dgm:pt>
    <dgm:pt modelId="{5D371D59-C7F4-4B2B-9269-AB51567FE7DD}" type="sibTrans" cxnId="{9B33188C-50DE-46D1-999A-A8635B3BD339}">
      <dgm:prSet/>
      <dgm:spPr/>
      <dgm:t>
        <a:bodyPr/>
        <a:lstStyle/>
        <a:p>
          <a:endParaRPr lang="en-US"/>
        </a:p>
      </dgm:t>
    </dgm:pt>
    <dgm:pt modelId="{0F7B2157-53D3-4465-A8C5-216B6ABBD6DA}">
      <dgm:prSet phldrT="[Text]"/>
      <dgm:spPr/>
      <dgm:t>
        <a:bodyPr/>
        <a:lstStyle/>
        <a:p>
          <a:r>
            <a:rPr lang="en-US" dirty="0">
              <a:solidFill>
                <a:schemeClr val="tx1"/>
              </a:solidFill>
            </a:rPr>
            <a:t>Rural Solid Waste Programs</a:t>
          </a:r>
        </a:p>
      </dgm:t>
    </dgm:pt>
    <dgm:pt modelId="{DD1FDA15-5192-4960-972C-9A8BB180F9C6}" type="parTrans" cxnId="{A229E85B-7CA8-49C7-8C16-99754249AC88}">
      <dgm:prSet/>
      <dgm:spPr/>
      <dgm:t>
        <a:bodyPr/>
        <a:lstStyle/>
        <a:p>
          <a:endParaRPr lang="en-US"/>
        </a:p>
      </dgm:t>
    </dgm:pt>
    <dgm:pt modelId="{558B649C-F2C4-4B9A-A2C0-5F3AFB6AE399}" type="sibTrans" cxnId="{A229E85B-7CA8-49C7-8C16-99754249AC88}">
      <dgm:prSet/>
      <dgm:spPr/>
      <dgm:t>
        <a:bodyPr/>
        <a:lstStyle/>
        <a:p>
          <a:endParaRPr lang="en-US"/>
        </a:p>
      </dgm:t>
    </dgm:pt>
    <dgm:pt modelId="{7347A076-7E81-43EE-8296-8F2892F935C5}" type="pres">
      <dgm:prSet presAssocID="{1B46C316-F899-45EC-B274-C92EF2A73B2E}" presName="hierChild1" presStyleCnt="0">
        <dgm:presLayoutVars>
          <dgm:orgChart val="1"/>
          <dgm:chPref val="1"/>
          <dgm:dir/>
          <dgm:animOne val="branch"/>
          <dgm:animLvl val="lvl"/>
          <dgm:resizeHandles/>
        </dgm:presLayoutVars>
      </dgm:prSet>
      <dgm:spPr/>
    </dgm:pt>
    <dgm:pt modelId="{CDB2C2E2-7678-4642-AA69-B8A911823B8C}" type="pres">
      <dgm:prSet presAssocID="{CCA1ABC6-3708-4C01-8477-184DE946D46F}" presName="hierRoot1" presStyleCnt="0">
        <dgm:presLayoutVars>
          <dgm:hierBranch val="init"/>
        </dgm:presLayoutVars>
      </dgm:prSet>
      <dgm:spPr/>
    </dgm:pt>
    <dgm:pt modelId="{58412A9F-A9F9-4548-8A72-9C4AB13E5FB0}" type="pres">
      <dgm:prSet presAssocID="{CCA1ABC6-3708-4C01-8477-184DE946D46F}" presName="rootComposite1" presStyleCnt="0"/>
      <dgm:spPr/>
    </dgm:pt>
    <dgm:pt modelId="{0A39D904-1B5C-4BF1-9FB6-F09E6D08FA78}" type="pres">
      <dgm:prSet presAssocID="{CCA1ABC6-3708-4C01-8477-184DE946D46F}" presName="rootText1" presStyleLbl="node0" presStyleIdx="0" presStyleCnt="1">
        <dgm:presLayoutVars>
          <dgm:chPref val="3"/>
        </dgm:presLayoutVars>
      </dgm:prSet>
      <dgm:spPr/>
    </dgm:pt>
    <dgm:pt modelId="{675FDE2C-C0FE-40D6-829C-BFCACD15D7B5}" type="pres">
      <dgm:prSet presAssocID="{CCA1ABC6-3708-4C01-8477-184DE946D46F}" presName="rootConnector1" presStyleLbl="node1" presStyleIdx="0" presStyleCnt="0"/>
      <dgm:spPr/>
    </dgm:pt>
    <dgm:pt modelId="{44F9461C-D62C-4902-9049-989C33A21A95}" type="pres">
      <dgm:prSet presAssocID="{CCA1ABC6-3708-4C01-8477-184DE946D46F}" presName="hierChild2" presStyleCnt="0"/>
      <dgm:spPr/>
    </dgm:pt>
    <dgm:pt modelId="{3E6B2B92-1284-4D1E-9888-B5411D013E22}" type="pres">
      <dgm:prSet presAssocID="{A5FF79B0-4FF1-436D-80B0-6DD2F44D1356}" presName="Name37" presStyleLbl="parChTrans1D2" presStyleIdx="0" presStyleCnt="4"/>
      <dgm:spPr/>
    </dgm:pt>
    <dgm:pt modelId="{466D42D6-8C99-4A1A-9856-B5CE26003633}" type="pres">
      <dgm:prSet presAssocID="{03EC26E7-393C-4D9C-B166-7AD0ECF4390F}" presName="hierRoot2" presStyleCnt="0">
        <dgm:presLayoutVars>
          <dgm:hierBranch val="init"/>
        </dgm:presLayoutVars>
      </dgm:prSet>
      <dgm:spPr/>
    </dgm:pt>
    <dgm:pt modelId="{8C2BAC3F-7AA0-4AC8-9309-809D6410ADB5}" type="pres">
      <dgm:prSet presAssocID="{03EC26E7-393C-4D9C-B166-7AD0ECF4390F}" presName="rootComposite" presStyleCnt="0"/>
      <dgm:spPr/>
    </dgm:pt>
    <dgm:pt modelId="{E6D2D68C-E4DB-4F32-AD7C-266A76E08130}" type="pres">
      <dgm:prSet presAssocID="{03EC26E7-393C-4D9C-B166-7AD0ECF4390F}" presName="rootText" presStyleLbl="node2" presStyleIdx="0" presStyleCnt="3">
        <dgm:presLayoutVars>
          <dgm:chPref val="3"/>
        </dgm:presLayoutVars>
      </dgm:prSet>
      <dgm:spPr/>
    </dgm:pt>
    <dgm:pt modelId="{6908D9F3-B45F-4B69-B8C4-89E7A42BF9A7}" type="pres">
      <dgm:prSet presAssocID="{03EC26E7-393C-4D9C-B166-7AD0ECF4390F}" presName="rootConnector" presStyleLbl="node2" presStyleIdx="0" presStyleCnt="3"/>
      <dgm:spPr/>
    </dgm:pt>
    <dgm:pt modelId="{C361329A-E6A0-4B45-85D3-AAF248C5FBDA}" type="pres">
      <dgm:prSet presAssocID="{03EC26E7-393C-4D9C-B166-7AD0ECF4390F}" presName="hierChild4" presStyleCnt="0"/>
      <dgm:spPr/>
    </dgm:pt>
    <dgm:pt modelId="{347E2E1E-6B23-472D-B91F-20A09D7AA7F0}" type="pres">
      <dgm:prSet presAssocID="{03EC26E7-393C-4D9C-B166-7AD0ECF4390F}" presName="hierChild5" presStyleCnt="0"/>
      <dgm:spPr/>
    </dgm:pt>
    <dgm:pt modelId="{007113B9-B04F-4F7F-A705-C2ED47502B93}" type="pres">
      <dgm:prSet presAssocID="{D3B6E9E0-2C7A-43F0-A4D5-DB72596A7CDC}" presName="Name37" presStyleLbl="parChTrans1D2" presStyleIdx="1" presStyleCnt="4"/>
      <dgm:spPr/>
    </dgm:pt>
    <dgm:pt modelId="{8362AB96-91A0-48B3-985A-A24FD4099E98}" type="pres">
      <dgm:prSet presAssocID="{ABA38E16-2F05-4B24-B5B2-7A752207A90B}" presName="hierRoot2" presStyleCnt="0">
        <dgm:presLayoutVars>
          <dgm:hierBranch val="init"/>
        </dgm:presLayoutVars>
      </dgm:prSet>
      <dgm:spPr/>
    </dgm:pt>
    <dgm:pt modelId="{E2F1A385-9BCD-479F-85D4-484F4B46037E}" type="pres">
      <dgm:prSet presAssocID="{ABA38E16-2F05-4B24-B5B2-7A752207A90B}" presName="rootComposite" presStyleCnt="0"/>
      <dgm:spPr/>
    </dgm:pt>
    <dgm:pt modelId="{DE5A312B-C389-419B-B290-9EBB172338CB}" type="pres">
      <dgm:prSet presAssocID="{ABA38E16-2F05-4B24-B5B2-7A752207A90B}" presName="rootText" presStyleLbl="node2" presStyleIdx="1" presStyleCnt="3">
        <dgm:presLayoutVars>
          <dgm:chPref val="3"/>
        </dgm:presLayoutVars>
      </dgm:prSet>
      <dgm:spPr/>
    </dgm:pt>
    <dgm:pt modelId="{C46294F6-189E-43E0-A4EC-C9920283A644}" type="pres">
      <dgm:prSet presAssocID="{ABA38E16-2F05-4B24-B5B2-7A752207A90B}" presName="rootConnector" presStyleLbl="node2" presStyleIdx="1" presStyleCnt="3"/>
      <dgm:spPr/>
    </dgm:pt>
    <dgm:pt modelId="{7113FD6C-47A8-4C75-A7EF-8BF1CC78BEAF}" type="pres">
      <dgm:prSet presAssocID="{ABA38E16-2F05-4B24-B5B2-7A752207A90B}" presName="hierChild4" presStyleCnt="0"/>
      <dgm:spPr/>
    </dgm:pt>
    <dgm:pt modelId="{9532C6D9-E7A2-4D72-92A5-FE037BE4AC45}" type="pres">
      <dgm:prSet presAssocID="{ABA38E16-2F05-4B24-B5B2-7A752207A90B}" presName="hierChild5" presStyleCnt="0"/>
      <dgm:spPr/>
    </dgm:pt>
    <dgm:pt modelId="{BEF168D5-9A1F-4A79-AAD4-BDCE2AB52448}" type="pres">
      <dgm:prSet presAssocID="{DD1FDA15-5192-4960-972C-9A8BB180F9C6}" presName="Name37" presStyleLbl="parChTrans1D2" presStyleIdx="2" presStyleCnt="4"/>
      <dgm:spPr/>
    </dgm:pt>
    <dgm:pt modelId="{84F902AF-4656-4E94-9B13-A29DF0A2DEBA}" type="pres">
      <dgm:prSet presAssocID="{0F7B2157-53D3-4465-A8C5-216B6ABBD6DA}" presName="hierRoot2" presStyleCnt="0">
        <dgm:presLayoutVars>
          <dgm:hierBranch val="init"/>
        </dgm:presLayoutVars>
      </dgm:prSet>
      <dgm:spPr/>
    </dgm:pt>
    <dgm:pt modelId="{F9E464E7-B83D-48A1-B335-2864FFAD1C21}" type="pres">
      <dgm:prSet presAssocID="{0F7B2157-53D3-4465-A8C5-216B6ABBD6DA}" presName="rootComposite" presStyleCnt="0"/>
      <dgm:spPr/>
    </dgm:pt>
    <dgm:pt modelId="{AB582495-A051-40AB-BFBD-718524B82DF2}" type="pres">
      <dgm:prSet presAssocID="{0F7B2157-53D3-4465-A8C5-216B6ABBD6DA}" presName="rootText" presStyleLbl="node2" presStyleIdx="2" presStyleCnt="3">
        <dgm:presLayoutVars>
          <dgm:chPref val="3"/>
        </dgm:presLayoutVars>
      </dgm:prSet>
      <dgm:spPr/>
    </dgm:pt>
    <dgm:pt modelId="{FADF1507-22E2-49FF-9655-18DAA4E0C23B}" type="pres">
      <dgm:prSet presAssocID="{0F7B2157-53D3-4465-A8C5-216B6ABBD6DA}" presName="rootConnector" presStyleLbl="node2" presStyleIdx="2" presStyleCnt="3"/>
      <dgm:spPr/>
    </dgm:pt>
    <dgm:pt modelId="{F4D5EB08-CC38-4431-BC77-D23B48DC3857}" type="pres">
      <dgm:prSet presAssocID="{0F7B2157-53D3-4465-A8C5-216B6ABBD6DA}" presName="hierChild4" presStyleCnt="0"/>
      <dgm:spPr/>
    </dgm:pt>
    <dgm:pt modelId="{34AFE3C9-79C6-491D-A2A5-D64E316901AC}" type="pres">
      <dgm:prSet presAssocID="{0F7B2157-53D3-4465-A8C5-216B6ABBD6DA}" presName="hierChild5" presStyleCnt="0"/>
      <dgm:spPr/>
    </dgm:pt>
    <dgm:pt modelId="{BDCAC624-E3B6-4E1D-B388-0F26F43A1E37}" type="pres">
      <dgm:prSet presAssocID="{CCA1ABC6-3708-4C01-8477-184DE946D46F}" presName="hierChild3" presStyleCnt="0"/>
      <dgm:spPr/>
    </dgm:pt>
    <dgm:pt modelId="{AA0BBACF-15C1-4C15-A569-49D487CF2083}" type="pres">
      <dgm:prSet presAssocID="{1E08018B-890D-4D96-B769-2E7C27E6FF77}" presName="Name111" presStyleLbl="parChTrans1D2" presStyleIdx="3" presStyleCnt="4"/>
      <dgm:spPr/>
    </dgm:pt>
    <dgm:pt modelId="{712B1082-B837-4ACC-A555-AEA429AC5199}" type="pres">
      <dgm:prSet presAssocID="{5D66FEE1-5656-4FC8-8219-A1E46B3ACF67}" presName="hierRoot3" presStyleCnt="0">
        <dgm:presLayoutVars>
          <dgm:hierBranch val="init"/>
        </dgm:presLayoutVars>
      </dgm:prSet>
      <dgm:spPr/>
    </dgm:pt>
    <dgm:pt modelId="{80615259-0140-4A18-9846-359CF48C8200}" type="pres">
      <dgm:prSet presAssocID="{5D66FEE1-5656-4FC8-8219-A1E46B3ACF67}" presName="rootComposite3" presStyleCnt="0"/>
      <dgm:spPr/>
    </dgm:pt>
    <dgm:pt modelId="{5822BCA4-F833-4022-A675-7942B31FA100}" type="pres">
      <dgm:prSet presAssocID="{5D66FEE1-5656-4FC8-8219-A1E46B3ACF67}" presName="rootText3" presStyleLbl="asst1" presStyleIdx="0" presStyleCnt="1" custLinFactNeighborX="1188" custLinFactNeighborY="-792">
        <dgm:presLayoutVars>
          <dgm:chPref val="3"/>
        </dgm:presLayoutVars>
      </dgm:prSet>
      <dgm:spPr/>
    </dgm:pt>
    <dgm:pt modelId="{0D00CC58-A608-442D-B53C-5B33E476A70B}" type="pres">
      <dgm:prSet presAssocID="{5D66FEE1-5656-4FC8-8219-A1E46B3ACF67}" presName="rootConnector3" presStyleLbl="asst1" presStyleIdx="0" presStyleCnt="1"/>
      <dgm:spPr/>
    </dgm:pt>
    <dgm:pt modelId="{EC63ED92-20E0-4066-9DFF-9F54086A6C19}" type="pres">
      <dgm:prSet presAssocID="{5D66FEE1-5656-4FC8-8219-A1E46B3ACF67}" presName="hierChild6" presStyleCnt="0"/>
      <dgm:spPr/>
    </dgm:pt>
    <dgm:pt modelId="{A8833E18-60F1-4435-A03C-9384A983F143}" type="pres">
      <dgm:prSet presAssocID="{5D66FEE1-5656-4FC8-8219-A1E46B3ACF67}" presName="hierChild7" presStyleCnt="0"/>
      <dgm:spPr/>
    </dgm:pt>
  </dgm:ptLst>
  <dgm:cxnLst>
    <dgm:cxn modelId="{7B028422-B109-4243-9F5F-A0DBC069F830}" type="presOf" srcId="{0F7B2157-53D3-4465-A8C5-216B6ABBD6DA}" destId="{FADF1507-22E2-49FF-9655-18DAA4E0C23B}" srcOrd="1" destOrd="0" presId="urn:microsoft.com/office/officeart/2005/8/layout/orgChart1"/>
    <dgm:cxn modelId="{2D2A572D-8526-47F6-9C14-DDF87A85E5EE}" type="presOf" srcId="{0F7B2157-53D3-4465-A8C5-216B6ABBD6DA}" destId="{AB582495-A051-40AB-BFBD-718524B82DF2}" srcOrd="0" destOrd="0" presId="urn:microsoft.com/office/officeart/2005/8/layout/orgChart1"/>
    <dgm:cxn modelId="{9D36F82E-4885-4075-9284-89E97E75110B}" srcId="{CCA1ABC6-3708-4C01-8477-184DE946D46F}" destId="{03EC26E7-393C-4D9C-B166-7AD0ECF4390F}" srcOrd="1" destOrd="0" parTransId="{A5FF79B0-4FF1-436D-80B0-6DD2F44D1356}" sibTransId="{B71C25B6-2AC9-4DB1-BE0D-17383876A448}"/>
    <dgm:cxn modelId="{0438ED36-5AB4-4329-A767-B2583166B4F4}" type="presOf" srcId="{5D66FEE1-5656-4FC8-8219-A1E46B3ACF67}" destId="{0D00CC58-A608-442D-B53C-5B33E476A70B}" srcOrd="1" destOrd="0" presId="urn:microsoft.com/office/officeart/2005/8/layout/orgChart1"/>
    <dgm:cxn modelId="{A229E85B-7CA8-49C7-8C16-99754249AC88}" srcId="{CCA1ABC6-3708-4C01-8477-184DE946D46F}" destId="{0F7B2157-53D3-4465-A8C5-216B6ABBD6DA}" srcOrd="3" destOrd="0" parTransId="{DD1FDA15-5192-4960-972C-9A8BB180F9C6}" sibTransId="{558B649C-F2C4-4B9A-A2C0-5F3AFB6AE399}"/>
    <dgm:cxn modelId="{29542743-5B29-42B6-87BC-6E429909AA31}" type="presOf" srcId="{03EC26E7-393C-4D9C-B166-7AD0ECF4390F}" destId="{E6D2D68C-E4DB-4F32-AD7C-266A76E08130}" srcOrd="0" destOrd="0" presId="urn:microsoft.com/office/officeart/2005/8/layout/orgChart1"/>
    <dgm:cxn modelId="{6FE71354-9E05-4CAA-B04D-9B2FE95482CF}" srcId="{1B46C316-F899-45EC-B274-C92EF2A73B2E}" destId="{CCA1ABC6-3708-4C01-8477-184DE946D46F}" srcOrd="0" destOrd="0" parTransId="{DC0EB20C-29D6-421A-B4BC-10E9D95DC2E0}" sibTransId="{4464730A-D4DB-4C41-9474-AD627B14FB7B}"/>
    <dgm:cxn modelId="{5A176274-B69A-4D7D-A064-062D79B5DD46}" type="presOf" srcId="{ABA38E16-2F05-4B24-B5B2-7A752207A90B}" destId="{C46294F6-189E-43E0-A4EC-C9920283A644}" srcOrd="1" destOrd="0" presId="urn:microsoft.com/office/officeart/2005/8/layout/orgChart1"/>
    <dgm:cxn modelId="{1D59B558-C2FB-4B66-861B-10E37A73461A}" type="presOf" srcId="{CCA1ABC6-3708-4C01-8477-184DE946D46F}" destId="{675FDE2C-C0FE-40D6-829C-BFCACD15D7B5}" srcOrd="1" destOrd="0" presId="urn:microsoft.com/office/officeart/2005/8/layout/orgChart1"/>
    <dgm:cxn modelId="{3359755A-0AE8-4219-9470-F04E534CBE8D}" type="presOf" srcId="{CCA1ABC6-3708-4C01-8477-184DE946D46F}" destId="{0A39D904-1B5C-4BF1-9FB6-F09E6D08FA78}" srcOrd="0" destOrd="0" presId="urn:microsoft.com/office/officeart/2005/8/layout/orgChart1"/>
    <dgm:cxn modelId="{9B33188C-50DE-46D1-999A-A8635B3BD339}" srcId="{CCA1ABC6-3708-4C01-8477-184DE946D46F}" destId="{ABA38E16-2F05-4B24-B5B2-7A752207A90B}" srcOrd="2" destOrd="0" parTransId="{D3B6E9E0-2C7A-43F0-A4D5-DB72596A7CDC}" sibTransId="{5D371D59-C7F4-4B2B-9269-AB51567FE7DD}"/>
    <dgm:cxn modelId="{4144E194-067E-4BA6-B214-148810CD5D66}" type="presOf" srcId="{D3B6E9E0-2C7A-43F0-A4D5-DB72596A7CDC}" destId="{007113B9-B04F-4F7F-A705-C2ED47502B93}" srcOrd="0" destOrd="0" presId="urn:microsoft.com/office/officeart/2005/8/layout/orgChart1"/>
    <dgm:cxn modelId="{AF5F37A9-7EBA-4950-BF03-33D43905006A}" type="presOf" srcId="{ABA38E16-2F05-4B24-B5B2-7A752207A90B}" destId="{DE5A312B-C389-419B-B290-9EBB172338CB}" srcOrd="0" destOrd="0" presId="urn:microsoft.com/office/officeart/2005/8/layout/orgChart1"/>
    <dgm:cxn modelId="{393A4BB2-60AA-4304-9F24-B2C824119B03}" type="presOf" srcId="{1E08018B-890D-4D96-B769-2E7C27E6FF77}" destId="{AA0BBACF-15C1-4C15-A569-49D487CF2083}" srcOrd="0" destOrd="0" presId="urn:microsoft.com/office/officeart/2005/8/layout/orgChart1"/>
    <dgm:cxn modelId="{5B38F7B4-D4B7-4CDA-B1A3-EE2A06130F2E}" srcId="{CCA1ABC6-3708-4C01-8477-184DE946D46F}" destId="{5D66FEE1-5656-4FC8-8219-A1E46B3ACF67}" srcOrd="0" destOrd="0" parTransId="{1E08018B-890D-4D96-B769-2E7C27E6FF77}" sibTransId="{C96167A2-5DAB-4364-B4DB-13A11792A8B9}"/>
    <dgm:cxn modelId="{B8DBEAB7-D131-4FD0-BD53-F9C45A7C5351}" type="presOf" srcId="{03EC26E7-393C-4D9C-B166-7AD0ECF4390F}" destId="{6908D9F3-B45F-4B69-B8C4-89E7A42BF9A7}" srcOrd="1" destOrd="0" presId="urn:microsoft.com/office/officeart/2005/8/layout/orgChart1"/>
    <dgm:cxn modelId="{FEACA4B8-515C-4D93-9937-028140779EE0}" type="presOf" srcId="{5D66FEE1-5656-4FC8-8219-A1E46B3ACF67}" destId="{5822BCA4-F833-4022-A675-7942B31FA100}" srcOrd="0" destOrd="0" presId="urn:microsoft.com/office/officeart/2005/8/layout/orgChart1"/>
    <dgm:cxn modelId="{033FECE8-585D-4BD0-B46E-AA2FEB812153}" type="presOf" srcId="{1B46C316-F899-45EC-B274-C92EF2A73B2E}" destId="{7347A076-7E81-43EE-8296-8F2892F935C5}" srcOrd="0" destOrd="0" presId="urn:microsoft.com/office/officeart/2005/8/layout/orgChart1"/>
    <dgm:cxn modelId="{F7D6FFEA-681D-423A-A2F0-339AE0569A66}" type="presOf" srcId="{A5FF79B0-4FF1-436D-80B0-6DD2F44D1356}" destId="{3E6B2B92-1284-4D1E-9888-B5411D013E22}" srcOrd="0" destOrd="0" presId="urn:microsoft.com/office/officeart/2005/8/layout/orgChart1"/>
    <dgm:cxn modelId="{213048EC-F3F0-4F42-B6E8-272467A20311}" type="presOf" srcId="{DD1FDA15-5192-4960-972C-9A8BB180F9C6}" destId="{BEF168D5-9A1F-4A79-AAD4-BDCE2AB52448}" srcOrd="0" destOrd="0" presId="urn:microsoft.com/office/officeart/2005/8/layout/orgChart1"/>
    <dgm:cxn modelId="{8EE8F929-026A-4261-B900-5E05BB45950A}" type="presParOf" srcId="{7347A076-7E81-43EE-8296-8F2892F935C5}" destId="{CDB2C2E2-7678-4642-AA69-B8A911823B8C}" srcOrd="0" destOrd="0" presId="urn:microsoft.com/office/officeart/2005/8/layout/orgChart1"/>
    <dgm:cxn modelId="{9B2C2426-9E2B-4D88-A457-078463101C2C}" type="presParOf" srcId="{CDB2C2E2-7678-4642-AA69-B8A911823B8C}" destId="{58412A9F-A9F9-4548-8A72-9C4AB13E5FB0}" srcOrd="0" destOrd="0" presId="urn:microsoft.com/office/officeart/2005/8/layout/orgChart1"/>
    <dgm:cxn modelId="{EA3B3F06-1C45-4EAF-9782-966164F31E7C}" type="presParOf" srcId="{58412A9F-A9F9-4548-8A72-9C4AB13E5FB0}" destId="{0A39D904-1B5C-4BF1-9FB6-F09E6D08FA78}" srcOrd="0" destOrd="0" presId="urn:microsoft.com/office/officeart/2005/8/layout/orgChart1"/>
    <dgm:cxn modelId="{0FF7F010-2B85-4DBE-A2FB-1400755FDC34}" type="presParOf" srcId="{58412A9F-A9F9-4548-8A72-9C4AB13E5FB0}" destId="{675FDE2C-C0FE-40D6-829C-BFCACD15D7B5}" srcOrd="1" destOrd="0" presId="urn:microsoft.com/office/officeart/2005/8/layout/orgChart1"/>
    <dgm:cxn modelId="{5C06570F-D2C3-4EE0-9CF1-0A0B5E3F1A29}" type="presParOf" srcId="{CDB2C2E2-7678-4642-AA69-B8A911823B8C}" destId="{44F9461C-D62C-4902-9049-989C33A21A95}" srcOrd="1" destOrd="0" presId="urn:microsoft.com/office/officeart/2005/8/layout/orgChart1"/>
    <dgm:cxn modelId="{F0058F26-ABBB-4B9B-800C-7CB72B46C52B}" type="presParOf" srcId="{44F9461C-D62C-4902-9049-989C33A21A95}" destId="{3E6B2B92-1284-4D1E-9888-B5411D013E22}" srcOrd="0" destOrd="0" presId="urn:microsoft.com/office/officeart/2005/8/layout/orgChart1"/>
    <dgm:cxn modelId="{866B0AD4-96BE-49B7-955E-EE3AEF2F1A46}" type="presParOf" srcId="{44F9461C-D62C-4902-9049-989C33A21A95}" destId="{466D42D6-8C99-4A1A-9856-B5CE26003633}" srcOrd="1" destOrd="0" presId="urn:microsoft.com/office/officeart/2005/8/layout/orgChart1"/>
    <dgm:cxn modelId="{4035B00F-4DE1-44E5-B000-19F0598B9ACB}" type="presParOf" srcId="{466D42D6-8C99-4A1A-9856-B5CE26003633}" destId="{8C2BAC3F-7AA0-4AC8-9309-809D6410ADB5}" srcOrd="0" destOrd="0" presId="urn:microsoft.com/office/officeart/2005/8/layout/orgChart1"/>
    <dgm:cxn modelId="{AD450210-24E6-46C4-B23A-16419A2DB517}" type="presParOf" srcId="{8C2BAC3F-7AA0-4AC8-9309-809D6410ADB5}" destId="{E6D2D68C-E4DB-4F32-AD7C-266A76E08130}" srcOrd="0" destOrd="0" presId="urn:microsoft.com/office/officeart/2005/8/layout/orgChart1"/>
    <dgm:cxn modelId="{9E7068ED-3C06-4ECE-8BD7-94AE92DC61A8}" type="presParOf" srcId="{8C2BAC3F-7AA0-4AC8-9309-809D6410ADB5}" destId="{6908D9F3-B45F-4B69-B8C4-89E7A42BF9A7}" srcOrd="1" destOrd="0" presId="urn:microsoft.com/office/officeart/2005/8/layout/orgChart1"/>
    <dgm:cxn modelId="{D93C0CEB-4596-4301-AF9F-AFC740345D26}" type="presParOf" srcId="{466D42D6-8C99-4A1A-9856-B5CE26003633}" destId="{C361329A-E6A0-4B45-85D3-AAF248C5FBDA}" srcOrd="1" destOrd="0" presId="urn:microsoft.com/office/officeart/2005/8/layout/orgChart1"/>
    <dgm:cxn modelId="{4C533DD7-A5BA-41BD-8B70-710D27857765}" type="presParOf" srcId="{466D42D6-8C99-4A1A-9856-B5CE26003633}" destId="{347E2E1E-6B23-472D-B91F-20A09D7AA7F0}" srcOrd="2" destOrd="0" presId="urn:microsoft.com/office/officeart/2005/8/layout/orgChart1"/>
    <dgm:cxn modelId="{36405002-F93D-4383-A4FE-F7B8209D3419}" type="presParOf" srcId="{44F9461C-D62C-4902-9049-989C33A21A95}" destId="{007113B9-B04F-4F7F-A705-C2ED47502B93}" srcOrd="2" destOrd="0" presId="urn:microsoft.com/office/officeart/2005/8/layout/orgChart1"/>
    <dgm:cxn modelId="{71E3AD0A-3465-4C91-A7B9-C10A52F2CAAF}" type="presParOf" srcId="{44F9461C-D62C-4902-9049-989C33A21A95}" destId="{8362AB96-91A0-48B3-985A-A24FD4099E98}" srcOrd="3" destOrd="0" presId="urn:microsoft.com/office/officeart/2005/8/layout/orgChart1"/>
    <dgm:cxn modelId="{B764528B-53CC-458A-9ECC-A33611B1D1AE}" type="presParOf" srcId="{8362AB96-91A0-48B3-985A-A24FD4099E98}" destId="{E2F1A385-9BCD-479F-85D4-484F4B46037E}" srcOrd="0" destOrd="0" presId="urn:microsoft.com/office/officeart/2005/8/layout/orgChart1"/>
    <dgm:cxn modelId="{D13F3E75-CA23-45BF-970C-726E9FEDAD42}" type="presParOf" srcId="{E2F1A385-9BCD-479F-85D4-484F4B46037E}" destId="{DE5A312B-C389-419B-B290-9EBB172338CB}" srcOrd="0" destOrd="0" presId="urn:microsoft.com/office/officeart/2005/8/layout/orgChart1"/>
    <dgm:cxn modelId="{3226251B-49F9-48E0-BB74-4AF15BC2F0CF}" type="presParOf" srcId="{E2F1A385-9BCD-479F-85D4-484F4B46037E}" destId="{C46294F6-189E-43E0-A4EC-C9920283A644}" srcOrd="1" destOrd="0" presId="urn:microsoft.com/office/officeart/2005/8/layout/orgChart1"/>
    <dgm:cxn modelId="{C5F5A719-C8E8-4214-9402-26E9BFDB29D5}" type="presParOf" srcId="{8362AB96-91A0-48B3-985A-A24FD4099E98}" destId="{7113FD6C-47A8-4C75-A7EF-8BF1CC78BEAF}" srcOrd="1" destOrd="0" presId="urn:microsoft.com/office/officeart/2005/8/layout/orgChart1"/>
    <dgm:cxn modelId="{AB89784C-3B07-4658-8B50-F3858A2F75B5}" type="presParOf" srcId="{8362AB96-91A0-48B3-985A-A24FD4099E98}" destId="{9532C6D9-E7A2-4D72-92A5-FE037BE4AC45}" srcOrd="2" destOrd="0" presId="urn:microsoft.com/office/officeart/2005/8/layout/orgChart1"/>
    <dgm:cxn modelId="{9A6961AD-2288-450B-8878-E9782A5B5CAE}" type="presParOf" srcId="{44F9461C-D62C-4902-9049-989C33A21A95}" destId="{BEF168D5-9A1F-4A79-AAD4-BDCE2AB52448}" srcOrd="4" destOrd="0" presId="urn:microsoft.com/office/officeart/2005/8/layout/orgChart1"/>
    <dgm:cxn modelId="{51D6E7C1-90DF-4E2E-96D1-0E5F8C504BEC}" type="presParOf" srcId="{44F9461C-D62C-4902-9049-989C33A21A95}" destId="{84F902AF-4656-4E94-9B13-A29DF0A2DEBA}" srcOrd="5" destOrd="0" presId="urn:microsoft.com/office/officeart/2005/8/layout/orgChart1"/>
    <dgm:cxn modelId="{8EF71F80-6CCF-477E-B9A7-48E1A27FD84F}" type="presParOf" srcId="{84F902AF-4656-4E94-9B13-A29DF0A2DEBA}" destId="{F9E464E7-B83D-48A1-B335-2864FFAD1C21}" srcOrd="0" destOrd="0" presId="urn:microsoft.com/office/officeart/2005/8/layout/orgChart1"/>
    <dgm:cxn modelId="{31601792-678B-4540-AFC2-50241AB6AE8E}" type="presParOf" srcId="{F9E464E7-B83D-48A1-B335-2864FFAD1C21}" destId="{AB582495-A051-40AB-BFBD-718524B82DF2}" srcOrd="0" destOrd="0" presId="urn:microsoft.com/office/officeart/2005/8/layout/orgChart1"/>
    <dgm:cxn modelId="{3CDA5464-C794-40DE-A493-E1CE10B824B3}" type="presParOf" srcId="{F9E464E7-B83D-48A1-B335-2864FFAD1C21}" destId="{FADF1507-22E2-49FF-9655-18DAA4E0C23B}" srcOrd="1" destOrd="0" presId="urn:microsoft.com/office/officeart/2005/8/layout/orgChart1"/>
    <dgm:cxn modelId="{CC85E600-375C-4943-9085-ED3EDD94D482}" type="presParOf" srcId="{84F902AF-4656-4E94-9B13-A29DF0A2DEBA}" destId="{F4D5EB08-CC38-4431-BC77-D23B48DC3857}" srcOrd="1" destOrd="0" presId="urn:microsoft.com/office/officeart/2005/8/layout/orgChart1"/>
    <dgm:cxn modelId="{A7B0522E-8E10-4DF7-8349-8B57CAD6506E}" type="presParOf" srcId="{84F902AF-4656-4E94-9B13-A29DF0A2DEBA}" destId="{34AFE3C9-79C6-491D-A2A5-D64E316901AC}" srcOrd="2" destOrd="0" presId="urn:microsoft.com/office/officeart/2005/8/layout/orgChart1"/>
    <dgm:cxn modelId="{8D08321D-1809-407B-8452-D612B87D6383}" type="presParOf" srcId="{CDB2C2E2-7678-4642-AA69-B8A911823B8C}" destId="{BDCAC624-E3B6-4E1D-B388-0F26F43A1E37}" srcOrd="2" destOrd="0" presId="urn:microsoft.com/office/officeart/2005/8/layout/orgChart1"/>
    <dgm:cxn modelId="{323AB742-EF66-4EE1-99BD-13846DECD8B4}" type="presParOf" srcId="{BDCAC624-E3B6-4E1D-B388-0F26F43A1E37}" destId="{AA0BBACF-15C1-4C15-A569-49D487CF2083}" srcOrd="0" destOrd="0" presId="urn:microsoft.com/office/officeart/2005/8/layout/orgChart1"/>
    <dgm:cxn modelId="{24289CFB-B75D-45A5-BC23-750DAE8D7FE6}" type="presParOf" srcId="{BDCAC624-E3B6-4E1D-B388-0F26F43A1E37}" destId="{712B1082-B837-4ACC-A555-AEA429AC5199}" srcOrd="1" destOrd="0" presId="urn:microsoft.com/office/officeart/2005/8/layout/orgChart1"/>
    <dgm:cxn modelId="{1FAB6A05-A128-418F-BE47-8821A1E1945C}" type="presParOf" srcId="{712B1082-B837-4ACC-A555-AEA429AC5199}" destId="{80615259-0140-4A18-9846-359CF48C8200}" srcOrd="0" destOrd="0" presId="urn:microsoft.com/office/officeart/2005/8/layout/orgChart1"/>
    <dgm:cxn modelId="{DB67CEA3-0E55-4A14-8AB4-BEA4D5E6AC5F}" type="presParOf" srcId="{80615259-0140-4A18-9846-359CF48C8200}" destId="{5822BCA4-F833-4022-A675-7942B31FA100}" srcOrd="0" destOrd="0" presId="urn:microsoft.com/office/officeart/2005/8/layout/orgChart1"/>
    <dgm:cxn modelId="{0F27740B-1CF4-46E4-A47F-F8B976D40083}" type="presParOf" srcId="{80615259-0140-4A18-9846-359CF48C8200}" destId="{0D00CC58-A608-442D-B53C-5B33E476A70B}" srcOrd="1" destOrd="0" presId="urn:microsoft.com/office/officeart/2005/8/layout/orgChart1"/>
    <dgm:cxn modelId="{1B82B36E-ACD2-4A21-9608-1C671112971A}" type="presParOf" srcId="{712B1082-B837-4ACC-A555-AEA429AC5199}" destId="{EC63ED92-20E0-4066-9DFF-9F54086A6C19}" srcOrd="1" destOrd="0" presId="urn:microsoft.com/office/officeart/2005/8/layout/orgChart1"/>
    <dgm:cxn modelId="{B9E23406-0E59-481A-A6DF-7AE40905185F}" type="presParOf" srcId="{712B1082-B837-4ACC-A555-AEA429AC5199}" destId="{A8833E18-60F1-4435-A03C-9384A983F14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BBACF-15C1-4C15-A569-49D487CF2083}">
      <dsp:nvSpPr>
        <dsp:cNvPr id="0" name=""/>
        <dsp:cNvSpPr/>
      </dsp:nvSpPr>
      <dsp:spPr>
        <a:xfrm>
          <a:off x="3890753" y="1318149"/>
          <a:ext cx="224046" cy="1097228"/>
        </a:xfrm>
        <a:custGeom>
          <a:avLst/>
          <a:gdLst/>
          <a:ahLst/>
          <a:cxnLst/>
          <a:rect l="0" t="0" r="0" b="0"/>
          <a:pathLst>
            <a:path>
              <a:moveTo>
                <a:pt x="224046" y="0"/>
              </a:moveTo>
              <a:lnTo>
                <a:pt x="224046" y="1097228"/>
              </a:lnTo>
              <a:lnTo>
                <a:pt x="0" y="10972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F168D5-9A1F-4A79-AAD4-BDCE2AB52448}">
      <dsp:nvSpPr>
        <dsp:cNvPr id="0" name=""/>
        <dsp:cNvSpPr/>
      </dsp:nvSpPr>
      <dsp:spPr>
        <a:xfrm>
          <a:off x="4114799" y="1318149"/>
          <a:ext cx="2911251" cy="2213513"/>
        </a:xfrm>
        <a:custGeom>
          <a:avLst/>
          <a:gdLst/>
          <a:ahLst/>
          <a:cxnLst/>
          <a:rect l="0" t="0" r="0" b="0"/>
          <a:pathLst>
            <a:path>
              <a:moveTo>
                <a:pt x="0" y="0"/>
              </a:moveTo>
              <a:lnTo>
                <a:pt x="0" y="1960884"/>
              </a:lnTo>
              <a:lnTo>
                <a:pt x="2911251" y="1960884"/>
              </a:lnTo>
              <a:lnTo>
                <a:pt x="2911251" y="22135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7113B9-B04F-4F7F-A705-C2ED47502B93}">
      <dsp:nvSpPr>
        <dsp:cNvPr id="0" name=""/>
        <dsp:cNvSpPr/>
      </dsp:nvSpPr>
      <dsp:spPr>
        <a:xfrm>
          <a:off x="4069079" y="1318149"/>
          <a:ext cx="91440" cy="2213513"/>
        </a:xfrm>
        <a:custGeom>
          <a:avLst/>
          <a:gdLst/>
          <a:ahLst/>
          <a:cxnLst/>
          <a:rect l="0" t="0" r="0" b="0"/>
          <a:pathLst>
            <a:path>
              <a:moveTo>
                <a:pt x="45720" y="0"/>
              </a:moveTo>
              <a:lnTo>
                <a:pt x="45720" y="22135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6B2B92-1284-4D1E-9888-B5411D013E22}">
      <dsp:nvSpPr>
        <dsp:cNvPr id="0" name=""/>
        <dsp:cNvSpPr/>
      </dsp:nvSpPr>
      <dsp:spPr>
        <a:xfrm>
          <a:off x="1203548" y="1318149"/>
          <a:ext cx="2911251" cy="2213513"/>
        </a:xfrm>
        <a:custGeom>
          <a:avLst/>
          <a:gdLst/>
          <a:ahLst/>
          <a:cxnLst/>
          <a:rect l="0" t="0" r="0" b="0"/>
          <a:pathLst>
            <a:path>
              <a:moveTo>
                <a:pt x="2911251" y="0"/>
              </a:moveTo>
              <a:lnTo>
                <a:pt x="2911251" y="1960884"/>
              </a:lnTo>
              <a:lnTo>
                <a:pt x="0" y="1960884"/>
              </a:lnTo>
              <a:lnTo>
                <a:pt x="0" y="22135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39D904-1B5C-4BF1-9FB6-F09E6D08FA78}">
      <dsp:nvSpPr>
        <dsp:cNvPr id="0" name=""/>
        <dsp:cNvSpPr/>
      </dsp:nvSpPr>
      <dsp:spPr>
        <a:xfrm>
          <a:off x="2911803" y="115153"/>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accent1">
                  <a:lumMod val="10000"/>
                </a:schemeClr>
              </a:solidFill>
            </a:rPr>
            <a:t>Association of Indiana Solid Waste Management Districts</a:t>
          </a:r>
        </a:p>
      </dsp:txBody>
      <dsp:txXfrm>
        <a:off x="2911803" y="115153"/>
        <a:ext cx="2405992" cy="1202996"/>
      </dsp:txXfrm>
    </dsp:sp>
    <dsp:sp modelId="{E6D2D68C-E4DB-4F32-AD7C-266A76E08130}">
      <dsp:nvSpPr>
        <dsp:cNvPr id="0" name=""/>
        <dsp:cNvSpPr/>
      </dsp:nvSpPr>
      <dsp:spPr>
        <a:xfrm>
          <a:off x="552" y="3531662"/>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County Solid Waste  Programs</a:t>
          </a:r>
        </a:p>
      </dsp:txBody>
      <dsp:txXfrm>
        <a:off x="552" y="3531662"/>
        <a:ext cx="2405992" cy="1202996"/>
      </dsp:txXfrm>
    </dsp:sp>
    <dsp:sp modelId="{DE5A312B-C389-419B-B290-9EBB172338CB}">
      <dsp:nvSpPr>
        <dsp:cNvPr id="0" name=""/>
        <dsp:cNvSpPr/>
      </dsp:nvSpPr>
      <dsp:spPr>
        <a:xfrm>
          <a:off x="2911803" y="3531662"/>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City/Town Solid Waste Programs</a:t>
          </a:r>
        </a:p>
      </dsp:txBody>
      <dsp:txXfrm>
        <a:off x="2911803" y="3531662"/>
        <a:ext cx="2405992" cy="1202996"/>
      </dsp:txXfrm>
    </dsp:sp>
    <dsp:sp modelId="{AB582495-A051-40AB-BFBD-718524B82DF2}">
      <dsp:nvSpPr>
        <dsp:cNvPr id="0" name=""/>
        <dsp:cNvSpPr/>
      </dsp:nvSpPr>
      <dsp:spPr>
        <a:xfrm>
          <a:off x="5823054" y="3531662"/>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Rural Solid Waste Programs</a:t>
          </a:r>
        </a:p>
      </dsp:txBody>
      <dsp:txXfrm>
        <a:off x="5823054" y="3531662"/>
        <a:ext cx="2405992" cy="1202996"/>
      </dsp:txXfrm>
    </dsp:sp>
    <dsp:sp modelId="{5822BCA4-F833-4022-A675-7942B31FA100}">
      <dsp:nvSpPr>
        <dsp:cNvPr id="0" name=""/>
        <dsp:cNvSpPr/>
      </dsp:nvSpPr>
      <dsp:spPr>
        <a:xfrm>
          <a:off x="1484761" y="1813880"/>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Local Solid Waste Management Districts</a:t>
          </a:r>
        </a:p>
      </dsp:txBody>
      <dsp:txXfrm>
        <a:off x="1484761" y="1813880"/>
        <a:ext cx="2405992" cy="120299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3707D9-A5A9-4F5F-8176-05908114D1FD}" type="datetimeFigureOut">
              <a:rPr lang="en-US" smtClean="0"/>
              <a:t>4/18/2018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C3058D-F669-4173-AB6C-29D2C1978418}" type="slidenum">
              <a:rPr lang="en-US" smtClean="0"/>
              <a:t>‹#›</a:t>
            </a:fld>
            <a:endParaRPr lang="en-US" dirty="0"/>
          </a:p>
        </p:txBody>
      </p:sp>
    </p:spTree>
    <p:extLst>
      <p:ext uri="{BB962C8B-B14F-4D97-AF65-F5344CB8AC3E}">
        <p14:creationId xmlns:p14="http://schemas.microsoft.com/office/powerpoint/2010/main" val="50363892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02C04-9FE3-49B0-9602-E02D682DD786}" type="datetimeFigureOut">
              <a:rPr lang="en-US" smtClean="0"/>
              <a:t>4/18/2018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4DECC-BB18-481E-9674-C78B4CFDAC53}" type="slidenum">
              <a:rPr lang="en-US" smtClean="0"/>
              <a:t>‹#›</a:t>
            </a:fld>
            <a:endParaRPr lang="en-US" dirty="0"/>
          </a:p>
        </p:txBody>
      </p:sp>
    </p:spTree>
    <p:extLst>
      <p:ext uri="{BB962C8B-B14F-4D97-AF65-F5344CB8AC3E}">
        <p14:creationId xmlns:p14="http://schemas.microsoft.com/office/powerpoint/2010/main" val="90108331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9397" name="Footer Placeholder 1"/>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200" b="0" i="0" u="none" strike="noStrike" kern="0" cap="none" spc="0" normalizeH="0" baseline="0" noProof="0" dirty="0">
              <a:ln>
                <a:noFill/>
              </a:ln>
              <a:solidFill>
                <a:srgbClr val="000000"/>
              </a:solidFill>
              <a:effectLst/>
              <a:uLnTx/>
              <a:uFillTx/>
              <a:latin typeface="Arial" charset="0"/>
            </a:endParaRPr>
          </a:p>
        </p:txBody>
      </p:sp>
    </p:spTree>
    <p:extLst>
      <p:ext uri="{BB962C8B-B14F-4D97-AF65-F5344CB8AC3E}">
        <p14:creationId xmlns:p14="http://schemas.microsoft.com/office/powerpoint/2010/main" val="414949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 Melton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Field Trip for the adjoining county’s Special Needs class.  This group performed all day-to-day collection of recycling at the County High School; this photo for the newspaper w/ the Classroom Plague acknowledging their service.  Recycling Center Tour and restaurant program celebrating this group’s contributions.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Tree>
    <p:extLst>
      <p:ext uri="{BB962C8B-B14F-4D97-AF65-F5344CB8AC3E}">
        <p14:creationId xmlns:p14="http://schemas.microsoft.com/office/powerpoint/2010/main" val="31054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 Melton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Upper Left – </a:t>
            </a:r>
            <a:r>
              <a:rPr lang="en-US" b="0" dirty="0"/>
              <a:t>photo for local newspaper of a local service Agency receiving the Recycling Center Participation Certificate – goal here to prominently display for clients to see at all local businesses and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Upper Right – </a:t>
            </a:r>
            <a:r>
              <a:rPr lang="en-US" b="0" dirty="0"/>
              <a:t>photo for local paper of Citizen winners of Recycling Volume Contest (local businesses/agencies provided Prizes for the Winners)</a:t>
            </a:r>
            <a:endParaRPr lang="en-US" b="1" dirty="0"/>
          </a:p>
          <a:p>
            <a:endParaRPr lang="en-US" dirty="0"/>
          </a:p>
        </p:txBody>
      </p:sp>
    </p:spTree>
    <p:extLst>
      <p:ext uri="{BB962C8B-B14F-4D97-AF65-F5344CB8AC3E}">
        <p14:creationId xmlns:p14="http://schemas.microsoft.com/office/powerpoint/2010/main" val="393424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 Melton</a:t>
            </a:r>
          </a:p>
          <a:p>
            <a:endParaRPr lang="en-US" dirty="0"/>
          </a:p>
          <a:p>
            <a:r>
              <a:rPr lang="en-US" b="1" dirty="0"/>
              <a:t>The Kentucky Solid Waste Management of KY PRIDE </a:t>
            </a:r>
            <a:r>
              <a:rPr lang="en-US" dirty="0"/>
              <a:t>partners w/ state businesses like </a:t>
            </a:r>
            <a:r>
              <a:rPr lang="en-US" dirty="0" err="1"/>
              <a:t>Toyoto</a:t>
            </a:r>
            <a:r>
              <a:rPr lang="en-US" dirty="0"/>
              <a:t> to provide state grants to local government recycling programs for equipment, educational materials, collection bins, media expenses, etc.</a:t>
            </a:r>
          </a:p>
          <a:p>
            <a:endParaRPr lang="en-US" dirty="0"/>
          </a:p>
          <a:p>
            <a:r>
              <a:rPr lang="en-US" dirty="0"/>
              <a:t>The Kentucky RCAP SWM Team of Kim Padgett, Chris Wells, and myself at a 5</a:t>
            </a:r>
            <a:r>
              <a:rPr lang="en-US" baseline="30000" dirty="0"/>
              <a:t>th</a:t>
            </a:r>
            <a:r>
              <a:rPr lang="en-US" dirty="0"/>
              <a:t> Grade Environmental Day Camp at Dale Hollow SRP Campground.</a:t>
            </a:r>
          </a:p>
        </p:txBody>
      </p:sp>
    </p:spTree>
    <p:extLst>
      <p:ext uri="{BB962C8B-B14F-4D97-AF65-F5344CB8AC3E}">
        <p14:creationId xmlns:p14="http://schemas.microsoft.com/office/powerpoint/2010/main" val="306935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 Jewett</a:t>
            </a:r>
          </a:p>
          <a:p>
            <a:endParaRPr lang="en-US" dirty="0"/>
          </a:p>
        </p:txBody>
      </p:sp>
    </p:spTree>
    <p:extLst>
      <p:ext uri="{BB962C8B-B14F-4D97-AF65-F5344CB8AC3E}">
        <p14:creationId xmlns:p14="http://schemas.microsoft.com/office/powerpoint/2010/main" val="3126866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 Jewett</a:t>
            </a:r>
          </a:p>
          <a:p>
            <a:endParaRPr lang="en-US" dirty="0"/>
          </a:p>
        </p:txBody>
      </p:sp>
    </p:spTree>
    <p:extLst>
      <p:ext uri="{BB962C8B-B14F-4D97-AF65-F5344CB8AC3E}">
        <p14:creationId xmlns:p14="http://schemas.microsoft.com/office/powerpoint/2010/main" val="3759289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 Jewett</a:t>
            </a:r>
          </a:p>
          <a:p>
            <a:endParaRPr lang="en-US" dirty="0"/>
          </a:p>
        </p:txBody>
      </p:sp>
    </p:spTree>
    <p:extLst>
      <p:ext uri="{BB962C8B-B14F-4D97-AF65-F5344CB8AC3E}">
        <p14:creationId xmlns:p14="http://schemas.microsoft.com/office/powerpoint/2010/main" val="2925641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 Jewett</a:t>
            </a:r>
          </a:p>
          <a:p>
            <a:endParaRPr lang="en-US" dirty="0"/>
          </a:p>
        </p:txBody>
      </p:sp>
    </p:spTree>
    <p:extLst>
      <p:ext uri="{BB962C8B-B14F-4D97-AF65-F5344CB8AC3E}">
        <p14:creationId xmlns:p14="http://schemas.microsoft.com/office/powerpoint/2010/main" val="2802783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 Jewett</a:t>
            </a:r>
          </a:p>
          <a:p>
            <a:endParaRPr lang="en-US" dirty="0"/>
          </a:p>
        </p:txBody>
      </p:sp>
    </p:spTree>
    <p:extLst>
      <p:ext uri="{BB962C8B-B14F-4D97-AF65-F5344CB8AC3E}">
        <p14:creationId xmlns:p14="http://schemas.microsoft.com/office/powerpoint/2010/main" val="3294975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 Jewett</a:t>
            </a:r>
          </a:p>
          <a:p>
            <a:endParaRPr lang="en-US" dirty="0"/>
          </a:p>
        </p:txBody>
      </p:sp>
    </p:spTree>
    <p:extLst>
      <p:ext uri="{BB962C8B-B14F-4D97-AF65-F5344CB8AC3E}">
        <p14:creationId xmlns:p14="http://schemas.microsoft.com/office/powerpoint/2010/main" val="485484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 Jewett</a:t>
            </a:r>
          </a:p>
          <a:p>
            <a:endParaRPr lang="en-US" dirty="0"/>
          </a:p>
        </p:txBody>
      </p:sp>
    </p:spTree>
    <p:extLst>
      <p:ext uri="{BB962C8B-B14F-4D97-AF65-F5344CB8AC3E}">
        <p14:creationId xmlns:p14="http://schemas.microsoft.com/office/powerpoint/2010/main" val="449273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2922918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 Jewett</a:t>
            </a:r>
          </a:p>
          <a:p>
            <a:endParaRPr lang="en-US" dirty="0"/>
          </a:p>
        </p:txBody>
      </p:sp>
    </p:spTree>
    <p:extLst>
      <p:ext uri="{BB962C8B-B14F-4D97-AF65-F5344CB8AC3E}">
        <p14:creationId xmlns:p14="http://schemas.microsoft.com/office/powerpoint/2010/main" val="429458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 Jewett</a:t>
            </a:r>
          </a:p>
          <a:p>
            <a:endParaRPr lang="en-US" dirty="0"/>
          </a:p>
        </p:txBody>
      </p:sp>
    </p:spTree>
    <p:extLst>
      <p:ext uri="{BB962C8B-B14F-4D97-AF65-F5344CB8AC3E}">
        <p14:creationId xmlns:p14="http://schemas.microsoft.com/office/powerpoint/2010/main" val="2482371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 Jewett</a:t>
            </a:r>
          </a:p>
          <a:p>
            <a:endParaRPr lang="en-US" dirty="0"/>
          </a:p>
        </p:txBody>
      </p:sp>
    </p:spTree>
    <p:extLst>
      <p:ext uri="{BB962C8B-B14F-4D97-AF65-F5344CB8AC3E}">
        <p14:creationId xmlns:p14="http://schemas.microsoft.com/office/powerpoint/2010/main" val="162058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 Jewett</a:t>
            </a:r>
          </a:p>
          <a:p>
            <a:endParaRPr lang="en-US" dirty="0"/>
          </a:p>
        </p:txBody>
      </p:sp>
    </p:spTree>
    <p:extLst>
      <p:ext uri="{BB962C8B-B14F-4D97-AF65-F5344CB8AC3E}">
        <p14:creationId xmlns:p14="http://schemas.microsoft.com/office/powerpoint/2010/main" val="4009121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FA072FE-4D4D-4523-A67D-EF2260F488B8}"/>
              </a:ext>
            </a:extLst>
          </p:cNvPr>
          <p:cNvSpPr>
            <a:spLocks noGrp="1"/>
          </p:cNvSpPr>
          <p:nvPr>
            <p:ph type="body" idx="1"/>
          </p:nvPr>
        </p:nvSpPr>
        <p:spPr/>
        <p:txBody>
          <a:bodyPr/>
          <a:lstStyle/>
          <a:p>
            <a:r>
              <a:rPr lang="fi-FI" b="1" dirty="0"/>
              <a:t>Stevan Palmer</a:t>
            </a:r>
            <a:endParaRPr lang="en-US" b="1" dirty="0"/>
          </a:p>
        </p:txBody>
      </p:sp>
    </p:spTree>
    <p:extLst>
      <p:ext uri="{BB962C8B-B14F-4D97-AF65-F5344CB8AC3E}">
        <p14:creationId xmlns:p14="http://schemas.microsoft.com/office/powerpoint/2010/main" val="2089668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Stevan Palmer</a:t>
            </a:r>
            <a:endParaRPr lang="en-US" b="1" dirty="0"/>
          </a:p>
          <a:p>
            <a:endParaRPr lang="en-US" dirty="0"/>
          </a:p>
        </p:txBody>
      </p:sp>
    </p:spTree>
    <p:extLst>
      <p:ext uri="{BB962C8B-B14F-4D97-AF65-F5344CB8AC3E}">
        <p14:creationId xmlns:p14="http://schemas.microsoft.com/office/powerpoint/2010/main" val="3810752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Stevan Palmer</a:t>
            </a:r>
            <a:endParaRPr lang="en-US" b="1" dirty="0"/>
          </a:p>
          <a:p>
            <a:endParaRPr lang="en-US" dirty="0"/>
          </a:p>
        </p:txBody>
      </p:sp>
    </p:spTree>
    <p:extLst>
      <p:ext uri="{BB962C8B-B14F-4D97-AF65-F5344CB8AC3E}">
        <p14:creationId xmlns:p14="http://schemas.microsoft.com/office/powerpoint/2010/main" val="3134304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Stevan Palmer</a:t>
            </a:r>
            <a:endParaRPr lang="en-US" b="1" dirty="0"/>
          </a:p>
          <a:p>
            <a:endParaRPr lang="en-US" dirty="0"/>
          </a:p>
        </p:txBody>
      </p:sp>
    </p:spTree>
    <p:extLst>
      <p:ext uri="{BB962C8B-B14F-4D97-AF65-F5344CB8AC3E}">
        <p14:creationId xmlns:p14="http://schemas.microsoft.com/office/powerpoint/2010/main" val="380660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EE7A27F-B21A-43FB-82F6-4812C46D0BE6}"/>
              </a:ext>
            </a:extLst>
          </p:cNvPr>
          <p:cNvSpPr>
            <a:spLocks noGrp="1"/>
          </p:cNvSpPr>
          <p:nvPr>
            <p:ph type="body" idx="1"/>
          </p:nvPr>
        </p:nvSpPr>
        <p:spPr/>
        <p:txBody>
          <a:bodyPr/>
          <a:lstStyle/>
          <a:p>
            <a:r>
              <a:rPr lang="es-ES" b="1" dirty="0"/>
              <a:t>Edwin Vazquez-Asencio</a:t>
            </a:r>
          </a:p>
          <a:p>
            <a:endParaRPr lang="es-ES" b="1" dirty="0"/>
          </a:p>
          <a:p>
            <a:r>
              <a:rPr lang="es-ES" b="1" dirty="0"/>
              <a:t>Will </a:t>
            </a:r>
            <a:r>
              <a:rPr lang="es-ES" b="1" dirty="0" err="1"/>
              <a:t>speak</a:t>
            </a:r>
            <a:r>
              <a:rPr lang="es-ES" b="1" dirty="0"/>
              <a:t> </a:t>
            </a:r>
            <a:r>
              <a:rPr lang="es-ES" b="1" dirty="0" err="1"/>
              <a:t>here</a:t>
            </a:r>
            <a:endParaRPr lang="en-US" b="1" dirty="0"/>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Edwin Vazquez-Asencio</a:t>
            </a:r>
          </a:p>
          <a:p>
            <a:endParaRPr lang="es-ES" b="1" dirty="0"/>
          </a:p>
          <a:p>
            <a:r>
              <a:rPr lang="es-ES" b="1" dirty="0"/>
              <a:t>Will </a:t>
            </a:r>
            <a:r>
              <a:rPr lang="es-ES" b="1" dirty="0" err="1"/>
              <a:t>speak</a:t>
            </a:r>
            <a:r>
              <a:rPr lang="es-ES" b="1" dirty="0"/>
              <a:t> </a:t>
            </a:r>
            <a:r>
              <a:rPr lang="es-ES" b="1" dirty="0" err="1"/>
              <a:t>here</a:t>
            </a:r>
            <a:endParaRPr lang="en-US" b="1" dirty="0"/>
          </a:p>
          <a:p>
            <a:endParaRPr lang="en-US" dirty="0"/>
          </a:p>
        </p:txBody>
      </p:sp>
    </p:spTree>
    <p:extLst>
      <p:ext uri="{BB962C8B-B14F-4D97-AF65-F5344CB8AC3E}">
        <p14:creationId xmlns:p14="http://schemas.microsoft.com/office/powerpoint/2010/main" val="87611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7510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Edwin Vazquez-Asencio</a:t>
            </a:r>
          </a:p>
          <a:p>
            <a:endParaRPr lang="es-ES" b="1" dirty="0"/>
          </a:p>
          <a:p>
            <a:r>
              <a:rPr lang="es-ES" b="1" dirty="0"/>
              <a:t>Will </a:t>
            </a:r>
            <a:r>
              <a:rPr lang="es-ES" b="1" dirty="0" err="1"/>
              <a:t>speak</a:t>
            </a:r>
            <a:r>
              <a:rPr lang="es-ES" b="1" dirty="0"/>
              <a:t> </a:t>
            </a:r>
            <a:r>
              <a:rPr lang="es-ES" b="1" dirty="0" err="1"/>
              <a:t>here</a:t>
            </a:r>
            <a:endParaRPr lang="en-US" b="1" dirty="0"/>
          </a:p>
          <a:p>
            <a:endParaRPr lang="en-US" dirty="0"/>
          </a:p>
        </p:txBody>
      </p:sp>
    </p:spTree>
    <p:extLst>
      <p:ext uri="{BB962C8B-B14F-4D97-AF65-F5344CB8AC3E}">
        <p14:creationId xmlns:p14="http://schemas.microsoft.com/office/powerpoint/2010/main" val="3343356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Rachel</a:t>
            </a:r>
          </a:p>
        </p:txBody>
      </p:sp>
    </p:spTree>
    <p:extLst>
      <p:ext uri="{BB962C8B-B14F-4D97-AF65-F5344CB8AC3E}">
        <p14:creationId xmlns:p14="http://schemas.microsoft.com/office/powerpoint/2010/main" val="1946460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dirty="0">
                <a:ln>
                  <a:noFill/>
                </a:ln>
                <a:solidFill>
                  <a:sysClr val="windowText" lastClr="000000"/>
                </a:solidFill>
                <a:effectLst/>
                <a:uLnTx/>
                <a:uFillTx/>
                <a:latin typeface="+mn-lt"/>
                <a:ea typeface="+mn-ea"/>
                <a:cs typeface="+mn-cs"/>
              </a:rPr>
              <a:t>Rachel Silver</a:t>
            </a:r>
            <a:endParaRPr lang="en-US" b="1" dirty="0"/>
          </a:p>
        </p:txBody>
      </p:sp>
    </p:spTree>
    <p:extLst>
      <p:ext uri="{BB962C8B-B14F-4D97-AF65-F5344CB8AC3E}">
        <p14:creationId xmlns:p14="http://schemas.microsoft.com/office/powerpoint/2010/main" val="2698913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mn-lt"/>
                <a:ea typeface="+mn-ea"/>
                <a:cs typeface="+mn-cs"/>
              </a:rPr>
              <a:t>Rachel Silver</a:t>
            </a:r>
            <a:endParaRPr lang="en-US" b="1" dirty="0"/>
          </a:p>
          <a:p>
            <a:endParaRPr lang="en-US" dirty="0"/>
          </a:p>
        </p:txBody>
      </p:sp>
    </p:spTree>
    <p:extLst>
      <p:ext uri="{BB962C8B-B14F-4D97-AF65-F5344CB8AC3E}">
        <p14:creationId xmlns:p14="http://schemas.microsoft.com/office/powerpoint/2010/main" val="2402705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mn-lt"/>
                <a:ea typeface="+mn-ea"/>
                <a:cs typeface="+mn-cs"/>
              </a:rPr>
              <a:t>Rachel Silver</a:t>
            </a:r>
            <a:endParaRPr lang="en-US" b="1" dirty="0"/>
          </a:p>
          <a:p>
            <a:endParaRPr lang="en-US" dirty="0"/>
          </a:p>
        </p:txBody>
      </p:sp>
    </p:spTree>
    <p:extLst>
      <p:ext uri="{BB962C8B-B14F-4D97-AF65-F5344CB8AC3E}">
        <p14:creationId xmlns:p14="http://schemas.microsoft.com/office/powerpoint/2010/main" val="667203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mn-lt"/>
                <a:ea typeface="+mn-ea"/>
                <a:cs typeface="+mn-cs"/>
              </a:rPr>
              <a:t>Rachel Silver</a:t>
            </a:r>
            <a:endParaRPr lang="en-US" b="1" dirty="0"/>
          </a:p>
          <a:p>
            <a:endParaRPr lang="en-US" dirty="0"/>
          </a:p>
        </p:txBody>
      </p:sp>
    </p:spTree>
    <p:extLst>
      <p:ext uri="{BB962C8B-B14F-4D97-AF65-F5344CB8AC3E}">
        <p14:creationId xmlns:p14="http://schemas.microsoft.com/office/powerpoint/2010/main" val="2278552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mn-lt"/>
                <a:ea typeface="+mn-ea"/>
                <a:cs typeface="+mn-cs"/>
              </a:rPr>
              <a:t>Rachel Silver</a:t>
            </a:r>
            <a:endParaRPr lang="en-US" b="1" dirty="0"/>
          </a:p>
          <a:p>
            <a:endParaRPr lang="en-US" dirty="0"/>
          </a:p>
        </p:txBody>
      </p:sp>
    </p:spTree>
    <p:extLst>
      <p:ext uri="{BB962C8B-B14F-4D97-AF65-F5344CB8AC3E}">
        <p14:creationId xmlns:p14="http://schemas.microsoft.com/office/powerpoint/2010/main" val="3746851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mn-lt"/>
                <a:ea typeface="+mn-ea"/>
                <a:cs typeface="+mn-cs"/>
              </a:rPr>
              <a:t>Rachel Silver</a:t>
            </a:r>
            <a:endParaRPr lang="en-US" b="1" dirty="0"/>
          </a:p>
          <a:p>
            <a:endParaRPr lang="en-US" dirty="0"/>
          </a:p>
        </p:txBody>
      </p:sp>
    </p:spTree>
    <p:extLst>
      <p:ext uri="{BB962C8B-B14F-4D97-AF65-F5344CB8AC3E}">
        <p14:creationId xmlns:p14="http://schemas.microsoft.com/office/powerpoint/2010/main" val="3269253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mn-lt"/>
                <a:ea typeface="+mn-ea"/>
                <a:cs typeface="+mn-cs"/>
              </a:rPr>
              <a:t>Rachel Silver</a:t>
            </a:r>
            <a:endParaRPr lang="en-US" b="1" dirty="0"/>
          </a:p>
          <a:p>
            <a:endParaRPr lang="en-US" dirty="0"/>
          </a:p>
        </p:txBody>
      </p:sp>
    </p:spTree>
    <p:extLst>
      <p:ext uri="{BB962C8B-B14F-4D97-AF65-F5344CB8AC3E}">
        <p14:creationId xmlns:p14="http://schemas.microsoft.com/office/powerpoint/2010/main" val="3900278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FA8D67C8-0701-42B2-926F-5327386753D4}" type="slidenum">
              <a:rPr lang="en-US"/>
              <a:pPr/>
              <a:t>39</a:t>
            </a:fld>
            <a:endParaRPr lang="en-US" dirty="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John Crowder</a:t>
            </a:r>
          </a:p>
          <a:p>
            <a:pPr eaLnBrk="1" hangingPunct="1"/>
            <a:endParaRPr lang="en-US" dirty="0"/>
          </a:p>
        </p:txBody>
      </p:sp>
    </p:spTree>
    <p:extLst>
      <p:ext uri="{BB962C8B-B14F-4D97-AF65-F5344CB8AC3E}">
        <p14:creationId xmlns:p14="http://schemas.microsoft.com/office/powerpoint/2010/main" val="1765751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Debbie Hackman</a:t>
            </a:r>
          </a:p>
          <a:p>
            <a:endParaRPr lang="en-US" dirty="0"/>
          </a:p>
        </p:txBody>
      </p:sp>
    </p:spTree>
    <p:extLst>
      <p:ext uri="{BB962C8B-B14F-4D97-AF65-F5344CB8AC3E}">
        <p14:creationId xmlns:p14="http://schemas.microsoft.com/office/powerpoint/2010/main" val="2311669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7BDFD1C1-2E0E-478C-B656-492BB5DF2803}" type="slidenum">
              <a:rPr lang="en-US"/>
              <a:pPr/>
              <a:t>40</a:t>
            </a:fld>
            <a:endParaRPr lang="en-US" dirty="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John Crowder</a:t>
            </a:r>
          </a:p>
          <a:p>
            <a:pPr eaLnBrk="1" hangingPunct="1"/>
            <a:endParaRPr lang="en-US" dirty="0"/>
          </a:p>
        </p:txBody>
      </p:sp>
    </p:spTree>
    <p:extLst>
      <p:ext uri="{BB962C8B-B14F-4D97-AF65-F5344CB8AC3E}">
        <p14:creationId xmlns:p14="http://schemas.microsoft.com/office/powerpoint/2010/main" val="1192959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John Crowder</a:t>
            </a:r>
          </a:p>
          <a:p>
            <a:endParaRPr lang="en-US" dirty="0"/>
          </a:p>
        </p:txBody>
      </p:sp>
      <p:sp>
        <p:nvSpPr>
          <p:cNvPr id="4" name="Slide Number Placeholder 3"/>
          <p:cNvSpPr>
            <a:spLocks noGrp="1"/>
          </p:cNvSpPr>
          <p:nvPr>
            <p:ph type="sldNum" sz="quarter" idx="10"/>
          </p:nvPr>
        </p:nvSpPr>
        <p:spPr/>
        <p:txBody>
          <a:bodyPr/>
          <a:lstStyle/>
          <a:p>
            <a:pPr>
              <a:defRPr/>
            </a:pPr>
            <a:fld id="{9004DB50-9CBD-4862-A759-217FA884577E}" type="slidenum">
              <a:rPr lang="en-US" smtClean="0"/>
              <a:pPr>
                <a:defRPr/>
              </a:pPr>
              <a:t>41</a:t>
            </a:fld>
            <a:endParaRPr lang="en-US" dirty="0"/>
          </a:p>
        </p:txBody>
      </p:sp>
    </p:spTree>
    <p:extLst>
      <p:ext uri="{BB962C8B-B14F-4D97-AF65-F5344CB8AC3E}">
        <p14:creationId xmlns:p14="http://schemas.microsoft.com/office/powerpoint/2010/main" val="17466012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John Crowder</a:t>
            </a:r>
          </a:p>
          <a:p>
            <a:endParaRPr lang="en-US" dirty="0"/>
          </a:p>
        </p:txBody>
      </p:sp>
      <p:sp>
        <p:nvSpPr>
          <p:cNvPr id="4" name="Slide Number Placeholder 3"/>
          <p:cNvSpPr>
            <a:spLocks noGrp="1"/>
          </p:cNvSpPr>
          <p:nvPr>
            <p:ph type="sldNum" sz="quarter" idx="10"/>
          </p:nvPr>
        </p:nvSpPr>
        <p:spPr/>
        <p:txBody>
          <a:bodyPr/>
          <a:lstStyle/>
          <a:p>
            <a:pPr>
              <a:defRPr/>
            </a:pPr>
            <a:fld id="{9004DB50-9CBD-4862-A759-217FA884577E}" type="slidenum">
              <a:rPr lang="en-US" smtClean="0"/>
              <a:pPr>
                <a:defRPr/>
              </a:pPr>
              <a:t>42</a:t>
            </a:fld>
            <a:endParaRPr lang="en-US" dirty="0"/>
          </a:p>
        </p:txBody>
      </p:sp>
    </p:spTree>
    <p:extLst>
      <p:ext uri="{BB962C8B-B14F-4D97-AF65-F5344CB8AC3E}">
        <p14:creationId xmlns:p14="http://schemas.microsoft.com/office/powerpoint/2010/main" val="723652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John Crowder</a:t>
            </a:r>
          </a:p>
          <a:p>
            <a:endParaRPr lang="en-US" dirty="0"/>
          </a:p>
        </p:txBody>
      </p:sp>
    </p:spTree>
    <p:extLst>
      <p:ext uri="{BB962C8B-B14F-4D97-AF65-F5344CB8AC3E}">
        <p14:creationId xmlns:p14="http://schemas.microsoft.com/office/powerpoint/2010/main" val="10351591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John Crowder</a:t>
            </a:r>
          </a:p>
          <a:p>
            <a:endParaRPr lang="en-US" dirty="0"/>
          </a:p>
        </p:txBody>
      </p:sp>
    </p:spTree>
    <p:extLst>
      <p:ext uri="{BB962C8B-B14F-4D97-AF65-F5344CB8AC3E}">
        <p14:creationId xmlns:p14="http://schemas.microsoft.com/office/powerpoint/2010/main" val="4123787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John Crowder</a:t>
            </a:r>
          </a:p>
          <a:p>
            <a:endParaRPr lang="en-US" dirty="0"/>
          </a:p>
        </p:txBody>
      </p:sp>
    </p:spTree>
    <p:extLst>
      <p:ext uri="{BB962C8B-B14F-4D97-AF65-F5344CB8AC3E}">
        <p14:creationId xmlns:p14="http://schemas.microsoft.com/office/powerpoint/2010/main" val="863330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 Crowder</a:t>
            </a:r>
          </a:p>
        </p:txBody>
      </p:sp>
    </p:spTree>
    <p:extLst>
      <p:ext uri="{BB962C8B-B14F-4D97-AF65-F5344CB8AC3E}">
        <p14:creationId xmlns:p14="http://schemas.microsoft.com/office/powerpoint/2010/main" val="3280482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Patrick Walker</a:t>
            </a:r>
          </a:p>
        </p:txBody>
      </p:sp>
    </p:spTree>
    <p:extLst>
      <p:ext uri="{BB962C8B-B14F-4D97-AF65-F5344CB8AC3E}">
        <p14:creationId xmlns:p14="http://schemas.microsoft.com/office/powerpoint/2010/main" val="968966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Patrick Walker</a:t>
            </a:r>
          </a:p>
          <a:p>
            <a:endParaRPr lang="en-US" dirty="0"/>
          </a:p>
        </p:txBody>
      </p:sp>
    </p:spTree>
    <p:extLst>
      <p:ext uri="{BB962C8B-B14F-4D97-AF65-F5344CB8AC3E}">
        <p14:creationId xmlns:p14="http://schemas.microsoft.com/office/powerpoint/2010/main" val="285034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5D5EACD-BD4B-4A77-A4CD-98E9753200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D2986E81-4881-4D8A-B39B-E8F44D58D1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Patrick Walker</a:t>
            </a:r>
          </a:p>
          <a:p>
            <a:endParaRPr lang="en-US" altLang="en-US" dirty="0"/>
          </a:p>
        </p:txBody>
      </p:sp>
      <p:sp>
        <p:nvSpPr>
          <p:cNvPr id="14340" name="Slide Number Placeholder 3">
            <a:extLst>
              <a:ext uri="{FF2B5EF4-FFF2-40B4-BE49-F238E27FC236}">
                <a16:creationId xmlns:a16="http://schemas.microsoft.com/office/drawing/2014/main" id="{AEAD5CC7-2517-428A-9DA9-532756517E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FA43F15-76FB-4E13-A6AB-8F3F0976B756}" type="slidenum">
              <a:rPr lang="en-US" altLang="en-US" sz="1200"/>
              <a:pPr eaLnBrk="1" hangingPunct="1"/>
              <a:t>49</a:t>
            </a:fld>
            <a:endParaRPr lang="en-US" altLang="en-US" sz="1200"/>
          </a:p>
        </p:txBody>
      </p:sp>
    </p:spTree>
    <p:extLst>
      <p:ext uri="{BB962C8B-B14F-4D97-AF65-F5344CB8AC3E}">
        <p14:creationId xmlns:p14="http://schemas.microsoft.com/office/powerpoint/2010/main" val="3092083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Debbie Hackman</a:t>
            </a:r>
          </a:p>
          <a:p>
            <a:endParaRPr lang="en-US" dirty="0"/>
          </a:p>
        </p:txBody>
      </p:sp>
    </p:spTree>
    <p:extLst>
      <p:ext uri="{BB962C8B-B14F-4D97-AF65-F5344CB8AC3E}">
        <p14:creationId xmlns:p14="http://schemas.microsoft.com/office/powerpoint/2010/main" val="3707669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F8C64FCD-A7E5-41F2-8E32-ECD5CA1CC6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656B37D-6833-41AE-9CBD-78EA684DDF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Patrick Walker</a:t>
            </a:r>
          </a:p>
          <a:p>
            <a:endParaRPr lang="en-US" altLang="en-US" dirty="0"/>
          </a:p>
        </p:txBody>
      </p:sp>
      <p:sp>
        <p:nvSpPr>
          <p:cNvPr id="15364" name="Slide Number Placeholder 3">
            <a:extLst>
              <a:ext uri="{FF2B5EF4-FFF2-40B4-BE49-F238E27FC236}">
                <a16:creationId xmlns:a16="http://schemas.microsoft.com/office/drawing/2014/main" id="{8DE10087-6DBA-4CE5-89BE-0020B894A7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2D1FFAB-B46D-47FE-AAC7-FFD9DACE3E9C}" type="slidenum">
              <a:rPr lang="en-US" altLang="en-US" sz="1200"/>
              <a:pPr eaLnBrk="1" hangingPunct="1"/>
              <a:t>50</a:t>
            </a:fld>
            <a:endParaRPr lang="en-US" altLang="en-US" sz="1200"/>
          </a:p>
        </p:txBody>
      </p:sp>
    </p:spTree>
    <p:extLst>
      <p:ext uri="{BB962C8B-B14F-4D97-AF65-F5344CB8AC3E}">
        <p14:creationId xmlns:p14="http://schemas.microsoft.com/office/powerpoint/2010/main" val="1721604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Patrick Walker</a:t>
            </a:r>
          </a:p>
          <a:p>
            <a:endParaRPr lang="en-US" dirty="0"/>
          </a:p>
        </p:txBody>
      </p:sp>
    </p:spTree>
    <p:extLst>
      <p:ext uri="{BB962C8B-B14F-4D97-AF65-F5344CB8AC3E}">
        <p14:creationId xmlns:p14="http://schemas.microsoft.com/office/powerpoint/2010/main" val="38560512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1F4EA420-13BD-4176-B774-B154CFBC91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4FAB49F9-3B3F-481D-9169-C7D9496F9F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Patrick Walker</a:t>
            </a:r>
          </a:p>
          <a:p>
            <a:endParaRPr lang="en-US" altLang="en-US" dirty="0"/>
          </a:p>
        </p:txBody>
      </p:sp>
      <p:sp>
        <p:nvSpPr>
          <p:cNvPr id="16388" name="Slide Number Placeholder 3">
            <a:extLst>
              <a:ext uri="{FF2B5EF4-FFF2-40B4-BE49-F238E27FC236}">
                <a16:creationId xmlns:a16="http://schemas.microsoft.com/office/drawing/2014/main" id="{ECECEF6E-6A34-4290-8BB5-6BBDDAEE17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51A61C0-1A35-47A2-AAC8-3E7880703AD7}" type="slidenum">
              <a:rPr lang="en-US" altLang="en-US" sz="1200"/>
              <a:pPr eaLnBrk="1" hangingPunct="1"/>
              <a:t>52</a:t>
            </a:fld>
            <a:endParaRPr lang="en-US" altLang="en-US" sz="1200"/>
          </a:p>
        </p:txBody>
      </p:sp>
    </p:spTree>
    <p:extLst>
      <p:ext uri="{BB962C8B-B14F-4D97-AF65-F5344CB8AC3E}">
        <p14:creationId xmlns:p14="http://schemas.microsoft.com/office/powerpoint/2010/main" val="23869984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0B75BA8-6581-47A7-A4A7-1A45DDC000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3B214586-6C92-4464-B304-6705886270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Patrick Walker</a:t>
            </a:r>
          </a:p>
          <a:p>
            <a:endParaRPr lang="en-US" altLang="en-US" dirty="0"/>
          </a:p>
        </p:txBody>
      </p:sp>
      <p:sp>
        <p:nvSpPr>
          <p:cNvPr id="17412" name="Slide Number Placeholder 3">
            <a:extLst>
              <a:ext uri="{FF2B5EF4-FFF2-40B4-BE49-F238E27FC236}">
                <a16:creationId xmlns:a16="http://schemas.microsoft.com/office/drawing/2014/main" id="{E26E9AFC-D6D8-4A3E-9642-6A1222A428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3454E8-4180-4128-BF66-D4472DCFF93B}" type="slidenum">
              <a:rPr lang="en-US" altLang="en-US" sz="1200"/>
              <a:pPr eaLnBrk="1" hangingPunct="1"/>
              <a:t>53</a:t>
            </a:fld>
            <a:endParaRPr lang="en-US" altLang="en-US" sz="1200"/>
          </a:p>
        </p:txBody>
      </p:sp>
    </p:spTree>
    <p:extLst>
      <p:ext uri="{BB962C8B-B14F-4D97-AF65-F5344CB8AC3E}">
        <p14:creationId xmlns:p14="http://schemas.microsoft.com/office/powerpoint/2010/main" val="2694410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Patrick Walker</a:t>
            </a:r>
          </a:p>
          <a:p>
            <a:endParaRPr lang="en-US" dirty="0"/>
          </a:p>
        </p:txBody>
      </p:sp>
    </p:spTree>
    <p:extLst>
      <p:ext uri="{BB962C8B-B14F-4D97-AF65-F5344CB8AC3E}">
        <p14:creationId xmlns:p14="http://schemas.microsoft.com/office/powerpoint/2010/main" val="681659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Are there any questions?</a:t>
            </a:r>
          </a:p>
          <a:p>
            <a:endParaRPr lang="en-US" altLang="en-US" dirty="0"/>
          </a:p>
        </p:txBody>
      </p:sp>
    </p:spTree>
    <p:extLst>
      <p:ext uri="{BB962C8B-B14F-4D97-AF65-F5344CB8AC3E}">
        <p14:creationId xmlns:p14="http://schemas.microsoft.com/office/powerpoint/2010/main" val="571480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2574097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096577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Debbie Hackman</a:t>
            </a:r>
          </a:p>
          <a:p>
            <a:endParaRPr lang="en-US" dirty="0"/>
          </a:p>
        </p:txBody>
      </p:sp>
    </p:spTree>
    <p:extLst>
      <p:ext uri="{BB962C8B-B14F-4D97-AF65-F5344CB8AC3E}">
        <p14:creationId xmlns:p14="http://schemas.microsoft.com/office/powerpoint/2010/main" val="2865188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Debbie Hackman</a:t>
            </a:r>
          </a:p>
          <a:p>
            <a:endParaRPr lang="en-US" dirty="0"/>
          </a:p>
        </p:txBody>
      </p:sp>
    </p:spTree>
    <p:extLst>
      <p:ext uri="{BB962C8B-B14F-4D97-AF65-F5344CB8AC3E}">
        <p14:creationId xmlns:p14="http://schemas.microsoft.com/office/powerpoint/2010/main" val="2045938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 Melton    - Our Team of Kim, Chris, and Melissa</a:t>
            </a:r>
          </a:p>
          <a:p>
            <a:endParaRPr lang="en-US" b="1" dirty="0"/>
          </a:p>
          <a:p>
            <a:r>
              <a:rPr lang="en-US" b="1" dirty="0"/>
              <a:t>KY’s </a:t>
            </a:r>
            <a:r>
              <a:rPr lang="en-US" b="1" dirty="0" err="1"/>
              <a:t>Appoach</a:t>
            </a:r>
            <a:r>
              <a:rPr lang="en-US" b="1" dirty="0"/>
              <a:t> to date</a:t>
            </a:r>
          </a:p>
          <a:p>
            <a:endParaRPr lang="en-US" b="1" dirty="0"/>
          </a:p>
          <a:p>
            <a:r>
              <a:rPr lang="en-US" b="1" dirty="0"/>
              <a:t>Displays designed; full marketing programs designed and used in all media outlets</a:t>
            </a:r>
          </a:p>
          <a:p>
            <a:endParaRPr lang="en-US" b="1" dirty="0"/>
          </a:p>
          <a:p>
            <a:r>
              <a:rPr lang="en-US" b="1" dirty="0"/>
              <a:t>Partnerships w/ County Extension Agencies (4-H Agent), County Conservation Districts (provide 5</a:t>
            </a:r>
            <a:r>
              <a:rPr lang="en-US" b="1" baseline="30000" dirty="0"/>
              <a:t>th</a:t>
            </a:r>
            <a:r>
              <a:rPr lang="en-US" b="1" dirty="0"/>
              <a:t> Grade Environmental Day – that’s us at a )</a:t>
            </a:r>
          </a:p>
          <a:p>
            <a:endParaRPr lang="en-US" b="1" dirty="0"/>
          </a:p>
          <a:p>
            <a:r>
              <a:rPr lang="en-US" b="1" dirty="0"/>
              <a:t>Environmental Education – </a:t>
            </a:r>
            <a:r>
              <a:rPr lang="en-US" b="1" dirty="0" err="1"/>
              <a:t>Enviroscapes</a:t>
            </a:r>
            <a:r>
              <a:rPr lang="en-US" b="1" dirty="0"/>
              <a:t> (SWM</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Kentucky RCAP SWM Team </a:t>
            </a:r>
            <a:r>
              <a:rPr lang="en-US" dirty="0"/>
              <a:t>of Kim Padgett, Chris Wells, and myself at a 5</a:t>
            </a:r>
            <a:r>
              <a:rPr lang="en-US" baseline="30000" dirty="0"/>
              <a:t>th</a:t>
            </a:r>
            <a:r>
              <a:rPr lang="en-US" dirty="0"/>
              <a:t> Grade Environmental Day Camp at Dale Hollow SRP Campground.</a:t>
            </a:r>
          </a:p>
          <a:p>
            <a:endParaRPr lang="en-US" b="1" dirty="0"/>
          </a:p>
        </p:txBody>
      </p:sp>
    </p:spTree>
    <p:extLst>
      <p:ext uri="{BB962C8B-B14F-4D97-AF65-F5344CB8AC3E}">
        <p14:creationId xmlns:p14="http://schemas.microsoft.com/office/powerpoint/2010/main" val="163420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 Melton</a:t>
            </a:r>
          </a:p>
          <a:p>
            <a:r>
              <a:rPr lang="en-US" dirty="0"/>
              <a:t>The Minimizer Recycling Crusader Scotty – Kim Padgett or myself</a:t>
            </a:r>
          </a:p>
          <a:p>
            <a:endParaRPr lang="en-US" dirty="0"/>
          </a:p>
          <a:p>
            <a:r>
              <a:rPr lang="en-US" dirty="0"/>
              <a:t>Scotty is poplar w/ the younger kids from K – 2</a:t>
            </a:r>
            <a:r>
              <a:rPr lang="en-US" baseline="30000" dirty="0"/>
              <a:t>nd</a:t>
            </a:r>
            <a:r>
              <a:rPr lang="en-US" dirty="0"/>
              <a:t> grades</a:t>
            </a:r>
          </a:p>
          <a:p>
            <a:endParaRPr lang="en-US" dirty="0"/>
          </a:p>
          <a:p>
            <a:r>
              <a:rPr lang="en-US" dirty="0"/>
              <a:t>This is Kim within a county Head Start class</a:t>
            </a:r>
          </a:p>
        </p:txBody>
      </p:sp>
    </p:spTree>
    <p:extLst>
      <p:ext uri="{BB962C8B-B14F-4D97-AF65-F5344CB8AC3E}">
        <p14:creationId xmlns:p14="http://schemas.microsoft.com/office/powerpoint/2010/main" val="1029629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9" descr="PH24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PH54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19976" y="0"/>
            <a:ext cx="1724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 descr="2901000274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18653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3" descr="USDAImage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00200" y="0"/>
            <a:ext cx="1879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0" descr="RCAP logo - newRGB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b="21510"/>
          <a:stretch>
            <a:fillRect/>
          </a:stretch>
        </p:blipFill>
        <p:spPr bwMode="auto">
          <a:xfrm>
            <a:off x="3429000" y="5257800"/>
            <a:ext cx="24511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6" descr="PH2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32439" y="0"/>
            <a:ext cx="18938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51" name="Rectangle 19"/>
          <p:cNvSpPr>
            <a:spLocks noGrp="1" noChangeArrowheads="1"/>
          </p:cNvSpPr>
          <p:nvPr>
            <p:ph type="ctrTitle"/>
          </p:nvPr>
        </p:nvSpPr>
        <p:spPr>
          <a:xfrm>
            <a:off x="932657" y="2924176"/>
            <a:ext cx="7191375" cy="1104900"/>
          </a:xfrm>
        </p:spPr>
        <p:txBody>
          <a:bodyPr anchor="ctr"/>
          <a:lstStyle>
            <a:lvl1pPr algn="ctr">
              <a:defRPr sz="2775" u="none">
                <a:solidFill>
                  <a:schemeClr val="bg2"/>
                </a:solidFill>
              </a:defRPr>
            </a:lvl1pPr>
          </a:lstStyle>
          <a:p>
            <a:pPr lvl="0"/>
            <a:r>
              <a:rPr lang="en-US" altLang="en-US" noProof="0" dirty="0"/>
              <a:t>Click to edit Master title style</a:t>
            </a:r>
          </a:p>
        </p:txBody>
      </p:sp>
      <p:sp>
        <p:nvSpPr>
          <p:cNvPr id="146475" name="Rectangle 43"/>
          <p:cNvSpPr>
            <a:spLocks noGrp="1" noChangeArrowheads="1"/>
          </p:cNvSpPr>
          <p:nvPr>
            <p:ph type="subTitle" sz="quarter" idx="1"/>
          </p:nvPr>
        </p:nvSpPr>
        <p:spPr>
          <a:xfrm>
            <a:off x="2066925" y="4048125"/>
            <a:ext cx="4933950" cy="1066800"/>
          </a:xfrm>
        </p:spPr>
        <p:txBody>
          <a:bodyPr/>
          <a:lstStyle>
            <a:lvl1pPr marL="0" indent="0" algn="ctr">
              <a:buFont typeface="Wingdings" pitchFamily="2" charset="2"/>
              <a:buNone/>
              <a:defRPr sz="1500">
                <a:solidFill>
                  <a:schemeClr val="bg2"/>
                </a:solidFill>
              </a:defRPr>
            </a:lvl1pPr>
          </a:lstStyle>
          <a:p>
            <a:pPr lvl="0"/>
            <a:r>
              <a:rPr lang="en-US" altLang="en-US" noProof="0" dirty="0"/>
              <a:t>Click and type your name and organization</a:t>
            </a:r>
          </a:p>
        </p:txBody>
      </p:sp>
    </p:spTree>
    <p:extLst>
      <p:ext uri="{BB962C8B-B14F-4D97-AF65-F5344CB8AC3E}">
        <p14:creationId xmlns:p14="http://schemas.microsoft.com/office/powerpoint/2010/main" val="43028616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0" descr="RCAP logo - newRGB2"/>
          <p:cNvPicPr>
            <a:picLocks noChangeAspect="1" noChangeArrowheads="1"/>
          </p:cNvPicPr>
          <p:nvPr userDrawn="1"/>
        </p:nvPicPr>
        <p:blipFill>
          <a:blip r:embed="rId2">
            <a:extLst>
              <a:ext uri="{28A0092B-C50C-407E-A947-70E740481C1C}">
                <a14:useLocalDpi xmlns:a14="http://schemas.microsoft.com/office/drawing/2010/main" val="0"/>
              </a:ext>
            </a:extLst>
          </a:blip>
          <a:srcRect t="88113"/>
          <a:stretch>
            <a:fillRect/>
          </a:stretch>
        </p:blipFill>
        <p:spPr bwMode="auto">
          <a:xfrm>
            <a:off x="1871664" y="6326190"/>
            <a:ext cx="54340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25185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76200"/>
            <a:ext cx="209550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76200"/>
            <a:ext cx="61341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048669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6781800" cy="1066800"/>
          </a:xfrm>
        </p:spPr>
        <p:txBody>
          <a:bodyPr/>
          <a:lstStyle/>
          <a:p>
            <a:r>
              <a:rPr lang="en-US"/>
              <a:t>Click to edit Master title style</a:t>
            </a:r>
          </a:p>
        </p:txBody>
      </p:sp>
      <p:sp>
        <p:nvSpPr>
          <p:cNvPr id="3" name="Table Placeholder 2"/>
          <p:cNvSpPr>
            <a:spLocks noGrp="1"/>
          </p:cNvSpPr>
          <p:nvPr>
            <p:ph type="tbl" idx="1"/>
          </p:nvPr>
        </p:nvSpPr>
        <p:spPr>
          <a:xfrm>
            <a:off x="457200" y="1474788"/>
            <a:ext cx="8229600" cy="4849812"/>
          </a:xfrm>
        </p:spPr>
        <p:txBody>
          <a:bodyPr/>
          <a:lstStyle/>
          <a:p>
            <a:pPr lvl="0"/>
            <a:endParaRPr lang="en-US" noProof="0" dirty="0"/>
          </a:p>
        </p:txBody>
      </p:sp>
    </p:spTree>
    <p:extLst>
      <p:ext uri="{BB962C8B-B14F-4D97-AF65-F5344CB8AC3E}">
        <p14:creationId xmlns:p14="http://schemas.microsoft.com/office/powerpoint/2010/main" val="266481734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2"/>
            <a:ext cx="8229600" cy="3840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381000"/>
            <a:ext cx="8229600" cy="1524000"/>
          </a:xfrm>
          <a:prstGeom prst="rect">
            <a:avLst/>
          </a:prstGeom>
        </p:spPr>
        <p:txBody>
          <a:bodyPr/>
          <a:lstStyle>
            <a:lvl1pPr>
              <a:defRPr sz="3000"/>
            </a:lvl1pPr>
          </a:lstStyle>
          <a:p>
            <a:r>
              <a:rPr lang="en-US" dirty="0"/>
              <a:t>Click to edit Master title style</a:t>
            </a:r>
          </a:p>
        </p:txBody>
      </p:sp>
      <p:sp>
        <p:nvSpPr>
          <p:cNvPr id="4" name="Rectangle 5"/>
          <p:cNvSpPr>
            <a:spLocks noGrp="1" noChangeArrowheads="1"/>
          </p:cNvSpPr>
          <p:nvPr>
            <p:ph type="ftr" sz="quarter" idx="10"/>
          </p:nvPr>
        </p:nvSpPr>
        <p:spPr>
          <a:xfrm>
            <a:off x="3124200" y="6245225"/>
            <a:ext cx="2895600" cy="476250"/>
          </a:xfrm>
          <a:prstGeom prst="rect">
            <a:avLst/>
          </a:prstGeom>
        </p:spPr>
        <p:txBody>
          <a:bodyPr/>
          <a:lstStyle>
            <a:lvl1pPr eaLnBrk="0" hangingPunct="0">
              <a:defRPr>
                <a:solidFill>
                  <a:srgbClr val="000000"/>
                </a:solidFill>
                <a:latin typeface="Arial" panose="020B0604020202020204" pitchFamily="34" charset="0"/>
                <a:cs typeface="+mn-cs"/>
              </a:defRPr>
            </a:lvl1pPr>
          </a:lstStyle>
          <a:p>
            <a:pPr fontAlgn="base">
              <a:spcBef>
                <a:spcPct val="0"/>
              </a:spcBef>
              <a:spcAft>
                <a:spcPct val="0"/>
              </a:spcAft>
              <a:defRPr/>
            </a:pPr>
            <a:endParaRPr lang="en-US" dirty="0"/>
          </a:p>
        </p:txBody>
      </p:sp>
      <p:sp>
        <p:nvSpPr>
          <p:cNvPr id="5" name="Rectangle 6"/>
          <p:cNvSpPr>
            <a:spLocks noGrp="1" noChangeArrowheads="1"/>
          </p:cNvSpPr>
          <p:nvPr>
            <p:ph type="sldNum" sz="quarter" idx="11"/>
          </p:nvPr>
        </p:nvSpPr>
        <p:spPr>
          <a:xfrm>
            <a:off x="3810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defRPr/>
            </a:pPr>
            <a:fld id="{B2A46F86-5155-4923-8A80-58340DDE96D9}" type="slidenum">
              <a:rPr lang="en-US" altLang="en-US">
                <a:latin typeface="Arial" charset="0"/>
                <a:cs typeface="Arial" charset="0"/>
              </a:rPr>
              <a:pPr eaLnBrk="0" fontAlgn="base" hangingPunct="0">
                <a:spcBef>
                  <a:spcPct val="0"/>
                </a:spcBef>
                <a:spcAft>
                  <a:spcPct val="0"/>
                </a:spcAft>
                <a:defRPr/>
              </a:pPr>
              <a:t>‹#›</a:t>
            </a:fld>
            <a:endParaRPr lang="en-US" altLang="en-US" dirty="0">
              <a:latin typeface="Arial" charset="0"/>
              <a:cs typeface="Arial" charset="0"/>
            </a:endParaRPr>
          </a:p>
        </p:txBody>
      </p:sp>
    </p:spTree>
    <p:extLst>
      <p:ext uri="{BB962C8B-B14F-4D97-AF65-F5344CB8AC3E}">
        <p14:creationId xmlns:p14="http://schemas.microsoft.com/office/powerpoint/2010/main" val="80169018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latin typeface="Arial" pitchFamily="34" charset="0"/>
                <a:cs typeface="Arial" pitchFamily="34" charset="0"/>
              </a:defRPr>
            </a:lvl1pPr>
          </a:lstStyle>
          <a:p>
            <a:r>
              <a:rPr lang="en-US"/>
              <a:t>Click to edit Master title style</a:t>
            </a:r>
            <a:endParaRPr lang="en-US" dirty="0"/>
          </a:p>
        </p:txBody>
      </p:sp>
      <p:sp>
        <p:nvSpPr>
          <p:cNvPr id="7" name="Text Placeholder 6"/>
          <p:cNvSpPr>
            <a:spLocks noGrp="1"/>
          </p:cNvSpPr>
          <p:nvPr>
            <p:ph type="body" sz="quarter" idx="13"/>
          </p:nvPr>
        </p:nvSpPr>
        <p:spPr>
          <a:xfrm>
            <a:off x="457200" y="1676400"/>
            <a:ext cx="8229600" cy="36576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4"/>
          </p:nvPr>
        </p:nvSpPr>
        <p:spPr>
          <a:xfrm>
            <a:off x="174625" y="6492877"/>
            <a:ext cx="8305800" cy="365125"/>
          </a:xfrm>
          <a:prstGeom prst="rect">
            <a:avLst/>
          </a:prstGeom>
        </p:spPr>
        <p:txBody>
          <a:bodyPr/>
          <a:lstStyle>
            <a:lvl1pPr eaLnBrk="1" fontAlgn="auto" hangingPunct="1">
              <a:spcBef>
                <a:spcPts val="0"/>
              </a:spcBef>
              <a:spcAft>
                <a:spcPts val="0"/>
              </a:spcAft>
              <a:defRPr sz="750" baseline="0">
                <a:solidFill>
                  <a:srgbClr val="FFFFFF"/>
                </a:solidFill>
                <a:latin typeface="+mn-lt"/>
                <a:cs typeface="+mn-cs"/>
              </a:defRPr>
            </a:lvl1pPr>
          </a:lstStyle>
          <a:p>
            <a:pPr>
              <a:defRPr/>
            </a:pPr>
            <a:endParaRPr lang="en-US" dirty="0"/>
          </a:p>
        </p:txBody>
      </p:sp>
    </p:spTree>
    <p:extLst>
      <p:ext uri="{BB962C8B-B14F-4D97-AF65-F5344CB8AC3E}">
        <p14:creationId xmlns:p14="http://schemas.microsoft.com/office/powerpoint/2010/main" val="169034950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9" descr="PH24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PH54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19975" y="0"/>
            <a:ext cx="1724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 descr="2901000274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8653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3" descr="USDAImage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00200" y="0"/>
            <a:ext cx="1879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0" descr="RCAP logo - newRGB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b="21510"/>
          <a:stretch>
            <a:fillRect/>
          </a:stretch>
        </p:blipFill>
        <p:spPr bwMode="auto">
          <a:xfrm>
            <a:off x="3429000" y="5257800"/>
            <a:ext cx="24511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6" descr="PH2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32438" y="0"/>
            <a:ext cx="18938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51" name="Rectangle 19"/>
          <p:cNvSpPr>
            <a:spLocks noGrp="1" noChangeArrowheads="1"/>
          </p:cNvSpPr>
          <p:nvPr>
            <p:ph type="ctrTitle"/>
          </p:nvPr>
        </p:nvSpPr>
        <p:spPr>
          <a:xfrm>
            <a:off x="932656" y="2924176"/>
            <a:ext cx="7191375" cy="1104900"/>
          </a:xfrm>
        </p:spPr>
        <p:txBody>
          <a:bodyPr anchor="ctr"/>
          <a:lstStyle>
            <a:lvl1pPr algn="ctr">
              <a:defRPr sz="3700" u="none">
                <a:solidFill>
                  <a:schemeClr val="bg2"/>
                </a:solidFill>
              </a:defRPr>
            </a:lvl1pPr>
          </a:lstStyle>
          <a:p>
            <a:pPr lvl="0"/>
            <a:r>
              <a:rPr lang="en-US" altLang="en-US" noProof="0" dirty="0"/>
              <a:t>Click to edit Master title style</a:t>
            </a:r>
          </a:p>
        </p:txBody>
      </p:sp>
      <p:sp>
        <p:nvSpPr>
          <p:cNvPr id="146475" name="Rectangle 43"/>
          <p:cNvSpPr>
            <a:spLocks noGrp="1" noChangeArrowheads="1"/>
          </p:cNvSpPr>
          <p:nvPr>
            <p:ph type="subTitle" sz="quarter" idx="1"/>
          </p:nvPr>
        </p:nvSpPr>
        <p:spPr>
          <a:xfrm>
            <a:off x="2066925" y="4048125"/>
            <a:ext cx="4933950" cy="1066800"/>
          </a:xfrm>
        </p:spPr>
        <p:txBody>
          <a:bodyPr/>
          <a:lstStyle>
            <a:lvl1pPr marL="0" indent="0" algn="ctr">
              <a:buFont typeface="Wingdings" pitchFamily="2" charset="2"/>
              <a:buNone/>
              <a:defRPr sz="2000">
                <a:solidFill>
                  <a:schemeClr val="bg2"/>
                </a:solidFill>
              </a:defRPr>
            </a:lvl1pPr>
          </a:lstStyle>
          <a:p>
            <a:pPr lvl="0"/>
            <a:r>
              <a:rPr lang="en-US" altLang="en-US" noProof="0" dirty="0"/>
              <a:t>Click and type your name and organization</a:t>
            </a:r>
          </a:p>
        </p:txBody>
      </p:sp>
    </p:spTree>
    <p:extLst>
      <p:ext uri="{BB962C8B-B14F-4D97-AF65-F5344CB8AC3E}">
        <p14:creationId xmlns:p14="http://schemas.microsoft.com/office/powerpoint/2010/main" val="111618083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4002317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0" descr="RCAP logo - newRGB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74850" y="990600"/>
            <a:ext cx="501808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lstStyle>
            <a:lvl1pPr algn="l">
              <a:defRPr sz="4000" b="1" u="none" cap="all">
                <a:solidFill>
                  <a:schemeClr val="bg2"/>
                </a:solidFill>
                <a:effectLst/>
              </a:defRPr>
            </a:lvl1pPr>
          </a:lstStyle>
          <a:p>
            <a:r>
              <a:rPr lang="en-US" dirty="0"/>
              <a:t>Click to edit Master title style</a:t>
            </a:r>
          </a:p>
        </p:txBody>
      </p:sp>
      <p:sp>
        <p:nvSpPr>
          <p:cNvPr id="3" name="Text Placeholder 2"/>
          <p:cNvSpPr>
            <a:spLocks noGrp="1"/>
          </p:cNvSpPr>
          <p:nvPr>
            <p:ph type="body" idx="1"/>
          </p:nvPr>
        </p:nvSpPr>
        <p:spPr>
          <a:xfrm>
            <a:off x="722313" y="3905250"/>
            <a:ext cx="7772400" cy="5016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4908148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474788"/>
            <a:ext cx="4038600" cy="4849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74788"/>
            <a:ext cx="4038600" cy="4849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394295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2288"/>
            <a:ext cx="6172200" cy="531415"/>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7137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8912265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1" y="539353"/>
            <a:ext cx="6372224" cy="590550"/>
          </a:xfrm>
        </p:spPr>
        <p:txBody>
          <a:bodyPr/>
          <a:lstStyle/>
          <a:p>
            <a:r>
              <a:rPr lang="en-US" dirty="0"/>
              <a:t>Click to edit Master title style</a:t>
            </a:r>
          </a:p>
        </p:txBody>
      </p:sp>
    </p:spTree>
    <p:extLst>
      <p:ext uri="{BB962C8B-B14F-4D97-AF65-F5344CB8AC3E}">
        <p14:creationId xmlns:p14="http://schemas.microsoft.com/office/powerpoint/2010/main" val="373434705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17040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5695629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u="none"/>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532088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0" descr="RCAP logo - newRGB2"/>
          <p:cNvPicPr>
            <a:picLocks noChangeAspect="1" noChangeArrowheads="1"/>
          </p:cNvPicPr>
          <p:nvPr userDrawn="1"/>
        </p:nvPicPr>
        <p:blipFill>
          <a:blip r:embed="rId2">
            <a:extLst>
              <a:ext uri="{28A0092B-C50C-407E-A947-70E740481C1C}">
                <a14:useLocalDpi xmlns:a14="http://schemas.microsoft.com/office/drawing/2010/main" val="0"/>
              </a:ext>
            </a:extLst>
          </a:blip>
          <a:srcRect t="88113"/>
          <a:stretch>
            <a:fillRect/>
          </a:stretch>
        </p:blipFill>
        <p:spPr bwMode="auto">
          <a:xfrm>
            <a:off x="1871663" y="6326188"/>
            <a:ext cx="54340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126783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76200"/>
            <a:ext cx="209550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76200"/>
            <a:ext cx="61341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892794"/>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6781800" cy="1066800"/>
          </a:xfrm>
        </p:spPr>
        <p:txBody>
          <a:bodyPr/>
          <a:lstStyle/>
          <a:p>
            <a:r>
              <a:rPr lang="en-US"/>
              <a:t>Click to edit Master title style</a:t>
            </a:r>
          </a:p>
        </p:txBody>
      </p:sp>
      <p:sp>
        <p:nvSpPr>
          <p:cNvPr id="3" name="Table Placeholder 2"/>
          <p:cNvSpPr>
            <a:spLocks noGrp="1"/>
          </p:cNvSpPr>
          <p:nvPr>
            <p:ph type="tbl" idx="1"/>
          </p:nvPr>
        </p:nvSpPr>
        <p:spPr>
          <a:xfrm>
            <a:off x="457200" y="1474788"/>
            <a:ext cx="8229600" cy="4849812"/>
          </a:xfrm>
        </p:spPr>
        <p:txBody>
          <a:bodyPr/>
          <a:lstStyle/>
          <a:p>
            <a:pPr lvl="0"/>
            <a:endParaRPr lang="en-US" noProof="0" dirty="0"/>
          </a:p>
        </p:txBody>
      </p:sp>
    </p:spTree>
    <p:extLst>
      <p:ext uri="{BB962C8B-B14F-4D97-AF65-F5344CB8AC3E}">
        <p14:creationId xmlns:p14="http://schemas.microsoft.com/office/powerpoint/2010/main" val="284049271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3840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381000"/>
            <a:ext cx="8229600" cy="1524000"/>
          </a:xfrm>
          <a:prstGeom prst="rect">
            <a:avLst/>
          </a:prstGeom>
        </p:spPr>
        <p:txBody>
          <a:bodyPr/>
          <a:lstStyle>
            <a:lvl1pPr>
              <a:defRPr sz="4000"/>
            </a:lvl1pPr>
          </a:lstStyle>
          <a:p>
            <a:r>
              <a:rPr lang="en-US" dirty="0"/>
              <a:t>Click to edit Master title style</a:t>
            </a:r>
          </a:p>
        </p:txBody>
      </p:sp>
      <p:sp>
        <p:nvSpPr>
          <p:cNvPr id="4" name="Rectangle 5"/>
          <p:cNvSpPr>
            <a:spLocks noGrp="1" noChangeArrowheads="1"/>
          </p:cNvSpPr>
          <p:nvPr>
            <p:ph type="ftr" sz="quarter" idx="10"/>
          </p:nvPr>
        </p:nvSpPr>
        <p:spPr>
          <a:xfrm>
            <a:off x="3124200" y="6245225"/>
            <a:ext cx="2895600" cy="476250"/>
          </a:xfrm>
          <a:prstGeom prst="rect">
            <a:avLst/>
          </a:prstGeom>
        </p:spPr>
        <p:txBody>
          <a:bodyPr/>
          <a:lstStyle>
            <a:lvl1pPr eaLnBrk="0" hangingPunct="0">
              <a:defRPr>
                <a:solidFill>
                  <a:srgbClr val="000000"/>
                </a:solidFill>
                <a:latin typeface="Arial" panose="020B0604020202020204" pitchFamily="34" charset="0"/>
                <a:cs typeface="+mn-cs"/>
              </a:defRPr>
            </a:lvl1pPr>
          </a:lstStyle>
          <a:p>
            <a:pPr>
              <a:defRPr/>
            </a:pPr>
            <a:endParaRPr lang="en-US" dirty="0"/>
          </a:p>
        </p:txBody>
      </p:sp>
      <p:sp>
        <p:nvSpPr>
          <p:cNvPr id="5" name="Rectangle 6"/>
          <p:cNvSpPr>
            <a:spLocks noGrp="1" noChangeArrowheads="1"/>
          </p:cNvSpPr>
          <p:nvPr>
            <p:ph type="sldNum" sz="quarter" idx="11"/>
          </p:nvPr>
        </p:nvSpPr>
        <p:spPr>
          <a:xfrm>
            <a:off x="3810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cs typeface="Arial" charset="0"/>
              </a:defRPr>
            </a:lvl1pPr>
          </a:lstStyle>
          <a:p>
            <a:pPr>
              <a:defRPr/>
            </a:pPr>
            <a:fld id="{DB3FF463-690E-4CF2-9900-A52707C77977}" type="slidenum">
              <a:rPr lang="en-US" altLang="en-US"/>
              <a:pPr>
                <a:defRPr/>
              </a:pPr>
              <a:t>‹#›</a:t>
            </a:fld>
            <a:endParaRPr lang="en-US" altLang="en-US" dirty="0"/>
          </a:p>
        </p:txBody>
      </p:sp>
    </p:spTree>
    <p:extLst>
      <p:ext uri="{BB962C8B-B14F-4D97-AF65-F5344CB8AC3E}">
        <p14:creationId xmlns:p14="http://schemas.microsoft.com/office/powerpoint/2010/main" val="106866004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latin typeface="Arial" pitchFamily="34" charset="0"/>
                <a:cs typeface="Arial" pitchFamily="34" charset="0"/>
              </a:defRPr>
            </a:lvl1pPr>
          </a:lstStyle>
          <a:p>
            <a:r>
              <a:rPr lang="en-US"/>
              <a:t>Click to edit Master title style</a:t>
            </a:r>
            <a:endParaRPr lang="en-US" dirty="0"/>
          </a:p>
        </p:txBody>
      </p:sp>
      <p:sp>
        <p:nvSpPr>
          <p:cNvPr id="7" name="Text Placeholder 6"/>
          <p:cNvSpPr>
            <a:spLocks noGrp="1"/>
          </p:cNvSpPr>
          <p:nvPr>
            <p:ph type="body" sz="quarter" idx="13"/>
          </p:nvPr>
        </p:nvSpPr>
        <p:spPr>
          <a:xfrm>
            <a:off x="457200" y="1676400"/>
            <a:ext cx="8229600" cy="36576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4"/>
          </p:nvPr>
        </p:nvSpPr>
        <p:spPr>
          <a:xfrm>
            <a:off x="174625" y="6492875"/>
            <a:ext cx="8305800" cy="365125"/>
          </a:xfrm>
          <a:prstGeom prst="rect">
            <a:avLst/>
          </a:prstGeom>
        </p:spPr>
        <p:txBody>
          <a:bodyPr/>
          <a:lstStyle>
            <a:lvl1pPr eaLnBrk="1" fontAlgn="auto" hangingPunct="1">
              <a:spcBef>
                <a:spcPts val="0"/>
              </a:spcBef>
              <a:spcAft>
                <a:spcPts val="0"/>
              </a:spcAft>
              <a:defRPr sz="1000" baseline="0">
                <a:solidFill>
                  <a:srgbClr val="FFFFFF"/>
                </a:solidFill>
                <a:latin typeface="+mn-lt"/>
                <a:cs typeface="+mn-cs"/>
              </a:defRPr>
            </a:lvl1pPr>
          </a:lstStyle>
          <a:p>
            <a:pPr>
              <a:defRPr/>
            </a:pPr>
            <a:endParaRPr lang="en-US" dirty="0"/>
          </a:p>
        </p:txBody>
      </p:sp>
    </p:spTree>
    <p:extLst>
      <p:ext uri="{BB962C8B-B14F-4D97-AF65-F5344CB8AC3E}">
        <p14:creationId xmlns:p14="http://schemas.microsoft.com/office/powerpoint/2010/main" val="195882542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27072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0" descr="RCAP logo - newRGB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74850" y="990600"/>
            <a:ext cx="501808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2"/>
            <a:ext cx="7772400" cy="1362075"/>
          </a:xfrm>
        </p:spPr>
        <p:txBody>
          <a:bodyPr/>
          <a:lstStyle>
            <a:lvl1pPr algn="l">
              <a:defRPr sz="3000" b="1" u="none" cap="all">
                <a:solidFill>
                  <a:schemeClr val="bg2"/>
                </a:solidFill>
                <a:effectLst/>
              </a:defRPr>
            </a:lvl1pPr>
          </a:lstStyle>
          <a:p>
            <a:r>
              <a:rPr lang="en-US" dirty="0"/>
              <a:t>Click to edit Master title style</a:t>
            </a:r>
          </a:p>
        </p:txBody>
      </p:sp>
      <p:sp>
        <p:nvSpPr>
          <p:cNvPr id="3" name="Text Placeholder 2"/>
          <p:cNvSpPr>
            <a:spLocks noGrp="1"/>
          </p:cNvSpPr>
          <p:nvPr>
            <p:ph type="body" idx="1"/>
          </p:nvPr>
        </p:nvSpPr>
        <p:spPr>
          <a:xfrm>
            <a:off x="722313" y="3905250"/>
            <a:ext cx="7772400" cy="50165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28241165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8601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474788"/>
            <a:ext cx="4038600" cy="48498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74788"/>
            <a:ext cx="4038600" cy="48498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9882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2290"/>
            <a:ext cx="6172200" cy="531415"/>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60338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1" y="539353"/>
            <a:ext cx="6372224" cy="590550"/>
          </a:xfrm>
        </p:spPr>
        <p:txBody>
          <a:bodyPr/>
          <a:lstStyle/>
          <a:p>
            <a:r>
              <a:rPr lang="en-US" dirty="0"/>
              <a:t>Click to edit Master title style</a:t>
            </a:r>
          </a:p>
        </p:txBody>
      </p:sp>
    </p:spTree>
    <p:extLst>
      <p:ext uri="{BB962C8B-B14F-4D97-AF65-F5344CB8AC3E}">
        <p14:creationId xmlns:p14="http://schemas.microsoft.com/office/powerpoint/2010/main" val="93358643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35420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4342252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u="none"/>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9430235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285751" y="539750"/>
            <a:ext cx="64674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5"/>
          <p:cNvSpPr>
            <a:spLocks noGrp="1" noChangeArrowheads="1"/>
          </p:cNvSpPr>
          <p:nvPr>
            <p:ph type="body" idx="1"/>
          </p:nvPr>
        </p:nvSpPr>
        <p:spPr bwMode="auto">
          <a:xfrm>
            <a:off x="457200" y="1474788"/>
            <a:ext cx="8229600" cy="484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40" descr="RCAP logo - newRGB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43801" y="288927"/>
            <a:ext cx="148272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0" descr="RCAP logo - newRGB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71664" y="6343652"/>
            <a:ext cx="513873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0" name="Straight Connector 4"/>
          <p:cNvCxnSpPr>
            <a:cxnSpLocks noChangeShapeType="1"/>
          </p:cNvCxnSpPr>
          <p:nvPr/>
        </p:nvCxnSpPr>
        <p:spPr bwMode="auto">
          <a:xfrm>
            <a:off x="466726" y="6326188"/>
            <a:ext cx="820102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15674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p:fade/>
  </p:transition>
  <p:hf hdr="0" ftr="0" dt="0"/>
  <p:txStyles>
    <p:title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p:titleStyle>
    <p:bodyStyle>
      <a:lvl1pPr marL="257175" indent="-257175" algn="l" rtl="0" eaLnBrk="0" fontAlgn="base" hangingPunct="0">
        <a:spcBef>
          <a:spcPct val="20000"/>
        </a:spcBef>
        <a:spcAft>
          <a:spcPct val="0"/>
        </a:spcAft>
        <a:buClr>
          <a:schemeClr val="bg2"/>
        </a:buClr>
        <a:buSzPct val="75000"/>
        <a:buFont typeface="Wingdings" pitchFamily="2" charset="2"/>
        <a:buChar char="n"/>
        <a:defRPr sz="2100">
          <a:solidFill>
            <a:schemeClr val="tx1"/>
          </a:solidFill>
          <a:latin typeface="+mn-lt"/>
          <a:ea typeface="+mn-ea"/>
          <a:cs typeface="+mn-cs"/>
        </a:defRPr>
      </a:lvl1pPr>
      <a:lvl2pPr marL="557213" indent="-214313" algn="l" rtl="0" eaLnBrk="0" fontAlgn="base" hangingPunct="0">
        <a:spcBef>
          <a:spcPct val="20000"/>
        </a:spcBef>
        <a:spcAft>
          <a:spcPct val="0"/>
        </a:spcAft>
        <a:buClr>
          <a:schemeClr val="accent2"/>
        </a:buClr>
        <a:buSzPct val="80000"/>
        <a:buFont typeface="Wingdings" pitchFamily="2" charset="2"/>
        <a:buChar char="¨"/>
        <a:defRPr sz="1950">
          <a:solidFill>
            <a:schemeClr val="tx1"/>
          </a:solidFill>
          <a:latin typeface="+mn-lt"/>
        </a:defRPr>
      </a:lvl2pPr>
      <a:lvl3pPr marL="857250" indent="-171450" algn="l" rtl="0" eaLnBrk="0" fontAlgn="base" hangingPunct="0">
        <a:spcBef>
          <a:spcPct val="20000"/>
        </a:spcBef>
        <a:spcAft>
          <a:spcPct val="0"/>
        </a:spcAft>
        <a:buClr>
          <a:schemeClr val="bg2"/>
        </a:buClr>
        <a:buSzPct val="65000"/>
        <a:buFont typeface="Wingdings" pitchFamily="2" charset="2"/>
        <a:buChar char="n"/>
        <a:defRPr sz="1800">
          <a:solidFill>
            <a:schemeClr val="tx1"/>
          </a:solidFill>
          <a:latin typeface="+mn-lt"/>
        </a:defRPr>
      </a:lvl3pPr>
      <a:lvl4pPr marL="1200150" indent="-171450" algn="l" rtl="0" eaLnBrk="0" fontAlgn="base" hangingPunct="0">
        <a:spcBef>
          <a:spcPct val="20000"/>
        </a:spcBef>
        <a:spcAft>
          <a:spcPct val="0"/>
        </a:spcAft>
        <a:buClr>
          <a:schemeClr val="accent2"/>
        </a:buClr>
        <a:buSzPct val="70000"/>
        <a:buFont typeface="Wingdings" pitchFamily="2" charset="2"/>
        <a:buChar char="¨"/>
        <a:defRPr sz="1650">
          <a:solidFill>
            <a:schemeClr val="tx1"/>
          </a:solidFill>
          <a:latin typeface="+mn-lt"/>
        </a:defRPr>
      </a:lvl4pPr>
      <a:lvl5pPr marL="1543050" indent="-171450" algn="l" rtl="0" eaLnBrk="0" fontAlgn="base" hangingPunct="0">
        <a:spcBef>
          <a:spcPct val="20000"/>
        </a:spcBef>
        <a:spcAft>
          <a:spcPct val="0"/>
        </a:spcAft>
        <a:buClr>
          <a:schemeClr val="bg2"/>
        </a:buClr>
        <a:buFont typeface="Wingdings" pitchFamily="2" charset="2"/>
        <a:buChar char="§"/>
        <a:defRPr sz="1500">
          <a:solidFill>
            <a:schemeClr val="tx1"/>
          </a:solidFill>
          <a:latin typeface="+mn-lt"/>
        </a:defRPr>
      </a:lvl5pPr>
      <a:lvl6pPr marL="18859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6pPr>
      <a:lvl7pPr marL="22288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7pPr>
      <a:lvl8pPr marL="25717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8pPr>
      <a:lvl9pPr marL="29146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285750" y="539750"/>
            <a:ext cx="64674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5"/>
          <p:cNvSpPr>
            <a:spLocks noGrp="1" noChangeArrowheads="1"/>
          </p:cNvSpPr>
          <p:nvPr>
            <p:ph type="body" idx="1"/>
          </p:nvPr>
        </p:nvSpPr>
        <p:spPr bwMode="auto">
          <a:xfrm>
            <a:off x="457200" y="1474788"/>
            <a:ext cx="8229600" cy="484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40" descr="RCAP logo - newRGB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43800" y="288925"/>
            <a:ext cx="148272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0" descr="RCAP logo - newRGB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71663" y="6343650"/>
            <a:ext cx="513873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0" name="Straight Connector 4"/>
          <p:cNvCxnSpPr>
            <a:cxnSpLocks noChangeShapeType="1"/>
          </p:cNvCxnSpPr>
          <p:nvPr/>
        </p:nvCxnSpPr>
        <p:spPr bwMode="auto">
          <a:xfrm>
            <a:off x="466725" y="6326188"/>
            <a:ext cx="820102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39933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ransition spd="med">
    <p:fade/>
  </p:transition>
  <p:hf hdr="0" ftr="0" dt="0"/>
  <p:txStyles>
    <p:title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jshirley@rcac.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236993179"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1.e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cid:ii_157f7dfc23354f36"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5.jpeg"/><Relationship Id="rId5" Type="http://schemas.openxmlformats.org/officeDocument/2006/relationships/image" Target="../media/image44.emf"/><Relationship Id="rId4" Type="http://schemas.openxmlformats.org/officeDocument/2006/relationships/package" Target="../embeddings/Microsoft_Word_Document.docx"/></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988309" y="2523066"/>
            <a:ext cx="7376758" cy="2472267"/>
          </a:xfrm>
        </p:spPr>
        <p:txBody>
          <a:bodyPr/>
          <a:lstStyle/>
          <a:p>
            <a:pPr eaLnBrk="1" hangingPunct="1"/>
            <a:r>
              <a:rPr lang="en-US" altLang="en-US" sz="4600" dirty="0"/>
              <a:t>Thinking Outside the Bin</a:t>
            </a:r>
            <a:br>
              <a:rPr lang="en-US" altLang="en-US" sz="4600" dirty="0"/>
            </a:br>
            <a:r>
              <a:rPr lang="en-US" altLang="en-US" sz="3200" dirty="0"/>
              <a:t>Part 1</a:t>
            </a:r>
            <a:br>
              <a:rPr lang="en-US" altLang="en-US" sz="2400" dirty="0"/>
            </a:br>
            <a:r>
              <a:rPr lang="en-US" altLang="en-US" sz="2200" dirty="0">
                <a:solidFill>
                  <a:srgbClr val="000000"/>
                </a:solidFill>
              </a:rPr>
              <a:t>Solid Waste Management  </a:t>
            </a:r>
            <a:br>
              <a:rPr lang="en-US" altLang="en-US" sz="2200" dirty="0">
                <a:solidFill>
                  <a:srgbClr val="000000"/>
                </a:solidFill>
              </a:rPr>
            </a:br>
            <a:r>
              <a:rPr lang="en-US" altLang="en-US" sz="2200" dirty="0">
                <a:solidFill>
                  <a:srgbClr val="000000"/>
                </a:solidFill>
              </a:rPr>
              <a:t>National RCAP Training Conference</a:t>
            </a:r>
            <a:br>
              <a:rPr lang="en-US" altLang="en-US" sz="2200" dirty="0">
                <a:solidFill>
                  <a:srgbClr val="000000"/>
                </a:solidFill>
              </a:rPr>
            </a:br>
            <a:r>
              <a:rPr lang="en-US" altLang="en-US" sz="2200" dirty="0">
                <a:solidFill>
                  <a:srgbClr val="000000"/>
                </a:solidFill>
              </a:rPr>
              <a:t>April 2018</a:t>
            </a:r>
            <a:endParaRPr lang="en-US" altLang="en-US" sz="2200" dirty="0"/>
          </a:p>
        </p:txBody>
      </p:sp>
    </p:spTree>
    <p:extLst>
      <p:ext uri="{BB962C8B-B14F-4D97-AF65-F5344CB8AC3E}">
        <p14:creationId xmlns:p14="http://schemas.microsoft.com/office/powerpoint/2010/main" val="332890364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D336AA4D-C70E-48C3-A16F-0249179C892D}"/>
              </a:ext>
            </a:extLst>
          </p:cNvPr>
          <p:cNvSpPr>
            <a:spLocks noGrp="1"/>
          </p:cNvSpPr>
          <p:nvPr>
            <p:ph type="title"/>
          </p:nvPr>
        </p:nvSpPr>
        <p:spPr>
          <a:xfrm>
            <a:off x="301625" y="322263"/>
            <a:ext cx="7245350" cy="685800"/>
          </a:xfrm>
        </p:spPr>
        <p:txBody>
          <a:bodyPr/>
          <a:lstStyle/>
          <a:p>
            <a:r>
              <a:rPr lang="en-US" sz="3000" u="none" dirty="0"/>
              <a:t>SWM – Great Lakes RCAP - Kentucky</a:t>
            </a:r>
            <a:br>
              <a:rPr lang="en-US" sz="3000" u="none" dirty="0"/>
            </a:br>
            <a:endParaRPr lang="en-US" sz="3000" u="none" dirty="0"/>
          </a:p>
        </p:txBody>
      </p:sp>
      <p:pic>
        <p:nvPicPr>
          <p:cNvPr id="8" name="Content Placeholder 7">
            <a:extLst>
              <a:ext uri="{FF2B5EF4-FFF2-40B4-BE49-F238E27FC236}">
                <a16:creationId xmlns:a16="http://schemas.microsoft.com/office/drawing/2014/main" id="{B5CCADCB-A0E6-4B06-B2A9-D1882845F9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3389" y="1008063"/>
            <a:ext cx="7003185" cy="5252389"/>
          </a:xfrm>
        </p:spPr>
      </p:pic>
    </p:spTree>
    <p:extLst>
      <p:ext uri="{BB962C8B-B14F-4D97-AF65-F5344CB8AC3E}">
        <p14:creationId xmlns:p14="http://schemas.microsoft.com/office/powerpoint/2010/main" val="398666241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61C619-1F1E-4D39-A845-F9B0175A3C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8628" y="1004672"/>
            <a:ext cx="3553497" cy="2665123"/>
          </a:xfrm>
        </p:spPr>
      </p:pic>
      <p:sp>
        <p:nvSpPr>
          <p:cNvPr id="4" name="Title 5">
            <a:extLst>
              <a:ext uri="{FF2B5EF4-FFF2-40B4-BE49-F238E27FC236}">
                <a16:creationId xmlns:a16="http://schemas.microsoft.com/office/drawing/2014/main" id="{ACEDE2AE-E6A4-4FE8-8D18-618AC03AC73A}"/>
              </a:ext>
            </a:extLst>
          </p:cNvPr>
          <p:cNvSpPr>
            <a:spLocks noGrp="1"/>
          </p:cNvSpPr>
          <p:nvPr>
            <p:ph type="title"/>
          </p:nvPr>
        </p:nvSpPr>
        <p:spPr>
          <a:xfrm>
            <a:off x="285750" y="387350"/>
            <a:ext cx="7323138" cy="744538"/>
          </a:xfrm>
        </p:spPr>
        <p:txBody>
          <a:bodyPr/>
          <a:lstStyle/>
          <a:p>
            <a:r>
              <a:rPr lang="en-US" sz="3000" u="none" dirty="0"/>
              <a:t>SWM – Great Lakes RCAP - Kentucky</a:t>
            </a:r>
            <a:br>
              <a:rPr lang="en-US" sz="3000" u="none" dirty="0"/>
            </a:br>
            <a:endParaRPr lang="en-US" sz="3000" u="none" dirty="0"/>
          </a:p>
        </p:txBody>
      </p:sp>
      <p:pic>
        <p:nvPicPr>
          <p:cNvPr id="7" name="Picture 6">
            <a:extLst>
              <a:ext uri="{FF2B5EF4-FFF2-40B4-BE49-F238E27FC236}">
                <a16:creationId xmlns:a16="http://schemas.microsoft.com/office/drawing/2014/main" id="{FCF5E038-DF96-463E-B073-229D90852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583" y="1009723"/>
            <a:ext cx="3546763" cy="2660072"/>
          </a:xfrm>
          <a:prstGeom prst="rect">
            <a:avLst/>
          </a:prstGeom>
        </p:spPr>
      </p:pic>
      <p:pic>
        <p:nvPicPr>
          <p:cNvPr id="9" name="Picture 8">
            <a:extLst>
              <a:ext uri="{FF2B5EF4-FFF2-40B4-BE49-F238E27FC236}">
                <a16:creationId xmlns:a16="http://schemas.microsoft.com/office/drawing/2014/main" id="{A5E42220-BFC9-48C0-BAAD-B0107F7581C8}"/>
              </a:ext>
            </a:extLst>
          </p:cNvPr>
          <p:cNvPicPr>
            <a:picLocks noChangeAspect="1"/>
          </p:cNvPicPr>
          <p:nvPr/>
        </p:nvPicPr>
        <p:blipFill>
          <a:blip r:embed="rId5"/>
          <a:stretch>
            <a:fillRect/>
          </a:stretch>
        </p:blipFill>
        <p:spPr>
          <a:xfrm>
            <a:off x="508628" y="3834286"/>
            <a:ext cx="2381658" cy="2427968"/>
          </a:xfrm>
          <a:prstGeom prst="rect">
            <a:avLst/>
          </a:prstGeom>
        </p:spPr>
      </p:pic>
      <p:pic>
        <p:nvPicPr>
          <p:cNvPr id="11" name="Picture 10">
            <a:extLst>
              <a:ext uri="{FF2B5EF4-FFF2-40B4-BE49-F238E27FC236}">
                <a16:creationId xmlns:a16="http://schemas.microsoft.com/office/drawing/2014/main" id="{1069C656-9F2E-45F3-95A4-C5D01E74DE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4767" y="3827762"/>
            <a:ext cx="2513925" cy="2434492"/>
          </a:xfrm>
          <a:prstGeom prst="rect">
            <a:avLst/>
          </a:prstGeom>
        </p:spPr>
      </p:pic>
      <p:pic>
        <p:nvPicPr>
          <p:cNvPr id="12" name="Picture 11">
            <a:extLst>
              <a:ext uri="{FF2B5EF4-FFF2-40B4-BE49-F238E27FC236}">
                <a16:creationId xmlns:a16="http://schemas.microsoft.com/office/drawing/2014/main" id="{412F1C82-7D93-4E28-A159-9618EBE8F246}"/>
              </a:ext>
            </a:extLst>
          </p:cNvPr>
          <p:cNvPicPr>
            <a:picLocks noChangeAspect="1"/>
          </p:cNvPicPr>
          <p:nvPr/>
        </p:nvPicPr>
        <p:blipFill>
          <a:blip r:embed="rId7"/>
          <a:stretch>
            <a:fillRect/>
          </a:stretch>
        </p:blipFill>
        <p:spPr>
          <a:xfrm>
            <a:off x="5540883" y="3827762"/>
            <a:ext cx="3242622" cy="2434492"/>
          </a:xfrm>
          <a:prstGeom prst="rect">
            <a:avLst/>
          </a:prstGeom>
        </p:spPr>
      </p:pic>
    </p:spTree>
    <p:extLst>
      <p:ext uri="{BB962C8B-B14F-4D97-AF65-F5344CB8AC3E}">
        <p14:creationId xmlns:p14="http://schemas.microsoft.com/office/powerpoint/2010/main" val="107486109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28643A-2D08-4A79-B128-EFE29BA18359}"/>
              </a:ext>
            </a:extLst>
          </p:cNvPr>
          <p:cNvSpPr>
            <a:spLocks noGrp="1"/>
          </p:cNvSpPr>
          <p:nvPr>
            <p:ph type="title"/>
          </p:nvPr>
        </p:nvSpPr>
        <p:spPr>
          <a:xfrm>
            <a:off x="285751" y="387350"/>
            <a:ext cx="7251122" cy="590550"/>
          </a:xfrm>
        </p:spPr>
        <p:txBody>
          <a:bodyPr/>
          <a:lstStyle/>
          <a:p>
            <a:r>
              <a:rPr lang="en-US" sz="3000" u="none" dirty="0"/>
              <a:t>SWM – Great Lakes RCAP - Kentucky</a:t>
            </a:r>
            <a:br>
              <a:rPr lang="en-US" sz="3000" u="none" dirty="0"/>
            </a:br>
            <a:br>
              <a:rPr lang="en-US" sz="1600" u="none" dirty="0"/>
            </a:br>
            <a:r>
              <a:rPr lang="en-US" sz="2800" u="none" dirty="0" err="1">
                <a:solidFill>
                  <a:srgbClr val="009900"/>
                </a:solidFill>
              </a:rPr>
              <a:t>Kentucky</a:t>
            </a:r>
            <a:r>
              <a:rPr lang="en-US" sz="2800" u="none" dirty="0">
                <a:solidFill>
                  <a:srgbClr val="009900"/>
                </a:solidFill>
              </a:rPr>
              <a:t> PRIDE Grants</a:t>
            </a:r>
          </a:p>
        </p:txBody>
      </p:sp>
      <p:pic>
        <p:nvPicPr>
          <p:cNvPr id="8" name="Picture 7">
            <a:extLst>
              <a:ext uri="{FF2B5EF4-FFF2-40B4-BE49-F238E27FC236}">
                <a16:creationId xmlns:a16="http://schemas.microsoft.com/office/drawing/2014/main" id="{6F4E0ED2-C774-409D-9ACE-3BF7EFE7D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14" y="1607125"/>
            <a:ext cx="3232441" cy="2424331"/>
          </a:xfrm>
          <a:prstGeom prst="rect">
            <a:avLst/>
          </a:prstGeom>
        </p:spPr>
      </p:pic>
      <p:pic>
        <p:nvPicPr>
          <p:cNvPr id="12" name="Content Placeholder 11">
            <a:extLst>
              <a:ext uri="{FF2B5EF4-FFF2-40B4-BE49-F238E27FC236}">
                <a16:creationId xmlns:a16="http://schemas.microsoft.com/office/drawing/2014/main" id="{BD574E28-FFA9-414F-A2B1-4ED6D2CA977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5751" y="1607126"/>
            <a:ext cx="3232442" cy="2424331"/>
          </a:xfrm>
        </p:spPr>
      </p:pic>
      <p:pic>
        <p:nvPicPr>
          <p:cNvPr id="14" name="Picture 13">
            <a:extLst>
              <a:ext uri="{FF2B5EF4-FFF2-40B4-BE49-F238E27FC236}">
                <a16:creationId xmlns:a16="http://schemas.microsoft.com/office/drawing/2014/main" id="{9CF3D5D2-86BA-4813-86B9-6AD0DF43A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648636" y="1910167"/>
            <a:ext cx="2424332" cy="1818249"/>
          </a:xfrm>
          <a:prstGeom prst="rect">
            <a:avLst/>
          </a:prstGeom>
        </p:spPr>
      </p:pic>
      <p:pic>
        <p:nvPicPr>
          <p:cNvPr id="18" name="Picture 17">
            <a:extLst>
              <a:ext uri="{FF2B5EF4-FFF2-40B4-BE49-F238E27FC236}">
                <a16:creationId xmlns:a16="http://schemas.microsoft.com/office/drawing/2014/main" id="{202A84F7-FA67-4995-A18D-91D539E1F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963641" y="4469819"/>
            <a:ext cx="2064327" cy="1548245"/>
          </a:xfrm>
          <a:prstGeom prst="rect">
            <a:avLst/>
          </a:prstGeom>
        </p:spPr>
      </p:pic>
      <p:pic>
        <p:nvPicPr>
          <p:cNvPr id="20" name="Picture 19">
            <a:extLst>
              <a:ext uri="{FF2B5EF4-FFF2-40B4-BE49-F238E27FC236}">
                <a16:creationId xmlns:a16="http://schemas.microsoft.com/office/drawing/2014/main" id="{CB426EA9-C531-4287-B360-335BE81926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8036" y="4223838"/>
            <a:ext cx="2736355" cy="2052267"/>
          </a:xfrm>
          <a:prstGeom prst="rect">
            <a:avLst/>
          </a:prstGeom>
        </p:spPr>
      </p:pic>
      <p:pic>
        <p:nvPicPr>
          <p:cNvPr id="22" name="Picture 21">
            <a:extLst>
              <a:ext uri="{FF2B5EF4-FFF2-40B4-BE49-F238E27FC236}">
                <a16:creationId xmlns:a16="http://schemas.microsoft.com/office/drawing/2014/main" id="{FCA54F81-92D5-43EA-8E8C-2138CBC783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2815" y="4211777"/>
            <a:ext cx="2247930" cy="2064327"/>
          </a:xfrm>
          <a:prstGeom prst="rect">
            <a:avLst/>
          </a:prstGeom>
        </p:spPr>
      </p:pic>
      <p:pic>
        <p:nvPicPr>
          <p:cNvPr id="23" name="Picture 22">
            <a:extLst>
              <a:ext uri="{FF2B5EF4-FFF2-40B4-BE49-F238E27FC236}">
                <a16:creationId xmlns:a16="http://schemas.microsoft.com/office/drawing/2014/main" id="{84C2C48E-B03D-4DC7-B514-97F10E8B3363}"/>
              </a:ext>
            </a:extLst>
          </p:cNvPr>
          <p:cNvPicPr>
            <a:picLocks noChangeAspect="1"/>
          </p:cNvPicPr>
          <p:nvPr/>
        </p:nvPicPr>
        <p:blipFill>
          <a:blip r:embed="rId9"/>
          <a:stretch>
            <a:fillRect/>
          </a:stretch>
        </p:blipFill>
        <p:spPr>
          <a:xfrm>
            <a:off x="372404" y="4174409"/>
            <a:ext cx="1596765" cy="2139062"/>
          </a:xfrm>
          <a:prstGeom prst="rect">
            <a:avLst/>
          </a:prstGeom>
        </p:spPr>
      </p:pic>
    </p:spTree>
    <p:extLst>
      <p:ext uri="{BB962C8B-B14F-4D97-AF65-F5344CB8AC3E}">
        <p14:creationId xmlns:p14="http://schemas.microsoft.com/office/powerpoint/2010/main" val="178193400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8BF37CA-57C1-4961-B725-182E20471BA8}"/>
              </a:ext>
            </a:extLst>
          </p:cNvPr>
          <p:cNvPicPr>
            <a:picLocks noGrp="1" noChangeAspect="1"/>
          </p:cNvPicPr>
          <p:nvPr>
            <p:ph idx="1"/>
          </p:nvPr>
        </p:nvPicPr>
        <p:blipFill>
          <a:blip r:embed="rId3"/>
          <a:stretch>
            <a:fillRect/>
          </a:stretch>
        </p:blipFill>
        <p:spPr>
          <a:xfrm>
            <a:off x="1064509" y="1095375"/>
            <a:ext cx="6824483" cy="5127625"/>
          </a:xfrm>
          <a:prstGeom prst="rect">
            <a:avLst/>
          </a:prstGeom>
        </p:spPr>
      </p:pic>
      <p:sp>
        <p:nvSpPr>
          <p:cNvPr id="3" name="Title 2">
            <a:extLst>
              <a:ext uri="{FF2B5EF4-FFF2-40B4-BE49-F238E27FC236}">
                <a16:creationId xmlns:a16="http://schemas.microsoft.com/office/drawing/2014/main" id="{963914F5-5D08-49EA-B623-508503265998}"/>
              </a:ext>
            </a:extLst>
          </p:cNvPr>
          <p:cNvSpPr>
            <a:spLocks noGrp="1"/>
          </p:cNvSpPr>
          <p:nvPr>
            <p:ph type="title"/>
          </p:nvPr>
        </p:nvSpPr>
        <p:spPr>
          <a:xfrm>
            <a:off x="299605" y="331932"/>
            <a:ext cx="7264976" cy="590550"/>
          </a:xfrm>
        </p:spPr>
        <p:txBody>
          <a:bodyPr/>
          <a:lstStyle/>
          <a:p>
            <a:r>
              <a:rPr lang="en-US" sz="2800" u="none" dirty="0"/>
              <a:t>SWM – Midwest Assistance Program </a:t>
            </a:r>
            <a:endParaRPr lang="en-US" sz="2800" dirty="0"/>
          </a:p>
        </p:txBody>
      </p:sp>
    </p:spTree>
    <p:extLst>
      <p:ext uri="{BB962C8B-B14F-4D97-AF65-F5344CB8AC3E}">
        <p14:creationId xmlns:p14="http://schemas.microsoft.com/office/powerpoint/2010/main" val="83121635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304800" y="1219200"/>
            <a:ext cx="8229600" cy="5059506"/>
          </a:xfrm>
        </p:spPr>
        <p:txBody>
          <a:bodyPr/>
          <a:lstStyle/>
          <a:p>
            <a:pPr marL="0" lvl="0" indent="0">
              <a:buNone/>
            </a:pPr>
            <a:r>
              <a:rPr lang="en-US" sz="3600" b="1" dirty="0">
                <a:solidFill>
                  <a:srgbClr val="009900"/>
                </a:solidFill>
              </a:rPr>
              <a:t>Overview</a:t>
            </a:r>
          </a:p>
          <a:p>
            <a:pPr lvl="0"/>
            <a:r>
              <a:rPr lang="en-US" sz="3400" dirty="0"/>
              <a:t>Worked Contract for Four years </a:t>
            </a:r>
          </a:p>
          <a:p>
            <a:pPr lvl="0"/>
            <a:r>
              <a:rPr lang="en-US" sz="3400" dirty="0"/>
              <a:t>Twenty-two projects</a:t>
            </a:r>
          </a:p>
          <a:p>
            <a:pPr lvl="0"/>
            <a:r>
              <a:rPr lang="en-US" sz="3400" dirty="0"/>
              <a:t>Ten TAPs</a:t>
            </a:r>
          </a:p>
          <a:p>
            <a:pPr lvl="0"/>
            <a:r>
              <a:rPr lang="en-US" sz="3400" dirty="0"/>
              <a:t>Eight States</a:t>
            </a:r>
          </a:p>
          <a:p>
            <a:pPr lvl="0"/>
            <a:r>
              <a:rPr lang="en-US" sz="3400" dirty="0"/>
              <a:t>Served 72,378 citizens</a:t>
            </a:r>
          </a:p>
          <a:p>
            <a:pPr lvl="0"/>
            <a:r>
              <a:rPr lang="en-US" sz="3400" dirty="0"/>
              <a:t>Leveraged $2,200,000</a:t>
            </a:r>
          </a:p>
          <a:p>
            <a:pPr marL="0" indent="0">
              <a:buNone/>
            </a:pPr>
            <a:r>
              <a:rPr lang="en-US" sz="2200" dirty="0"/>
              <a:t>	</a:t>
            </a:r>
          </a:p>
          <a:p>
            <a:endParaRPr lang="en-US" sz="2400" dirty="0"/>
          </a:p>
        </p:txBody>
      </p:sp>
      <p:sp>
        <p:nvSpPr>
          <p:cNvPr id="7" name="Title 2">
            <a:extLst>
              <a:ext uri="{FF2B5EF4-FFF2-40B4-BE49-F238E27FC236}">
                <a16:creationId xmlns:a16="http://schemas.microsoft.com/office/drawing/2014/main" id="{E19DA2BE-73BA-43D4-A2D0-48C657372BEA}"/>
              </a:ext>
            </a:extLst>
          </p:cNvPr>
          <p:cNvSpPr txBox="1">
            <a:spLocks/>
          </p:cNvSpPr>
          <p:nvPr/>
        </p:nvSpPr>
        <p:spPr bwMode="auto">
          <a:xfrm>
            <a:off x="299605" y="276514"/>
            <a:ext cx="7264976"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2800" u="none" kern="0" dirty="0"/>
              <a:t>SWM – Midwest Assistance Program </a:t>
            </a:r>
            <a:endParaRPr lang="en-US" sz="2800" kern="0" dirty="0"/>
          </a:p>
        </p:txBody>
      </p:sp>
      <p:pic>
        <p:nvPicPr>
          <p:cNvPr id="5" name="Picture 4">
            <a:extLst>
              <a:ext uri="{FF2B5EF4-FFF2-40B4-BE49-F238E27FC236}">
                <a16:creationId xmlns:a16="http://schemas.microsoft.com/office/drawing/2014/main" id="{9E098D43-C94F-41A0-B1A3-E925B29F0DE0}"/>
              </a:ext>
            </a:extLst>
          </p:cNvPr>
          <p:cNvPicPr>
            <a:picLocks noChangeAspect="1"/>
          </p:cNvPicPr>
          <p:nvPr/>
        </p:nvPicPr>
        <p:blipFill>
          <a:blip r:embed="rId3"/>
          <a:stretch>
            <a:fillRect/>
          </a:stretch>
        </p:blipFill>
        <p:spPr>
          <a:xfrm>
            <a:off x="5531859" y="4703390"/>
            <a:ext cx="3248025" cy="1390650"/>
          </a:xfrm>
          <a:prstGeom prst="rect">
            <a:avLst/>
          </a:prstGeom>
        </p:spPr>
      </p:pic>
    </p:spTree>
    <p:extLst>
      <p:ext uri="{BB962C8B-B14F-4D97-AF65-F5344CB8AC3E}">
        <p14:creationId xmlns:p14="http://schemas.microsoft.com/office/powerpoint/2010/main" val="76064455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AB8B1-5789-434A-A8D2-2D8CD60A0A19}"/>
              </a:ext>
            </a:extLst>
          </p:cNvPr>
          <p:cNvPicPr>
            <a:picLocks noChangeAspect="1"/>
          </p:cNvPicPr>
          <p:nvPr/>
        </p:nvPicPr>
        <p:blipFill>
          <a:blip r:embed="rId3"/>
          <a:stretch>
            <a:fillRect/>
          </a:stretch>
        </p:blipFill>
        <p:spPr>
          <a:xfrm>
            <a:off x="5791200" y="4902060"/>
            <a:ext cx="3034146" cy="1299077"/>
          </a:xfrm>
          <a:prstGeom prst="rect">
            <a:avLst/>
          </a:prstGeom>
        </p:spPr>
      </p:pic>
      <p:sp>
        <p:nvSpPr>
          <p:cNvPr id="3" name="Content Placeholder 2"/>
          <p:cNvSpPr>
            <a:spLocks noGrp="1"/>
          </p:cNvSpPr>
          <p:nvPr>
            <p:ph idx="1"/>
          </p:nvPr>
        </p:nvSpPr>
        <p:spPr>
          <a:xfrm>
            <a:off x="249383" y="894772"/>
            <a:ext cx="8229600" cy="5306365"/>
          </a:xfrm>
        </p:spPr>
        <p:txBody>
          <a:bodyPr/>
          <a:lstStyle/>
          <a:p>
            <a:pPr marL="0" lvl="0" indent="0">
              <a:buNone/>
            </a:pPr>
            <a:r>
              <a:rPr lang="en-US" sz="3200" b="1" u="sng" dirty="0">
                <a:solidFill>
                  <a:srgbClr val="009900"/>
                </a:solidFill>
              </a:rPr>
              <a:t>TASKS</a:t>
            </a:r>
          </a:p>
          <a:p>
            <a:pPr marL="0" lvl="0" indent="0">
              <a:buNone/>
            </a:pPr>
            <a:endParaRPr lang="en-US" sz="1400" b="1" u="sng" dirty="0">
              <a:solidFill>
                <a:srgbClr val="009900"/>
              </a:solidFill>
            </a:endParaRPr>
          </a:p>
          <a:p>
            <a:pPr lvl="0">
              <a:spcBef>
                <a:spcPts val="0"/>
              </a:spcBef>
            </a:pPr>
            <a:r>
              <a:rPr lang="en-US" sz="2800" dirty="0"/>
              <a:t>(11) Develop/Update Integrated Solid Waste Management Plan</a:t>
            </a:r>
          </a:p>
          <a:p>
            <a:pPr marL="0" lvl="0" indent="0">
              <a:spcBef>
                <a:spcPts val="0"/>
              </a:spcBef>
              <a:buNone/>
            </a:pPr>
            <a:endParaRPr lang="en-US" sz="1000" dirty="0"/>
          </a:p>
          <a:p>
            <a:pPr lvl="0">
              <a:spcBef>
                <a:spcPts val="0"/>
              </a:spcBef>
            </a:pPr>
            <a:r>
              <a:rPr lang="en-US" sz="2800" dirty="0"/>
              <a:t>(9) Assist with Grant/Loan Applications</a:t>
            </a:r>
          </a:p>
          <a:p>
            <a:pPr marL="0" lvl="0" indent="0">
              <a:spcBef>
                <a:spcPts val="0"/>
              </a:spcBef>
              <a:buNone/>
            </a:pPr>
            <a:endParaRPr lang="en-US" sz="1000" dirty="0"/>
          </a:p>
          <a:p>
            <a:pPr lvl="0">
              <a:spcBef>
                <a:spcPts val="0"/>
              </a:spcBef>
            </a:pPr>
            <a:r>
              <a:rPr lang="en-US" sz="2800" dirty="0"/>
              <a:t>(3) Assist with Pre-Construction Planning &amp; Budgeting</a:t>
            </a:r>
          </a:p>
          <a:p>
            <a:pPr marL="0" lvl="0" indent="0">
              <a:spcBef>
                <a:spcPts val="0"/>
              </a:spcBef>
              <a:buNone/>
            </a:pPr>
            <a:endParaRPr lang="en-US" sz="1000" dirty="0"/>
          </a:p>
          <a:p>
            <a:pPr lvl="0">
              <a:spcBef>
                <a:spcPts val="0"/>
              </a:spcBef>
            </a:pPr>
            <a:r>
              <a:rPr lang="en-US" sz="2800" dirty="0"/>
              <a:t>(2) Assist with Establishing Contract (RFP/RFQ for Goods/Services)</a:t>
            </a:r>
          </a:p>
          <a:p>
            <a:pPr marL="0" lvl="0" indent="0">
              <a:spcBef>
                <a:spcPts val="0"/>
              </a:spcBef>
              <a:buNone/>
            </a:pPr>
            <a:endParaRPr lang="en-US" sz="1000" dirty="0"/>
          </a:p>
          <a:p>
            <a:pPr lvl="0">
              <a:spcBef>
                <a:spcPts val="0"/>
              </a:spcBef>
            </a:pPr>
            <a:r>
              <a:rPr lang="en-US" sz="2800" dirty="0"/>
              <a:t>(2) Assist with Producing Manuals</a:t>
            </a:r>
          </a:p>
          <a:p>
            <a:pPr marL="0" indent="0">
              <a:buNone/>
            </a:pPr>
            <a:endParaRPr lang="en-US" dirty="0"/>
          </a:p>
        </p:txBody>
      </p:sp>
      <p:sp>
        <p:nvSpPr>
          <p:cNvPr id="6" name="Title 2">
            <a:extLst>
              <a:ext uri="{FF2B5EF4-FFF2-40B4-BE49-F238E27FC236}">
                <a16:creationId xmlns:a16="http://schemas.microsoft.com/office/drawing/2014/main" id="{9FFA4637-9BD4-4C7F-9A93-CDD0EF0298C5}"/>
              </a:ext>
            </a:extLst>
          </p:cNvPr>
          <p:cNvSpPr txBox="1">
            <a:spLocks noGrp="1"/>
          </p:cNvSpPr>
          <p:nvPr>
            <p:ph type="title"/>
          </p:nvPr>
        </p:nvSpPr>
        <p:spPr bwMode="auto">
          <a:xfrm>
            <a:off x="362672" y="304222"/>
            <a:ext cx="71326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2800" u="none" kern="0" dirty="0"/>
              <a:t>SWM – Midwest Assistance Program </a:t>
            </a:r>
            <a:endParaRPr lang="en-US" sz="2800" kern="0" dirty="0"/>
          </a:p>
        </p:txBody>
      </p:sp>
    </p:spTree>
    <p:extLst>
      <p:ext uri="{BB962C8B-B14F-4D97-AF65-F5344CB8AC3E}">
        <p14:creationId xmlns:p14="http://schemas.microsoft.com/office/powerpoint/2010/main" val="179613887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F4B859-9AA6-417F-94D6-72F49367F694}"/>
              </a:ext>
            </a:extLst>
          </p:cNvPr>
          <p:cNvPicPr>
            <a:picLocks noChangeAspect="1"/>
          </p:cNvPicPr>
          <p:nvPr/>
        </p:nvPicPr>
        <p:blipFill>
          <a:blip r:embed="rId3"/>
          <a:stretch>
            <a:fillRect/>
          </a:stretch>
        </p:blipFill>
        <p:spPr>
          <a:xfrm>
            <a:off x="5601132" y="4841936"/>
            <a:ext cx="3248025" cy="1390650"/>
          </a:xfrm>
          <a:prstGeom prst="rect">
            <a:avLst/>
          </a:prstGeom>
        </p:spPr>
      </p:pic>
      <p:sp>
        <p:nvSpPr>
          <p:cNvPr id="5123" name="Content Placeholder 2"/>
          <p:cNvSpPr>
            <a:spLocks noGrp="1"/>
          </p:cNvSpPr>
          <p:nvPr>
            <p:ph idx="1"/>
          </p:nvPr>
        </p:nvSpPr>
        <p:spPr>
          <a:xfrm>
            <a:off x="362672" y="894772"/>
            <a:ext cx="8324128" cy="5450610"/>
          </a:xfrm>
        </p:spPr>
        <p:txBody>
          <a:bodyPr/>
          <a:lstStyle/>
          <a:p>
            <a:pPr marL="0" lvl="0" indent="0">
              <a:buNone/>
            </a:pPr>
            <a:r>
              <a:rPr lang="en-US" sz="3200" b="1" u="sng" dirty="0">
                <a:solidFill>
                  <a:srgbClr val="009900"/>
                </a:solidFill>
              </a:rPr>
              <a:t>Tasks</a:t>
            </a:r>
          </a:p>
          <a:p>
            <a:pPr lvl="0"/>
            <a:r>
              <a:rPr lang="en-US" sz="2800" dirty="0"/>
              <a:t>Assist with Completing USDA RD Financial Reports</a:t>
            </a:r>
          </a:p>
          <a:p>
            <a:pPr lvl="0"/>
            <a:r>
              <a:rPr lang="en-US" sz="2800" dirty="0"/>
              <a:t>Assist with Permit/Licensing Application</a:t>
            </a:r>
          </a:p>
          <a:p>
            <a:pPr lvl="0"/>
            <a:r>
              <a:rPr lang="en-US" sz="2800" dirty="0"/>
              <a:t>Assist with Recycling Program</a:t>
            </a:r>
          </a:p>
          <a:p>
            <a:pPr lvl="0"/>
            <a:r>
              <a:rPr lang="en-US" sz="2800" dirty="0"/>
              <a:t>Assist with Stake Holder Group/Task Force</a:t>
            </a:r>
          </a:p>
          <a:p>
            <a:pPr lvl="0"/>
            <a:r>
              <a:rPr lang="en-US" sz="2800" dirty="0"/>
              <a:t>Assist with Developing Regional Collaboration Plan</a:t>
            </a:r>
          </a:p>
          <a:p>
            <a:pPr lvl="0"/>
            <a:r>
              <a:rPr lang="en-US" sz="2800" dirty="0"/>
              <a:t>Conduct Waste Characterization                       Study/Waste Audit</a:t>
            </a:r>
          </a:p>
          <a:p>
            <a:pPr lvl="0"/>
            <a:r>
              <a:rPr lang="en-US" sz="2800" dirty="0"/>
              <a:t>Conduct Rate Study</a:t>
            </a:r>
          </a:p>
          <a:p>
            <a:pPr marL="0" indent="0">
              <a:buNone/>
            </a:pPr>
            <a:endParaRPr lang="en-US" dirty="0"/>
          </a:p>
        </p:txBody>
      </p:sp>
      <p:sp>
        <p:nvSpPr>
          <p:cNvPr id="7" name="Title 2">
            <a:extLst>
              <a:ext uri="{FF2B5EF4-FFF2-40B4-BE49-F238E27FC236}">
                <a16:creationId xmlns:a16="http://schemas.microsoft.com/office/drawing/2014/main" id="{64B46F2D-F85B-4B6D-8472-A0425ABEE1EA}"/>
              </a:ext>
            </a:extLst>
          </p:cNvPr>
          <p:cNvSpPr txBox="1">
            <a:spLocks noGrp="1"/>
          </p:cNvSpPr>
          <p:nvPr>
            <p:ph type="title"/>
          </p:nvPr>
        </p:nvSpPr>
        <p:spPr bwMode="auto">
          <a:xfrm>
            <a:off x="362672" y="304222"/>
            <a:ext cx="71326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2800" u="none" kern="0" dirty="0"/>
              <a:t>SWM – Midwest Assistance Program </a:t>
            </a:r>
            <a:endParaRPr lang="en-US" sz="2800" kern="0" dirty="0"/>
          </a:p>
        </p:txBody>
      </p:sp>
    </p:spTree>
    <p:extLst>
      <p:ext uri="{BB962C8B-B14F-4D97-AF65-F5344CB8AC3E}">
        <p14:creationId xmlns:p14="http://schemas.microsoft.com/office/powerpoint/2010/main" val="408303796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6F2EFC-83E4-4B1C-88D9-CE5C3C70A10D}"/>
              </a:ext>
            </a:extLst>
          </p:cNvPr>
          <p:cNvPicPr>
            <a:picLocks noChangeAspect="1"/>
          </p:cNvPicPr>
          <p:nvPr/>
        </p:nvPicPr>
        <p:blipFill>
          <a:blip r:embed="rId3"/>
          <a:stretch>
            <a:fillRect/>
          </a:stretch>
        </p:blipFill>
        <p:spPr>
          <a:xfrm>
            <a:off x="5860472" y="4976055"/>
            <a:ext cx="2731799" cy="1169626"/>
          </a:xfrm>
          <a:prstGeom prst="rect">
            <a:avLst/>
          </a:prstGeom>
        </p:spPr>
      </p:pic>
      <p:sp>
        <p:nvSpPr>
          <p:cNvPr id="6146" name="Title 1"/>
          <p:cNvSpPr>
            <a:spLocks noGrp="1"/>
          </p:cNvSpPr>
          <p:nvPr>
            <p:ph type="title"/>
          </p:nvPr>
        </p:nvSpPr>
        <p:spPr>
          <a:xfrm>
            <a:off x="466725" y="964622"/>
            <a:ext cx="6467475" cy="590550"/>
          </a:xfrm>
        </p:spPr>
        <p:txBody>
          <a:bodyPr/>
          <a:lstStyle/>
          <a:p>
            <a:r>
              <a:rPr lang="en-US" sz="2800" dirty="0">
                <a:solidFill>
                  <a:srgbClr val="009900"/>
                </a:solidFill>
              </a:rPr>
              <a:t>CONFERENCES/TRAININGS</a:t>
            </a:r>
          </a:p>
        </p:txBody>
      </p:sp>
      <p:sp>
        <p:nvSpPr>
          <p:cNvPr id="5123" name="Content Placeholder 2"/>
          <p:cNvSpPr>
            <a:spLocks noGrp="1"/>
          </p:cNvSpPr>
          <p:nvPr>
            <p:ph idx="1"/>
          </p:nvPr>
        </p:nvSpPr>
        <p:spPr>
          <a:xfrm>
            <a:off x="362671" y="1515951"/>
            <a:ext cx="8229600" cy="4746303"/>
          </a:xfrm>
        </p:spPr>
        <p:txBody>
          <a:bodyPr/>
          <a:lstStyle/>
          <a:p>
            <a:r>
              <a:rPr lang="en-US" sz="2800" dirty="0"/>
              <a:t>Blue Ridge Services Webinars</a:t>
            </a:r>
          </a:p>
          <a:p>
            <a:r>
              <a:rPr lang="en-US" sz="2800" dirty="0"/>
              <a:t>W&amp;M Environmental Group Service</a:t>
            </a:r>
          </a:p>
          <a:p>
            <a:r>
              <a:rPr lang="en-US" sz="2800" dirty="0"/>
              <a:t>Northeast Recycling Council Webinar</a:t>
            </a:r>
          </a:p>
          <a:p>
            <a:r>
              <a:rPr lang="en-US" sz="2800" dirty="0"/>
              <a:t>National Recycling Coalition Webinars</a:t>
            </a:r>
          </a:p>
          <a:p>
            <a:r>
              <a:rPr lang="en-US" sz="2800" dirty="0"/>
              <a:t>Wyoming Solid Waste Recycling Association Conference</a:t>
            </a:r>
          </a:p>
          <a:p>
            <a:r>
              <a:rPr lang="en-US" sz="2800" dirty="0"/>
              <a:t>Michigan DEQ Waste Management Webinar</a:t>
            </a:r>
          </a:p>
          <a:p>
            <a:r>
              <a:rPr lang="en-US" sz="2800" dirty="0"/>
              <a:t>EPA Webinars</a:t>
            </a:r>
          </a:p>
          <a:p>
            <a:pPr marL="0" indent="0">
              <a:buNone/>
            </a:pPr>
            <a:endParaRPr lang="en-US" dirty="0"/>
          </a:p>
          <a:p>
            <a:endParaRPr lang="en-US" dirty="0"/>
          </a:p>
          <a:p>
            <a:endParaRPr lang="en-US" dirty="0"/>
          </a:p>
        </p:txBody>
      </p:sp>
      <p:sp>
        <p:nvSpPr>
          <p:cNvPr id="5" name="Title 2">
            <a:extLst>
              <a:ext uri="{FF2B5EF4-FFF2-40B4-BE49-F238E27FC236}">
                <a16:creationId xmlns:a16="http://schemas.microsoft.com/office/drawing/2014/main" id="{306F528E-3DE3-4040-B440-B05E3DEE6BF3}"/>
              </a:ext>
            </a:extLst>
          </p:cNvPr>
          <p:cNvSpPr txBox="1">
            <a:spLocks/>
          </p:cNvSpPr>
          <p:nvPr/>
        </p:nvSpPr>
        <p:spPr bwMode="auto">
          <a:xfrm>
            <a:off x="362672" y="304222"/>
            <a:ext cx="71326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2800" u="none" kern="0" dirty="0"/>
              <a:t>SWM – Midwest Assistance Program </a:t>
            </a:r>
            <a:endParaRPr lang="en-US" sz="2800" kern="0" dirty="0"/>
          </a:p>
        </p:txBody>
      </p:sp>
    </p:spTree>
    <p:extLst>
      <p:ext uri="{BB962C8B-B14F-4D97-AF65-F5344CB8AC3E}">
        <p14:creationId xmlns:p14="http://schemas.microsoft.com/office/powerpoint/2010/main" val="20970295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1" y="833437"/>
            <a:ext cx="6467475" cy="590550"/>
          </a:xfrm>
        </p:spPr>
        <p:txBody>
          <a:bodyPr anchor="b"/>
          <a:lstStyle/>
          <a:p>
            <a:r>
              <a:rPr lang="en-US" dirty="0">
                <a:solidFill>
                  <a:srgbClr val="009900"/>
                </a:solidFill>
              </a:rPr>
              <a:t>CONFERENCES/TRAININGS</a:t>
            </a:r>
          </a:p>
        </p:txBody>
      </p:sp>
      <p:pic>
        <p:nvPicPr>
          <p:cNvPr id="6" name="Picture 5">
            <a:extLst>
              <a:ext uri="{FF2B5EF4-FFF2-40B4-BE49-F238E27FC236}">
                <a16:creationId xmlns:a16="http://schemas.microsoft.com/office/drawing/2014/main" id="{B1FC32C1-951C-4586-954B-96E87D14AF2F}"/>
              </a:ext>
            </a:extLst>
          </p:cNvPr>
          <p:cNvPicPr>
            <a:picLocks noChangeAspect="1"/>
          </p:cNvPicPr>
          <p:nvPr/>
        </p:nvPicPr>
        <p:blipFill>
          <a:blip r:embed="rId3"/>
          <a:stretch>
            <a:fillRect/>
          </a:stretch>
        </p:blipFill>
        <p:spPr>
          <a:xfrm>
            <a:off x="5684259" y="4927023"/>
            <a:ext cx="3248025" cy="1390650"/>
          </a:xfrm>
          <a:prstGeom prst="rect">
            <a:avLst/>
          </a:prstGeom>
        </p:spPr>
      </p:pic>
      <p:sp>
        <p:nvSpPr>
          <p:cNvPr id="5123" name="Content Placeholder 2"/>
          <p:cNvSpPr>
            <a:spLocks noGrp="1"/>
          </p:cNvSpPr>
          <p:nvPr>
            <p:ph idx="1"/>
          </p:nvPr>
        </p:nvSpPr>
        <p:spPr>
          <a:xfrm>
            <a:off x="285750" y="1493837"/>
            <a:ext cx="8858249" cy="4823836"/>
          </a:xfrm>
        </p:spPr>
        <p:txBody>
          <a:bodyPr/>
          <a:lstStyle/>
          <a:p>
            <a:r>
              <a:rPr lang="en-US" sz="2800" dirty="0"/>
              <a:t>North Dakota Solid Waste Recycling Association Training</a:t>
            </a:r>
          </a:p>
          <a:p>
            <a:r>
              <a:rPr lang="en-US" sz="2800" dirty="0"/>
              <a:t>Midwest Environmental Compliance Conference</a:t>
            </a:r>
          </a:p>
          <a:p>
            <a:r>
              <a:rPr lang="en-US" sz="2800" dirty="0"/>
              <a:t>Joint SD/ND/MT Annual SW Conference</a:t>
            </a:r>
          </a:p>
          <a:p>
            <a:r>
              <a:rPr lang="en-US" sz="2800" dirty="0"/>
              <a:t>Kansas Solid Waste Conference</a:t>
            </a:r>
          </a:p>
          <a:p>
            <a:r>
              <a:rPr lang="en-US" sz="2800" dirty="0"/>
              <a:t>Kansas Department of Health &amp; Environment Trainings</a:t>
            </a:r>
          </a:p>
          <a:p>
            <a:r>
              <a:rPr lang="en-US" sz="2800" dirty="0"/>
              <a:t>Kansas Organization of Recyclers                      (KOR) WORKS Trainings</a:t>
            </a:r>
          </a:p>
          <a:p>
            <a:endParaRPr lang="en-US" dirty="0"/>
          </a:p>
          <a:p>
            <a:endParaRPr lang="en-US" dirty="0"/>
          </a:p>
          <a:p>
            <a:endParaRPr lang="en-US" dirty="0"/>
          </a:p>
        </p:txBody>
      </p:sp>
      <p:sp>
        <p:nvSpPr>
          <p:cNvPr id="5" name="Title 2">
            <a:extLst>
              <a:ext uri="{FF2B5EF4-FFF2-40B4-BE49-F238E27FC236}">
                <a16:creationId xmlns:a16="http://schemas.microsoft.com/office/drawing/2014/main" id="{E8709028-396A-4049-8547-C43B07D58D51}"/>
              </a:ext>
            </a:extLst>
          </p:cNvPr>
          <p:cNvSpPr txBox="1">
            <a:spLocks/>
          </p:cNvSpPr>
          <p:nvPr/>
        </p:nvSpPr>
        <p:spPr bwMode="auto">
          <a:xfrm>
            <a:off x="362672" y="304222"/>
            <a:ext cx="71326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2800" u="none" kern="0" dirty="0"/>
              <a:t>SWM – Midwest Assistance Program </a:t>
            </a:r>
            <a:endParaRPr lang="en-US" sz="2800" kern="0" dirty="0"/>
          </a:p>
        </p:txBody>
      </p:sp>
    </p:spTree>
    <p:extLst>
      <p:ext uri="{BB962C8B-B14F-4D97-AF65-F5344CB8AC3E}">
        <p14:creationId xmlns:p14="http://schemas.microsoft.com/office/powerpoint/2010/main" val="11954608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55023" y="918729"/>
            <a:ext cx="6467475" cy="590550"/>
          </a:xfrm>
        </p:spPr>
        <p:txBody>
          <a:bodyPr anchor="b"/>
          <a:lstStyle/>
          <a:p>
            <a:r>
              <a:rPr lang="en-US" sz="3200" dirty="0">
                <a:solidFill>
                  <a:srgbClr val="009900"/>
                </a:solidFill>
              </a:rPr>
              <a:t>TRAINING TOPICS</a:t>
            </a:r>
          </a:p>
        </p:txBody>
      </p:sp>
      <p:sp>
        <p:nvSpPr>
          <p:cNvPr id="5123" name="Content Placeholder 2"/>
          <p:cNvSpPr>
            <a:spLocks noGrp="1"/>
          </p:cNvSpPr>
          <p:nvPr>
            <p:ph idx="1"/>
          </p:nvPr>
        </p:nvSpPr>
        <p:spPr>
          <a:xfrm>
            <a:off x="355022" y="1509279"/>
            <a:ext cx="8595013" cy="4752976"/>
          </a:xfrm>
        </p:spPr>
        <p:txBody>
          <a:bodyPr/>
          <a:lstStyle/>
          <a:p>
            <a:r>
              <a:rPr lang="en-US" sz="2800" dirty="0"/>
              <a:t>How to Extend the Life of your Landfill through Process Improvement</a:t>
            </a:r>
          </a:p>
          <a:p>
            <a:r>
              <a:rPr lang="en-US" sz="2800" dirty="0"/>
              <a:t>RCRA Hazardous Waste Management</a:t>
            </a:r>
          </a:p>
          <a:p>
            <a:r>
              <a:rPr lang="en-US" sz="2800" dirty="0"/>
              <a:t>Getting Started with Community Composting</a:t>
            </a:r>
          </a:p>
          <a:p>
            <a:r>
              <a:rPr lang="en-US" sz="2800" dirty="0"/>
              <a:t>Health &amp; Safety Issues with Electronic Scrap Recycling</a:t>
            </a:r>
          </a:p>
          <a:p>
            <a:r>
              <a:rPr lang="en-US" sz="2800" dirty="0"/>
              <a:t>Battery Recycling 101</a:t>
            </a:r>
          </a:p>
          <a:p>
            <a:r>
              <a:rPr lang="en-US" sz="2800" dirty="0"/>
              <a:t>Sorting Recycling Facts                                         from Fiction</a:t>
            </a:r>
          </a:p>
          <a:p>
            <a:endParaRPr lang="en-US" dirty="0"/>
          </a:p>
          <a:p>
            <a:endParaRPr lang="en-US" dirty="0"/>
          </a:p>
        </p:txBody>
      </p:sp>
      <p:sp>
        <p:nvSpPr>
          <p:cNvPr id="5" name="Title 2">
            <a:extLst>
              <a:ext uri="{FF2B5EF4-FFF2-40B4-BE49-F238E27FC236}">
                <a16:creationId xmlns:a16="http://schemas.microsoft.com/office/drawing/2014/main" id="{DCBD4DC6-78A4-4414-AF62-E6BDC0917A55}"/>
              </a:ext>
            </a:extLst>
          </p:cNvPr>
          <p:cNvSpPr txBox="1">
            <a:spLocks/>
          </p:cNvSpPr>
          <p:nvPr/>
        </p:nvSpPr>
        <p:spPr bwMode="auto">
          <a:xfrm>
            <a:off x="355023" y="328179"/>
            <a:ext cx="71326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2800" u="none" kern="0" dirty="0"/>
              <a:t>SWM – Midwest Assistance Program </a:t>
            </a:r>
            <a:endParaRPr lang="en-US" sz="2800" kern="0" dirty="0"/>
          </a:p>
        </p:txBody>
      </p:sp>
      <p:pic>
        <p:nvPicPr>
          <p:cNvPr id="6" name="Picture 5">
            <a:extLst>
              <a:ext uri="{FF2B5EF4-FFF2-40B4-BE49-F238E27FC236}">
                <a16:creationId xmlns:a16="http://schemas.microsoft.com/office/drawing/2014/main" id="{BB50722F-47E9-48DD-9C43-D5A0315EBB90}"/>
              </a:ext>
            </a:extLst>
          </p:cNvPr>
          <p:cNvPicPr>
            <a:picLocks noChangeAspect="1"/>
          </p:cNvPicPr>
          <p:nvPr/>
        </p:nvPicPr>
        <p:blipFill>
          <a:blip r:embed="rId3"/>
          <a:stretch>
            <a:fillRect/>
          </a:stretch>
        </p:blipFill>
        <p:spPr>
          <a:xfrm>
            <a:off x="5198485" y="4772662"/>
            <a:ext cx="3248025" cy="1390650"/>
          </a:xfrm>
          <a:prstGeom prst="rect">
            <a:avLst/>
          </a:prstGeom>
        </p:spPr>
      </p:pic>
    </p:spTree>
    <p:extLst>
      <p:ext uri="{BB962C8B-B14F-4D97-AF65-F5344CB8AC3E}">
        <p14:creationId xmlns:p14="http://schemas.microsoft.com/office/powerpoint/2010/main" val="348956958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82134"/>
            <a:ext cx="8229600" cy="5266266"/>
          </a:xfrm>
        </p:spPr>
        <p:txBody>
          <a:bodyPr/>
          <a:lstStyle/>
          <a:p>
            <a:pPr marL="0" indent="0">
              <a:spcBef>
                <a:spcPts val="0"/>
              </a:spcBef>
              <a:buNone/>
            </a:pPr>
            <a:r>
              <a:rPr lang="en-US" sz="2800" b="1" dirty="0">
                <a:solidFill>
                  <a:schemeClr val="bg2"/>
                </a:solidFill>
                <a:latin typeface="+mj-lt"/>
              </a:rPr>
              <a:t>Objectives</a:t>
            </a:r>
          </a:p>
          <a:p>
            <a:pPr marL="0" indent="0">
              <a:spcBef>
                <a:spcPts val="0"/>
              </a:spcBef>
              <a:buNone/>
            </a:pPr>
            <a:endParaRPr lang="en-US" sz="1000" b="1" dirty="0">
              <a:solidFill>
                <a:schemeClr val="bg2"/>
              </a:solidFill>
              <a:latin typeface="+mj-lt"/>
            </a:endParaRPr>
          </a:p>
          <a:p>
            <a:pPr marL="0" lvl="1" indent="0">
              <a:spcBef>
                <a:spcPts val="0"/>
              </a:spcBef>
              <a:buBlip>
                <a:blip r:embed="rId3"/>
              </a:buBlip>
            </a:pPr>
            <a:r>
              <a:rPr lang="en-US" sz="2800" dirty="0">
                <a:solidFill>
                  <a:schemeClr val="bg2"/>
                </a:solidFill>
                <a:latin typeface="+mj-lt"/>
              </a:rPr>
              <a:t>Sharing of information</a:t>
            </a:r>
          </a:p>
          <a:p>
            <a:pPr marL="0" lvl="1" indent="0">
              <a:spcBef>
                <a:spcPts val="0"/>
              </a:spcBef>
              <a:buNone/>
            </a:pPr>
            <a:endParaRPr lang="en-US" sz="1200" dirty="0">
              <a:solidFill>
                <a:schemeClr val="bg2"/>
              </a:solidFill>
              <a:latin typeface="+mj-lt"/>
            </a:endParaRPr>
          </a:p>
          <a:p>
            <a:pPr marL="0" lvl="1" indent="0">
              <a:spcBef>
                <a:spcPts val="0"/>
              </a:spcBef>
              <a:buBlip>
                <a:blip r:embed="rId3"/>
              </a:buBlip>
            </a:pPr>
            <a:r>
              <a:rPr lang="en-US" sz="2800" dirty="0">
                <a:solidFill>
                  <a:schemeClr val="bg2"/>
                </a:solidFill>
                <a:latin typeface="+mj-lt"/>
              </a:rPr>
              <a:t>Sharing of resources</a:t>
            </a:r>
          </a:p>
          <a:p>
            <a:pPr marL="0" lvl="1" indent="0">
              <a:spcBef>
                <a:spcPts val="0"/>
              </a:spcBef>
              <a:buNone/>
            </a:pPr>
            <a:endParaRPr lang="en-US" sz="1200" dirty="0">
              <a:solidFill>
                <a:schemeClr val="bg2"/>
              </a:solidFill>
              <a:latin typeface="+mj-lt"/>
            </a:endParaRPr>
          </a:p>
          <a:p>
            <a:pPr marL="0" lvl="1" indent="0">
              <a:spcBef>
                <a:spcPts val="0"/>
              </a:spcBef>
              <a:buBlip>
                <a:blip r:embed="rId3"/>
              </a:buBlip>
            </a:pPr>
            <a:r>
              <a:rPr lang="en-US" sz="2800" dirty="0">
                <a:solidFill>
                  <a:schemeClr val="bg2"/>
                </a:solidFill>
                <a:latin typeface="+mj-lt"/>
              </a:rPr>
              <a:t>Sharing contact information</a:t>
            </a:r>
          </a:p>
          <a:p>
            <a:pPr marL="0" lvl="1" indent="0">
              <a:spcBef>
                <a:spcPts val="0"/>
              </a:spcBef>
              <a:buBlip>
                <a:blip r:embed="rId3"/>
              </a:buBlip>
            </a:pPr>
            <a:endParaRPr lang="en-US" sz="2800" dirty="0">
              <a:solidFill>
                <a:schemeClr val="bg2"/>
              </a:solidFill>
              <a:latin typeface="+mj-lt"/>
            </a:endParaRPr>
          </a:p>
          <a:p>
            <a:pPr marL="0" lvl="1" indent="0">
              <a:spcBef>
                <a:spcPts val="0"/>
              </a:spcBef>
              <a:buNone/>
            </a:pPr>
            <a:endParaRPr lang="en-US" sz="2800" dirty="0">
              <a:solidFill>
                <a:schemeClr val="bg2"/>
              </a:solidFill>
              <a:latin typeface="+mj-lt"/>
            </a:endParaRPr>
          </a:p>
          <a:p>
            <a:pPr marL="342900" lvl="1" indent="0">
              <a:spcBef>
                <a:spcPts val="0"/>
              </a:spcBef>
              <a:buNone/>
            </a:pPr>
            <a:endParaRPr lang="en-US" sz="2800" dirty="0">
              <a:solidFill>
                <a:schemeClr val="bg2"/>
              </a:solidFill>
              <a:latin typeface="+mj-lt"/>
            </a:endParaRPr>
          </a:p>
          <a:p>
            <a:pPr marL="342900" lvl="1" indent="0">
              <a:spcBef>
                <a:spcPts val="0"/>
              </a:spcBef>
              <a:buNone/>
            </a:pPr>
            <a:endParaRPr lang="en-US" sz="2800" dirty="0">
              <a:solidFill>
                <a:schemeClr val="bg2"/>
              </a:solidFill>
              <a:latin typeface="+mj-lt"/>
            </a:endParaRPr>
          </a:p>
          <a:p>
            <a:pPr marL="0" indent="0">
              <a:buNone/>
            </a:pPr>
            <a:endParaRPr lang="en-US" sz="2800" dirty="0"/>
          </a:p>
        </p:txBody>
      </p:sp>
      <p:sp>
        <p:nvSpPr>
          <p:cNvPr id="4" name="Title 6">
            <a:extLst>
              <a:ext uri="{FF2B5EF4-FFF2-40B4-BE49-F238E27FC236}">
                <a16:creationId xmlns:a16="http://schemas.microsoft.com/office/drawing/2014/main" id="{CD7C1DBF-FF5E-4C2B-A012-6E767FB8D78F}"/>
              </a:ext>
            </a:extLst>
          </p:cNvPr>
          <p:cNvSpPr>
            <a:spLocks noGrp="1"/>
          </p:cNvSpPr>
          <p:nvPr>
            <p:ph type="title"/>
          </p:nvPr>
        </p:nvSpPr>
        <p:spPr>
          <a:xfrm>
            <a:off x="268817" y="353484"/>
            <a:ext cx="7283449" cy="628650"/>
          </a:xfrm>
        </p:spPr>
        <p:txBody>
          <a:bodyPr/>
          <a:lstStyle/>
          <a:p>
            <a:r>
              <a:rPr lang="en-US" sz="3000" u="none" dirty="0"/>
              <a:t>SWM – Thinking Outside the Bin </a:t>
            </a:r>
            <a:r>
              <a:rPr lang="en-US" u="none" dirty="0"/>
              <a:t>Part 1</a:t>
            </a:r>
          </a:p>
        </p:txBody>
      </p:sp>
      <p:pic>
        <p:nvPicPr>
          <p:cNvPr id="3" name="Picture 2">
            <a:extLst>
              <a:ext uri="{FF2B5EF4-FFF2-40B4-BE49-F238E27FC236}">
                <a16:creationId xmlns:a16="http://schemas.microsoft.com/office/drawing/2014/main" id="{0E1D5DB5-D819-4F44-A04E-463B9988F04F}"/>
              </a:ext>
            </a:extLst>
          </p:cNvPr>
          <p:cNvPicPr>
            <a:picLocks noChangeAspect="1"/>
          </p:cNvPicPr>
          <p:nvPr/>
        </p:nvPicPr>
        <p:blipFill>
          <a:blip r:embed="rId4"/>
          <a:stretch>
            <a:fillRect/>
          </a:stretch>
        </p:blipFill>
        <p:spPr>
          <a:xfrm rot="342839">
            <a:off x="5951396" y="1432550"/>
            <a:ext cx="2031055" cy="1498976"/>
          </a:xfrm>
          <a:prstGeom prst="rect">
            <a:avLst/>
          </a:prstGeom>
        </p:spPr>
      </p:pic>
      <p:pic>
        <p:nvPicPr>
          <p:cNvPr id="6" name="Picture 5">
            <a:extLst>
              <a:ext uri="{FF2B5EF4-FFF2-40B4-BE49-F238E27FC236}">
                <a16:creationId xmlns:a16="http://schemas.microsoft.com/office/drawing/2014/main" id="{0B79162A-206A-4AB0-9FFE-2531BA73420A}"/>
              </a:ext>
            </a:extLst>
          </p:cNvPr>
          <p:cNvPicPr>
            <a:picLocks noChangeAspect="1"/>
          </p:cNvPicPr>
          <p:nvPr/>
        </p:nvPicPr>
        <p:blipFill>
          <a:blip r:embed="rId5"/>
          <a:stretch>
            <a:fillRect/>
          </a:stretch>
        </p:blipFill>
        <p:spPr>
          <a:xfrm>
            <a:off x="1803837" y="3381944"/>
            <a:ext cx="5536326" cy="2761110"/>
          </a:xfrm>
          <a:prstGeom prst="rect">
            <a:avLst/>
          </a:prstGeom>
        </p:spPr>
      </p:pic>
    </p:spTree>
    <p:extLst>
      <p:ext uri="{BB962C8B-B14F-4D97-AF65-F5344CB8AC3E}">
        <p14:creationId xmlns:p14="http://schemas.microsoft.com/office/powerpoint/2010/main" val="199701471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1" y="1148195"/>
            <a:ext cx="6467475" cy="590550"/>
          </a:xfrm>
        </p:spPr>
        <p:txBody>
          <a:bodyPr/>
          <a:lstStyle/>
          <a:p>
            <a:r>
              <a:rPr lang="en-US" sz="3200" dirty="0">
                <a:solidFill>
                  <a:srgbClr val="009900"/>
                </a:solidFill>
              </a:rPr>
              <a:t>TRAINING TOPICS</a:t>
            </a:r>
          </a:p>
        </p:txBody>
      </p:sp>
      <p:sp>
        <p:nvSpPr>
          <p:cNvPr id="5123" name="Content Placeholder 2"/>
          <p:cNvSpPr>
            <a:spLocks noGrp="1"/>
          </p:cNvSpPr>
          <p:nvPr>
            <p:ph idx="1"/>
          </p:nvPr>
        </p:nvSpPr>
        <p:spPr>
          <a:xfrm>
            <a:off x="285751" y="1738745"/>
            <a:ext cx="8691994" cy="4525963"/>
          </a:xfrm>
        </p:spPr>
        <p:txBody>
          <a:bodyPr/>
          <a:lstStyle/>
          <a:p>
            <a:r>
              <a:rPr lang="en-US" sz="2800" dirty="0"/>
              <a:t>Emerging contaminants in landfills</a:t>
            </a:r>
          </a:p>
          <a:p>
            <a:r>
              <a:rPr lang="en-US" sz="2800" dirty="0"/>
              <a:t>Efficient landfill equipment operations</a:t>
            </a:r>
          </a:p>
          <a:p>
            <a:r>
              <a:rPr lang="en-US" sz="2800" dirty="0"/>
              <a:t>Integrated solid waste management plan completion</a:t>
            </a:r>
          </a:p>
          <a:p>
            <a:r>
              <a:rPr lang="en-US" sz="2800" dirty="0"/>
              <a:t>Recycling Waste Reduction for Tribal School</a:t>
            </a:r>
          </a:p>
          <a:p>
            <a:r>
              <a:rPr lang="en-US" sz="2800" dirty="0"/>
              <a:t>Mattress Recycling in the United States</a:t>
            </a:r>
          </a:p>
          <a:p>
            <a:r>
              <a:rPr lang="en-US" sz="2800" dirty="0"/>
              <a:t>Keys to Successful Plastics Recycling</a:t>
            </a:r>
          </a:p>
          <a:p>
            <a:r>
              <a:rPr lang="en-US" sz="2800" dirty="0"/>
              <a:t>Policy and Law Changes                                 Recommended to Increase                                   Recycling and Sustainability</a:t>
            </a:r>
          </a:p>
          <a:p>
            <a:endParaRPr lang="en-US" dirty="0"/>
          </a:p>
          <a:p>
            <a:endParaRPr lang="en-US" dirty="0"/>
          </a:p>
        </p:txBody>
      </p:sp>
      <p:pic>
        <p:nvPicPr>
          <p:cNvPr id="5" name="Picture 4">
            <a:extLst>
              <a:ext uri="{FF2B5EF4-FFF2-40B4-BE49-F238E27FC236}">
                <a16:creationId xmlns:a16="http://schemas.microsoft.com/office/drawing/2014/main" id="{16FC4C4F-ACE3-4D7C-BB6D-39CA7BF66498}"/>
              </a:ext>
            </a:extLst>
          </p:cNvPr>
          <p:cNvPicPr>
            <a:picLocks noChangeAspect="1"/>
          </p:cNvPicPr>
          <p:nvPr/>
        </p:nvPicPr>
        <p:blipFill>
          <a:blip r:embed="rId3"/>
          <a:stretch>
            <a:fillRect/>
          </a:stretch>
        </p:blipFill>
        <p:spPr>
          <a:xfrm>
            <a:off x="5666509" y="4862945"/>
            <a:ext cx="3015111" cy="1290927"/>
          </a:xfrm>
          <a:prstGeom prst="rect">
            <a:avLst/>
          </a:prstGeom>
        </p:spPr>
      </p:pic>
      <p:sp>
        <p:nvSpPr>
          <p:cNvPr id="7" name="Title 2">
            <a:extLst>
              <a:ext uri="{FF2B5EF4-FFF2-40B4-BE49-F238E27FC236}">
                <a16:creationId xmlns:a16="http://schemas.microsoft.com/office/drawing/2014/main" id="{84018311-1224-480F-AB27-E8CF8F97175C}"/>
              </a:ext>
            </a:extLst>
          </p:cNvPr>
          <p:cNvSpPr txBox="1">
            <a:spLocks/>
          </p:cNvSpPr>
          <p:nvPr/>
        </p:nvSpPr>
        <p:spPr bwMode="auto">
          <a:xfrm>
            <a:off x="355023" y="328179"/>
            <a:ext cx="71326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2800" u="none" kern="0" dirty="0"/>
              <a:t>SWM – Midwest Assistance Program </a:t>
            </a:r>
            <a:endParaRPr lang="en-US" sz="2800" kern="0" dirty="0"/>
          </a:p>
        </p:txBody>
      </p:sp>
    </p:spTree>
    <p:extLst>
      <p:ext uri="{BB962C8B-B14F-4D97-AF65-F5344CB8AC3E}">
        <p14:creationId xmlns:p14="http://schemas.microsoft.com/office/powerpoint/2010/main" val="153196928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947304"/>
            <a:ext cx="6467475" cy="590550"/>
          </a:xfrm>
        </p:spPr>
        <p:txBody>
          <a:bodyPr anchor="b"/>
          <a:lstStyle/>
          <a:p>
            <a:r>
              <a:rPr lang="en-US" sz="3000" dirty="0">
                <a:solidFill>
                  <a:srgbClr val="009900"/>
                </a:solidFill>
              </a:rPr>
              <a:t>TRAINING TOPICS</a:t>
            </a:r>
          </a:p>
        </p:txBody>
      </p:sp>
      <p:sp>
        <p:nvSpPr>
          <p:cNvPr id="5123" name="Content Placeholder 2"/>
          <p:cNvSpPr>
            <a:spLocks noGrp="1"/>
          </p:cNvSpPr>
          <p:nvPr>
            <p:ph idx="1"/>
          </p:nvPr>
        </p:nvSpPr>
        <p:spPr>
          <a:xfrm>
            <a:off x="457200" y="1537854"/>
            <a:ext cx="8229600" cy="4710545"/>
          </a:xfrm>
        </p:spPr>
        <p:txBody>
          <a:bodyPr/>
          <a:lstStyle/>
          <a:p>
            <a:r>
              <a:rPr lang="en-US" sz="2800" dirty="0"/>
              <a:t>Inert Landfill Workshop</a:t>
            </a:r>
          </a:p>
          <a:p>
            <a:r>
              <a:rPr lang="en-US" sz="2800" dirty="0"/>
              <a:t>Process Improvement for Waste Facilities: Mastering the Science of Operations</a:t>
            </a:r>
          </a:p>
          <a:p>
            <a:r>
              <a:rPr lang="en-US" sz="2800" dirty="0"/>
              <a:t>Process Improvement for Waste Facilities</a:t>
            </a:r>
          </a:p>
          <a:p>
            <a:r>
              <a:rPr lang="en-US" sz="2800" dirty="0"/>
              <a:t>Leveraging Resources for Brownfields Revitalization</a:t>
            </a:r>
          </a:p>
          <a:p>
            <a:r>
              <a:rPr lang="en-US" sz="2800" dirty="0"/>
              <a:t>Tire collection/processing</a:t>
            </a:r>
          </a:p>
          <a:p>
            <a:endParaRPr lang="en-US" dirty="0"/>
          </a:p>
        </p:txBody>
      </p:sp>
      <p:pic>
        <p:nvPicPr>
          <p:cNvPr id="5" name="Picture 4">
            <a:extLst>
              <a:ext uri="{FF2B5EF4-FFF2-40B4-BE49-F238E27FC236}">
                <a16:creationId xmlns:a16="http://schemas.microsoft.com/office/drawing/2014/main" id="{9C1D27D4-7EB2-4B01-81C1-33D1E72EF401}"/>
              </a:ext>
            </a:extLst>
          </p:cNvPr>
          <p:cNvPicPr>
            <a:picLocks noChangeAspect="1"/>
          </p:cNvPicPr>
          <p:nvPr/>
        </p:nvPicPr>
        <p:blipFill>
          <a:blip r:embed="rId3"/>
          <a:stretch>
            <a:fillRect/>
          </a:stretch>
        </p:blipFill>
        <p:spPr>
          <a:xfrm>
            <a:off x="5671689" y="4807527"/>
            <a:ext cx="3015111" cy="1290927"/>
          </a:xfrm>
          <a:prstGeom prst="rect">
            <a:avLst/>
          </a:prstGeom>
        </p:spPr>
      </p:pic>
      <p:sp>
        <p:nvSpPr>
          <p:cNvPr id="6" name="Title 2">
            <a:extLst>
              <a:ext uri="{FF2B5EF4-FFF2-40B4-BE49-F238E27FC236}">
                <a16:creationId xmlns:a16="http://schemas.microsoft.com/office/drawing/2014/main" id="{E39A6700-D33E-42A9-8679-57533C87D1AF}"/>
              </a:ext>
            </a:extLst>
          </p:cNvPr>
          <p:cNvSpPr txBox="1">
            <a:spLocks/>
          </p:cNvSpPr>
          <p:nvPr/>
        </p:nvSpPr>
        <p:spPr bwMode="auto">
          <a:xfrm>
            <a:off x="355023" y="328179"/>
            <a:ext cx="71326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2800" u="none" kern="0" dirty="0"/>
              <a:t>SWM – Midwest Assistance Program </a:t>
            </a:r>
            <a:endParaRPr lang="en-US" sz="2800" kern="0" dirty="0"/>
          </a:p>
        </p:txBody>
      </p:sp>
    </p:spTree>
    <p:extLst>
      <p:ext uri="{BB962C8B-B14F-4D97-AF65-F5344CB8AC3E}">
        <p14:creationId xmlns:p14="http://schemas.microsoft.com/office/powerpoint/2010/main" val="34241409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55022" y="1088448"/>
            <a:ext cx="6467475" cy="590550"/>
          </a:xfrm>
        </p:spPr>
        <p:txBody>
          <a:bodyPr/>
          <a:lstStyle/>
          <a:p>
            <a:r>
              <a:rPr lang="en-US" sz="3000" dirty="0">
                <a:solidFill>
                  <a:srgbClr val="009900"/>
                </a:solidFill>
              </a:rPr>
              <a:t>TRAINING TOPICS</a:t>
            </a:r>
          </a:p>
        </p:txBody>
      </p:sp>
      <p:sp>
        <p:nvSpPr>
          <p:cNvPr id="5123" name="Content Placeholder 2"/>
          <p:cNvSpPr>
            <a:spLocks noGrp="1"/>
          </p:cNvSpPr>
          <p:nvPr>
            <p:ph idx="1"/>
          </p:nvPr>
        </p:nvSpPr>
        <p:spPr>
          <a:xfrm>
            <a:off x="355022" y="1678998"/>
            <a:ext cx="8428759" cy="4525963"/>
          </a:xfrm>
        </p:spPr>
        <p:txBody>
          <a:bodyPr/>
          <a:lstStyle/>
          <a:p>
            <a:r>
              <a:rPr lang="en-US" sz="2800" dirty="0"/>
              <a:t>Permits</a:t>
            </a:r>
          </a:p>
          <a:p>
            <a:r>
              <a:rPr lang="en-US" sz="2800" dirty="0"/>
              <a:t>Stormwater pollution prevention plans</a:t>
            </a:r>
          </a:p>
          <a:p>
            <a:r>
              <a:rPr lang="en-US" sz="2800" dirty="0"/>
              <a:t>Best management practices for compliance</a:t>
            </a:r>
          </a:p>
          <a:p>
            <a:r>
              <a:rPr lang="en-US" sz="2800" dirty="0"/>
              <a:t>Re-vegetating difficult sites</a:t>
            </a:r>
          </a:p>
          <a:p>
            <a:r>
              <a:rPr lang="en-US" sz="2800" dirty="0"/>
              <a:t>Manager of Landfill Operations</a:t>
            </a:r>
          </a:p>
          <a:p>
            <a:r>
              <a:rPr lang="en-US" sz="2800" dirty="0"/>
              <a:t>Leachate and Evaporation</a:t>
            </a:r>
          </a:p>
          <a:p>
            <a:r>
              <a:rPr lang="en-US" sz="2800" dirty="0"/>
              <a:t>Landfill Gas Control Systems</a:t>
            </a:r>
          </a:p>
          <a:p>
            <a:r>
              <a:rPr lang="en-US" sz="2800" dirty="0"/>
              <a:t>Animal Wastes, Incineration                               and Composting</a:t>
            </a:r>
          </a:p>
        </p:txBody>
      </p:sp>
      <p:sp>
        <p:nvSpPr>
          <p:cNvPr id="5" name="Title 2">
            <a:extLst>
              <a:ext uri="{FF2B5EF4-FFF2-40B4-BE49-F238E27FC236}">
                <a16:creationId xmlns:a16="http://schemas.microsoft.com/office/drawing/2014/main" id="{7C34C721-CD42-4C59-9E65-EB86373F0633}"/>
              </a:ext>
            </a:extLst>
          </p:cNvPr>
          <p:cNvSpPr txBox="1">
            <a:spLocks/>
          </p:cNvSpPr>
          <p:nvPr/>
        </p:nvSpPr>
        <p:spPr bwMode="auto">
          <a:xfrm>
            <a:off x="355023" y="328179"/>
            <a:ext cx="71326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2800" u="none" kern="0" dirty="0"/>
              <a:t>SWM – Midwest Assistance Program </a:t>
            </a:r>
            <a:endParaRPr lang="en-US" sz="2800" kern="0" dirty="0"/>
          </a:p>
        </p:txBody>
      </p:sp>
      <p:pic>
        <p:nvPicPr>
          <p:cNvPr id="6" name="Picture 5">
            <a:extLst>
              <a:ext uri="{FF2B5EF4-FFF2-40B4-BE49-F238E27FC236}">
                <a16:creationId xmlns:a16="http://schemas.microsoft.com/office/drawing/2014/main" id="{4513630C-4EEF-4FC4-97F6-1A86EC29E814}"/>
              </a:ext>
            </a:extLst>
          </p:cNvPr>
          <p:cNvPicPr>
            <a:picLocks noChangeAspect="1"/>
          </p:cNvPicPr>
          <p:nvPr/>
        </p:nvPicPr>
        <p:blipFill>
          <a:blip r:embed="rId3"/>
          <a:stretch>
            <a:fillRect/>
          </a:stretch>
        </p:blipFill>
        <p:spPr>
          <a:xfrm>
            <a:off x="5671689" y="4807527"/>
            <a:ext cx="3015111" cy="1290927"/>
          </a:xfrm>
          <a:prstGeom prst="rect">
            <a:avLst/>
          </a:prstGeom>
        </p:spPr>
      </p:pic>
    </p:spTree>
    <p:extLst>
      <p:ext uri="{BB962C8B-B14F-4D97-AF65-F5344CB8AC3E}">
        <p14:creationId xmlns:p14="http://schemas.microsoft.com/office/powerpoint/2010/main" val="2886276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457200" y="1295400"/>
            <a:ext cx="8229600" cy="4939145"/>
          </a:xfrm>
        </p:spPr>
        <p:txBody>
          <a:bodyPr/>
          <a:lstStyle/>
          <a:p>
            <a:pPr marL="0" indent="0">
              <a:buNone/>
            </a:pPr>
            <a:r>
              <a:rPr lang="en-US" sz="3000" b="1" u="sng" dirty="0">
                <a:solidFill>
                  <a:srgbClr val="009900"/>
                </a:solidFill>
              </a:rPr>
              <a:t>PROJECT HIGHLIGHTS</a:t>
            </a:r>
            <a:r>
              <a:rPr lang="en-US" dirty="0"/>
              <a:t>	</a:t>
            </a:r>
            <a:endParaRPr lang="en-US" i="1" dirty="0"/>
          </a:p>
          <a:p>
            <a:pPr marL="0" indent="0">
              <a:buNone/>
            </a:pPr>
            <a:endParaRPr lang="en-US" i="1" dirty="0"/>
          </a:p>
          <a:p>
            <a:pPr marL="0" indent="0">
              <a:buNone/>
            </a:pPr>
            <a:endParaRPr lang="en-US" i="1" dirty="0"/>
          </a:p>
          <a:p>
            <a:pPr marL="0" indent="0">
              <a:buNone/>
            </a:pPr>
            <a:r>
              <a:rPr lang="en-US" sz="2800" i="1" dirty="0"/>
              <a:t>(Discuss specific projects and accomplishments)</a:t>
            </a:r>
          </a:p>
        </p:txBody>
      </p:sp>
      <p:pic>
        <p:nvPicPr>
          <p:cNvPr id="5" name="Picture 4">
            <a:extLst>
              <a:ext uri="{FF2B5EF4-FFF2-40B4-BE49-F238E27FC236}">
                <a16:creationId xmlns:a16="http://schemas.microsoft.com/office/drawing/2014/main" id="{A7F036AD-EEDB-4D4F-9A98-B8F283C3B29B}"/>
              </a:ext>
            </a:extLst>
          </p:cNvPr>
          <p:cNvPicPr>
            <a:picLocks noChangeAspect="1"/>
          </p:cNvPicPr>
          <p:nvPr/>
        </p:nvPicPr>
        <p:blipFill>
          <a:blip r:embed="rId3"/>
          <a:stretch>
            <a:fillRect/>
          </a:stretch>
        </p:blipFill>
        <p:spPr>
          <a:xfrm>
            <a:off x="5671689" y="4807527"/>
            <a:ext cx="3015111" cy="1290927"/>
          </a:xfrm>
          <a:prstGeom prst="rect">
            <a:avLst/>
          </a:prstGeom>
        </p:spPr>
      </p:pic>
      <p:sp>
        <p:nvSpPr>
          <p:cNvPr id="6" name="Title 2">
            <a:extLst>
              <a:ext uri="{FF2B5EF4-FFF2-40B4-BE49-F238E27FC236}">
                <a16:creationId xmlns:a16="http://schemas.microsoft.com/office/drawing/2014/main" id="{CE8828B5-3946-40E9-8318-DB725AAEE75B}"/>
              </a:ext>
            </a:extLst>
          </p:cNvPr>
          <p:cNvSpPr txBox="1">
            <a:spLocks noGrp="1"/>
          </p:cNvSpPr>
          <p:nvPr>
            <p:ph type="title"/>
          </p:nvPr>
        </p:nvSpPr>
        <p:spPr bwMode="auto">
          <a:xfrm>
            <a:off x="327314" y="318077"/>
            <a:ext cx="7167994"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2800" u="none" kern="0" dirty="0"/>
              <a:t>SWM – Midwest Assistance Program </a:t>
            </a:r>
            <a:endParaRPr lang="en-US" sz="2800" kern="0" dirty="0"/>
          </a:p>
        </p:txBody>
      </p:sp>
    </p:spTree>
    <p:extLst>
      <p:ext uri="{BB962C8B-B14F-4D97-AF65-F5344CB8AC3E}">
        <p14:creationId xmlns:p14="http://schemas.microsoft.com/office/powerpoint/2010/main" val="214611901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giss.co.uk/mgiss/wp-content/uploads/2015/10/ersi.jpg"/>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Rectangle 4">
            <a:extLst>
              <a:ext uri="{FF2B5EF4-FFF2-40B4-BE49-F238E27FC236}">
                <a16:creationId xmlns:a16="http://schemas.microsoft.com/office/drawing/2014/main" id="{C1DC3A97-71AF-4B00-AFED-ED9CDC251976}"/>
              </a:ext>
            </a:extLst>
          </p:cNvPr>
          <p:cNvSpPr/>
          <p:nvPr/>
        </p:nvSpPr>
        <p:spPr>
          <a:xfrm>
            <a:off x="1216003" y="1530397"/>
            <a:ext cx="7540070" cy="5539978"/>
          </a:xfrm>
          <a:prstGeom prst="rect">
            <a:avLst/>
          </a:prstGeom>
        </p:spPr>
        <p:txBody>
          <a:bodyPr wrap="square">
            <a:spAutoFit/>
          </a:bodyPr>
          <a:lstStyle/>
          <a:p>
            <a:r>
              <a:rPr lang="en-US" sz="4000" dirty="0">
                <a:solidFill>
                  <a:schemeClr val="bg2">
                    <a:lumMod val="60000"/>
                    <a:lumOff val="40000"/>
                  </a:schemeClr>
                </a:solidFill>
              </a:rPr>
              <a:t>            </a:t>
            </a:r>
            <a:r>
              <a:rPr lang="en-US" sz="4000" u="sng" dirty="0">
                <a:solidFill>
                  <a:schemeClr val="bg2">
                    <a:lumMod val="60000"/>
                    <a:lumOff val="40000"/>
                  </a:schemeClr>
                </a:solidFill>
              </a:rPr>
              <a:t>www.rcac.org</a:t>
            </a:r>
          </a:p>
          <a:p>
            <a:endParaRPr lang="en-US" sz="1600" dirty="0">
              <a:solidFill>
                <a:schemeClr val="bg2">
                  <a:lumMod val="60000"/>
                  <a:lumOff val="40000"/>
                </a:schemeClr>
              </a:solidFill>
            </a:endParaRPr>
          </a:p>
          <a:p>
            <a:r>
              <a:rPr lang="en-US" sz="2800" dirty="0">
                <a:solidFill>
                  <a:schemeClr val="bg2"/>
                </a:solidFill>
              </a:rPr>
              <a:t>Solid Waste Management programs (FY18) within the states of:</a:t>
            </a:r>
          </a:p>
          <a:p>
            <a:endParaRPr lang="en-US" sz="1600" dirty="0">
              <a:solidFill>
                <a:schemeClr val="bg2">
                  <a:lumMod val="60000"/>
                  <a:lumOff val="40000"/>
                </a:schemeClr>
              </a:solidFill>
            </a:endParaRPr>
          </a:p>
          <a:p>
            <a:r>
              <a:rPr lang="en-US" sz="2400" dirty="0">
                <a:solidFill>
                  <a:schemeClr val="bg2">
                    <a:lumMod val="60000"/>
                    <a:lumOff val="40000"/>
                  </a:schemeClr>
                </a:solidFill>
              </a:rPr>
              <a:t>              </a:t>
            </a:r>
            <a:r>
              <a:rPr lang="en-US" sz="2800" dirty="0">
                <a:solidFill>
                  <a:schemeClr val="bg2"/>
                </a:solidFill>
              </a:rPr>
              <a:t>Washington</a:t>
            </a:r>
          </a:p>
          <a:p>
            <a:endParaRPr lang="en-US" sz="1400" dirty="0">
              <a:solidFill>
                <a:schemeClr val="bg2"/>
              </a:solidFill>
            </a:endParaRPr>
          </a:p>
          <a:p>
            <a:r>
              <a:rPr lang="en-US" sz="2400" dirty="0">
                <a:solidFill>
                  <a:schemeClr val="bg2"/>
                </a:solidFill>
              </a:rPr>
              <a:t>               </a:t>
            </a:r>
            <a:r>
              <a:rPr lang="en-US" sz="2800" dirty="0">
                <a:solidFill>
                  <a:schemeClr val="bg2"/>
                </a:solidFill>
              </a:rPr>
              <a:t>Utah</a:t>
            </a:r>
          </a:p>
          <a:p>
            <a:endParaRPr lang="en-US" sz="1400" dirty="0">
              <a:solidFill>
                <a:schemeClr val="bg2"/>
              </a:solidFill>
            </a:endParaRPr>
          </a:p>
          <a:p>
            <a:r>
              <a:rPr lang="en-US" sz="2800" dirty="0">
                <a:solidFill>
                  <a:schemeClr val="bg2"/>
                </a:solidFill>
              </a:rPr>
              <a:t>             Alaska</a:t>
            </a:r>
          </a:p>
          <a:p>
            <a:endParaRPr lang="en-US" sz="1000" dirty="0">
              <a:solidFill>
                <a:schemeClr val="bg2">
                  <a:lumMod val="60000"/>
                  <a:lumOff val="40000"/>
                </a:schemeClr>
              </a:solidFill>
            </a:endParaRPr>
          </a:p>
          <a:p>
            <a:r>
              <a:rPr lang="en-US" sz="2400" dirty="0">
                <a:solidFill>
                  <a:srgbClr val="FF0000"/>
                </a:solidFill>
              </a:rPr>
              <a:t>                </a:t>
            </a:r>
          </a:p>
          <a:p>
            <a:r>
              <a:rPr lang="en-US" sz="2400" dirty="0">
                <a:solidFill>
                  <a:srgbClr val="FF0000"/>
                </a:solidFill>
              </a:rPr>
              <a:t>          </a:t>
            </a:r>
          </a:p>
          <a:p>
            <a:endParaRPr lang="en-US" dirty="0">
              <a:solidFill>
                <a:schemeClr val="bg2">
                  <a:lumMod val="60000"/>
                  <a:lumOff val="40000"/>
                </a:schemeClr>
              </a:solidFill>
            </a:endParaRPr>
          </a:p>
          <a:p>
            <a:endParaRPr lang="en-US" dirty="0">
              <a:solidFill>
                <a:schemeClr val="bg2">
                  <a:lumMod val="60000"/>
                  <a:lumOff val="40000"/>
                </a:schemeClr>
              </a:solidFill>
            </a:endParaRPr>
          </a:p>
          <a:p>
            <a:endParaRPr lang="en-US" dirty="0"/>
          </a:p>
        </p:txBody>
      </p:sp>
      <p:pic>
        <p:nvPicPr>
          <p:cNvPr id="10" name="Picture 9">
            <a:extLst>
              <a:ext uri="{FF2B5EF4-FFF2-40B4-BE49-F238E27FC236}">
                <a16:creationId xmlns:a16="http://schemas.microsoft.com/office/drawing/2014/main" id="{9A4E3FD5-4172-4ADB-9205-0182DDDF5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293" y="3581400"/>
            <a:ext cx="446543" cy="435751"/>
          </a:xfrm>
          <a:prstGeom prst="rect">
            <a:avLst/>
          </a:prstGeom>
        </p:spPr>
      </p:pic>
      <p:pic>
        <p:nvPicPr>
          <p:cNvPr id="15" name="Picture 14">
            <a:extLst>
              <a:ext uri="{FF2B5EF4-FFF2-40B4-BE49-F238E27FC236}">
                <a16:creationId xmlns:a16="http://schemas.microsoft.com/office/drawing/2014/main" id="{6E4C83C8-8450-4666-9232-402757507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293" y="4200336"/>
            <a:ext cx="446543" cy="4357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413" y="186732"/>
            <a:ext cx="6081622" cy="1569942"/>
          </a:xfrm>
          <a:prstGeom prst="rect">
            <a:avLst/>
          </a:prstGeom>
        </p:spPr>
      </p:pic>
      <p:pic>
        <p:nvPicPr>
          <p:cNvPr id="12" name="Picture 11">
            <a:extLst>
              <a:ext uri="{FF2B5EF4-FFF2-40B4-BE49-F238E27FC236}">
                <a16:creationId xmlns:a16="http://schemas.microsoft.com/office/drawing/2014/main" id="{6E4C83C8-8450-4666-9232-402757507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2619" y="4847780"/>
            <a:ext cx="455668" cy="444656"/>
          </a:xfrm>
          <a:prstGeom prst="rect">
            <a:avLst/>
          </a:prstGeom>
        </p:spPr>
      </p:pic>
    </p:spTree>
    <p:extLst>
      <p:ext uri="{BB962C8B-B14F-4D97-AF65-F5344CB8AC3E}">
        <p14:creationId xmlns:p14="http://schemas.microsoft.com/office/powerpoint/2010/main" val="417897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0B6B7C-A62F-4E41-8758-78FBB1A9E77C}"/>
              </a:ext>
            </a:extLst>
          </p:cNvPr>
          <p:cNvSpPr>
            <a:spLocks noGrp="1"/>
          </p:cNvSpPr>
          <p:nvPr>
            <p:ph idx="1"/>
          </p:nvPr>
        </p:nvSpPr>
        <p:spPr>
          <a:xfrm>
            <a:off x="457200" y="1026218"/>
            <a:ext cx="8229600" cy="5277600"/>
          </a:xfrm>
        </p:spPr>
        <p:txBody>
          <a:bodyPr/>
          <a:lstStyle/>
          <a:p>
            <a:r>
              <a:rPr lang="en-US" b="1" dirty="0"/>
              <a:t>Washington</a:t>
            </a:r>
            <a:r>
              <a:rPr lang="en-US" dirty="0"/>
              <a:t>- Colville Indian Reservation</a:t>
            </a:r>
          </a:p>
          <a:p>
            <a:pPr lvl="1"/>
            <a:r>
              <a:rPr lang="en-US" sz="1800" dirty="0"/>
              <a:t>Mapping of illegal dumps on reservation</a:t>
            </a:r>
          </a:p>
          <a:p>
            <a:pPr lvl="1"/>
            <a:r>
              <a:rPr lang="en-US" sz="1800" dirty="0"/>
              <a:t>Metals identification and characterization  for buy-back center</a:t>
            </a:r>
          </a:p>
          <a:p>
            <a:pPr lvl="1"/>
            <a:r>
              <a:rPr lang="en-US" sz="1800" dirty="0"/>
              <a:t>Community education and outreach media materials</a:t>
            </a:r>
          </a:p>
          <a:p>
            <a:pPr marL="342900" lvl="1" indent="0">
              <a:buNone/>
            </a:pPr>
            <a:endParaRPr lang="en-US" sz="1800" dirty="0"/>
          </a:p>
          <a:p>
            <a:r>
              <a:rPr lang="en-US" b="1" dirty="0"/>
              <a:t>Utah</a:t>
            </a:r>
            <a:r>
              <a:rPr lang="en-US" dirty="0"/>
              <a:t>- Goshute Indian Reservation</a:t>
            </a:r>
          </a:p>
          <a:p>
            <a:pPr lvl="1"/>
            <a:r>
              <a:rPr lang="en-US" dirty="0"/>
              <a:t>Solid Waste Management Plan</a:t>
            </a:r>
          </a:p>
          <a:p>
            <a:pPr lvl="1"/>
            <a:r>
              <a:rPr lang="en-US" dirty="0"/>
              <a:t>Community Outreach and Education</a:t>
            </a:r>
          </a:p>
          <a:p>
            <a:pPr lvl="1"/>
            <a:r>
              <a:rPr lang="en-US" dirty="0"/>
              <a:t>Formation of utility board (who manages SWM as well)</a:t>
            </a:r>
          </a:p>
          <a:p>
            <a:pPr marL="0" indent="0">
              <a:buNone/>
            </a:pPr>
            <a:endParaRPr lang="en-US" sz="1800" dirty="0"/>
          </a:p>
          <a:p>
            <a:r>
              <a:rPr lang="en-US" b="1" dirty="0"/>
              <a:t>Alaska</a:t>
            </a:r>
            <a:r>
              <a:rPr lang="en-US" dirty="0"/>
              <a:t>- Native Village of Eek</a:t>
            </a:r>
          </a:p>
          <a:p>
            <a:pPr lvl="1"/>
            <a:r>
              <a:rPr lang="en-US" dirty="0"/>
              <a:t>Landfill Operator Training</a:t>
            </a:r>
          </a:p>
          <a:p>
            <a:pPr lvl="1"/>
            <a:r>
              <a:rPr lang="en-US" dirty="0"/>
              <a:t>Source Water Protection training</a:t>
            </a:r>
          </a:p>
          <a:p>
            <a:pPr lvl="1"/>
            <a:r>
              <a:rPr lang="en-US" dirty="0"/>
              <a:t>Community outreach and education (how waste practices effect water sources)</a:t>
            </a:r>
          </a:p>
          <a:p>
            <a:endParaRPr lang="en-US" b="1" dirty="0"/>
          </a:p>
        </p:txBody>
      </p:sp>
      <p:sp>
        <p:nvSpPr>
          <p:cNvPr id="4" name="Title 2">
            <a:extLst>
              <a:ext uri="{FF2B5EF4-FFF2-40B4-BE49-F238E27FC236}">
                <a16:creationId xmlns:a16="http://schemas.microsoft.com/office/drawing/2014/main" id="{18285112-62CD-486A-83C7-CF3FEE77C786}"/>
              </a:ext>
            </a:extLst>
          </p:cNvPr>
          <p:cNvSpPr>
            <a:spLocks noGrp="1"/>
          </p:cNvSpPr>
          <p:nvPr>
            <p:ph type="title"/>
          </p:nvPr>
        </p:nvSpPr>
        <p:spPr>
          <a:xfrm>
            <a:off x="332510" y="259579"/>
            <a:ext cx="6970143" cy="655801"/>
          </a:xfrm>
        </p:spPr>
        <p:txBody>
          <a:bodyPr anchor="ctr"/>
          <a:lstStyle/>
          <a:p>
            <a:r>
              <a:rPr lang="en-US" sz="3000" u="none" dirty="0"/>
              <a:t>Rural Community Assistance Corp</a:t>
            </a:r>
            <a:endParaRPr lang="en-US" sz="3000" dirty="0"/>
          </a:p>
        </p:txBody>
      </p:sp>
    </p:spTree>
    <p:extLst>
      <p:ext uri="{BB962C8B-B14F-4D97-AF65-F5344CB8AC3E}">
        <p14:creationId xmlns:p14="http://schemas.microsoft.com/office/powerpoint/2010/main" val="325834501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0B6B7C-A62F-4E41-8758-78FBB1A9E77C}"/>
              </a:ext>
            </a:extLst>
          </p:cNvPr>
          <p:cNvSpPr>
            <a:spLocks noGrp="1"/>
          </p:cNvSpPr>
          <p:nvPr>
            <p:ph idx="1"/>
          </p:nvPr>
        </p:nvSpPr>
        <p:spPr>
          <a:xfrm>
            <a:off x="457200" y="1026218"/>
            <a:ext cx="8229600" cy="4849812"/>
          </a:xfrm>
        </p:spPr>
        <p:txBody>
          <a:bodyPr/>
          <a:lstStyle/>
          <a:p>
            <a:r>
              <a:rPr lang="en-US" b="1" dirty="0"/>
              <a:t>Native Village of Kotlik, AK (FY 2017 project)</a:t>
            </a:r>
            <a:endParaRPr lang="en-US" dirty="0"/>
          </a:p>
          <a:p>
            <a:pPr lvl="1"/>
            <a:r>
              <a:rPr lang="en-US" sz="1800" dirty="0"/>
              <a:t>Landfill leachate sampling events</a:t>
            </a:r>
          </a:p>
          <a:p>
            <a:pPr lvl="1"/>
            <a:r>
              <a:rPr lang="en-US" sz="1800" dirty="0"/>
              <a:t>Community education &amp; outreach to protect source water from waste activities</a:t>
            </a:r>
          </a:p>
          <a:p>
            <a:pPr lvl="1"/>
            <a:r>
              <a:rPr lang="en-US" sz="1800" dirty="0"/>
              <a:t>Training video produced for water samplers to establish leachate baseline data</a:t>
            </a:r>
          </a:p>
          <a:p>
            <a:endParaRPr lang="en-US" b="1" dirty="0"/>
          </a:p>
          <a:p>
            <a:pPr marL="0" indent="0" algn="ctr">
              <a:buNone/>
            </a:pPr>
            <a:endParaRPr lang="en-US" sz="3200" dirty="0"/>
          </a:p>
          <a:p>
            <a:pPr marL="0" indent="0" algn="ctr">
              <a:buNone/>
            </a:pPr>
            <a:r>
              <a:rPr lang="en-US" sz="2800" dirty="0"/>
              <a:t>Jacqueline Shirley</a:t>
            </a:r>
          </a:p>
          <a:p>
            <a:pPr marL="0" indent="0" algn="ctr">
              <a:buNone/>
            </a:pPr>
            <a:r>
              <a:rPr lang="en-US" sz="2800" dirty="0">
                <a:hlinkClick r:id="rId3"/>
              </a:rPr>
              <a:t>jshirley@rcac.org</a:t>
            </a:r>
            <a:endParaRPr lang="en-US" sz="2800" dirty="0"/>
          </a:p>
          <a:p>
            <a:pPr marL="0" indent="0" algn="ctr">
              <a:buNone/>
            </a:pPr>
            <a:r>
              <a:rPr lang="en-US" sz="2800" dirty="0"/>
              <a:t>907.952.9971</a:t>
            </a:r>
          </a:p>
        </p:txBody>
      </p:sp>
      <p:sp>
        <p:nvSpPr>
          <p:cNvPr id="4" name="Title 2">
            <a:extLst>
              <a:ext uri="{FF2B5EF4-FFF2-40B4-BE49-F238E27FC236}">
                <a16:creationId xmlns:a16="http://schemas.microsoft.com/office/drawing/2014/main" id="{18285112-62CD-486A-83C7-CF3FEE77C786}"/>
              </a:ext>
            </a:extLst>
          </p:cNvPr>
          <p:cNvSpPr>
            <a:spLocks noGrp="1"/>
          </p:cNvSpPr>
          <p:nvPr>
            <p:ph type="title"/>
          </p:nvPr>
        </p:nvSpPr>
        <p:spPr>
          <a:xfrm>
            <a:off x="457200" y="370416"/>
            <a:ext cx="6728604" cy="655801"/>
          </a:xfrm>
        </p:spPr>
        <p:txBody>
          <a:bodyPr anchor="ctr"/>
          <a:lstStyle/>
          <a:p>
            <a:r>
              <a:rPr lang="en-US" sz="3000" u="none" dirty="0"/>
              <a:t>Rural Community Assistance Corp</a:t>
            </a:r>
            <a:endParaRPr lang="en-US" sz="3000" dirty="0"/>
          </a:p>
        </p:txBody>
      </p:sp>
    </p:spTree>
    <p:extLst>
      <p:ext uri="{BB962C8B-B14F-4D97-AF65-F5344CB8AC3E}">
        <p14:creationId xmlns:p14="http://schemas.microsoft.com/office/powerpoint/2010/main" val="406214011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hlinkClick r:id="rId3"/>
              </a:rPr>
              <a:t>https://vimeo.com/236993179</a:t>
            </a:r>
            <a:br>
              <a:rPr lang="en-US" dirty="0"/>
            </a:br>
            <a:endParaRPr lang="en-US" dirty="0"/>
          </a:p>
        </p:txBody>
      </p:sp>
      <p:pic>
        <p:nvPicPr>
          <p:cNvPr id="4" name="Content Placeholder 3"/>
          <p:cNvPicPr>
            <a:picLocks noGrp="1"/>
          </p:cNvPicPr>
          <p:nvPr>
            <p:ph idx="1"/>
          </p:nvPr>
        </p:nvPicPr>
        <p:blipFill rotWithShape="1">
          <a:blip r:embed="rId4"/>
          <a:srcRect l="6924" t="18686" r="56922" b="10215"/>
          <a:stretch/>
        </p:blipFill>
        <p:spPr bwMode="auto">
          <a:xfrm>
            <a:off x="457200" y="1623819"/>
            <a:ext cx="8229600" cy="45517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9248710"/>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giss.co.uk/mgiss/wp-content/uploads/2015/10/ersi.jpg"/>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itle 6"/>
          <p:cNvSpPr>
            <a:spLocks noGrp="1"/>
          </p:cNvSpPr>
          <p:nvPr>
            <p:ph type="title"/>
          </p:nvPr>
        </p:nvSpPr>
        <p:spPr>
          <a:xfrm>
            <a:off x="379413" y="380574"/>
            <a:ext cx="7257520" cy="577851"/>
          </a:xfrm>
        </p:spPr>
        <p:txBody>
          <a:bodyPr/>
          <a:lstStyle/>
          <a:p>
            <a:r>
              <a:rPr lang="en-US" sz="3000" u="none" dirty="0"/>
              <a:t>SWM – Thinking Outside the Bin </a:t>
            </a:r>
            <a:r>
              <a:rPr lang="en-US" u="none" dirty="0"/>
              <a:t>Part 1</a:t>
            </a:r>
          </a:p>
        </p:txBody>
      </p:sp>
      <p:sp>
        <p:nvSpPr>
          <p:cNvPr id="5" name="Rectangle 4">
            <a:extLst>
              <a:ext uri="{FF2B5EF4-FFF2-40B4-BE49-F238E27FC236}">
                <a16:creationId xmlns:a16="http://schemas.microsoft.com/office/drawing/2014/main" id="{C1DC3A97-71AF-4B00-AFED-ED9CDC251976}"/>
              </a:ext>
            </a:extLst>
          </p:cNvPr>
          <p:cNvSpPr/>
          <p:nvPr/>
        </p:nvSpPr>
        <p:spPr>
          <a:xfrm>
            <a:off x="379413" y="2700868"/>
            <a:ext cx="8223250" cy="3354765"/>
          </a:xfrm>
          <a:prstGeom prst="rect">
            <a:avLst/>
          </a:prstGeom>
        </p:spPr>
        <p:txBody>
          <a:bodyPr wrap="square">
            <a:spAutoFit/>
          </a:bodyPr>
          <a:lstStyle/>
          <a:p>
            <a:pPr algn="ctr"/>
            <a:r>
              <a:rPr lang="en-US" sz="2400" u="sng" dirty="0">
                <a:solidFill>
                  <a:schemeClr val="bg2">
                    <a:lumMod val="60000"/>
                    <a:lumOff val="40000"/>
                  </a:schemeClr>
                </a:solidFill>
              </a:rPr>
              <a:t>www.rcapsolutions.org/solid-waste/</a:t>
            </a:r>
          </a:p>
          <a:p>
            <a:endParaRPr lang="en-US" dirty="0">
              <a:solidFill>
                <a:schemeClr val="bg2">
                  <a:lumMod val="60000"/>
                  <a:lumOff val="40000"/>
                </a:schemeClr>
              </a:solidFill>
            </a:endParaRPr>
          </a:p>
          <a:p>
            <a:r>
              <a:rPr lang="en-US" dirty="0">
                <a:solidFill>
                  <a:schemeClr val="bg2">
                    <a:lumMod val="60000"/>
                    <a:lumOff val="40000"/>
                  </a:schemeClr>
                </a:solidFill>
              </a:rPr>
              <a:t>  </a:t>
            </a:r>
            <a:r>
              <a:rPr lang="en-US" sz="2400" dirty="0">
                <a:solidFill>
                  <a:schemeClr val="bg2"/>
                </a:solidFill>
              </a:rPr>
              <a:t>Solid Waste Management programs within the states of:</a:t>
            </a:r>
          </a:p>
          <a:p>
            <a:endParaRPr lang="en-US" sz="1600" dirty="0">
              <a:solidFill>
                <a:schemeClr val="bg2">
                  <a:lumMod val="60000"/>
                  <a:lumOff val="40000"/>
                </a:schemeClr>
              </a:solidFill>
            </a:endParaRPr>
          </a:p>
          <a:p>
            <a:r>
              <a:rPr lang="en-US" sz="2400" dirty="0">
                <a:solidFill>
                  <a:schemeClr val="bg2">
                    <a:lumMod val="60000"/>
                    <a:lumOff val="40000"/>
                  </a:schemeClr>
                </a:solidFill>
              </a:rPr>
              <a:t>                </a:t>
            </a:r>
            <a:r>
              <a:rPr lang="en-US" sz="2400" dirty="0">
                <a:solidFill>
                  <a:schemeClr val="bg2"/>
                </a:solidFill>
              </a:rPr>
              <a:t>New Hampshire</a:t>
            </a:r>
          </a:p>
          <a:p>
            <a:endParaRPr lang="en-US" sz="1000" dirty="0">
              <a:solidFill>
                <a:schemeClr val="bg2">
                  <a:lumMod val="60000"/>
                  <a:lumOff val="40000"/>
                </a:schemeClr>
              </a:solidFill>
            </a:endParaRPr>
          </a:p>
          <a:p>
            <a:r>
              <a:rPr lang="en-US" sz="2400" dirty="0">
                <a:solidFill>
                  <a:schemeClr val="bg2">
                    <a:lumMod val="60000"/>
                    <a:lumOff val="40000"/>
                  </a:schemeClr>
                </a:solidFill>
              </a:rPr>
              <a:t>                </a:t>
            </a:r>
            <a:r>
              <a:rPr lang="en-US" sz="2400" dirty="0">
                <a:solidFill>
                  <a:srgbClr val="FF0000"/>
                </a:solidFill>
              </a:rPr>
              <a:t> </a:t>
            </a:r>
          </a:p>
          <a:p>
            <a:pPr marL="285750" indent="-285750">
              <a:buBlip>
                <a:blip r:embed="rId3"/>
              </a:buBlip>
            </a:pPr>
            <a:endParaRPr lang="en-US" dirty="0">
              <a:solidFill>
                <a:srgbClr val="FF0000"/>
              </a:solidFill>
            </a:endParaRPr>
          </a:p>
          <a:p>
            <a:endParaRPr lang="en-US" dirty="0">
              <a:solidFill>
                <a:schemeClr val="bg2">
                  <a:lumMod val="60000"/>
                  <a:lumOff val="40000"/>
                </a:schemeClr>
              </a:solidFill>
            </a:endParaRPr>
          </a:p>
          <a:p>
            <a:endParaRPr lang="en-US" dirty="0">
              <a:solidFill>
                <a:schemeClr val="bg2">
                  <a:lumMod val="60000"/>
                  <a:lumOff val="40000"/>
                </a:schemeClr>
              </a:solidFill>
            </a:endParaRPr>
          </a:p>
          <a:p>
            <a:endParaRPr lang="en-US" dirty="0"/>
          </a:p>
        </p:txBody>
      </p:sp>
      <p:pic>
        <p:nvPicPr>
          <p:cNvPr id="10" name="Picture 9">
            <a:extLst>
              <a:ext uri="{FF2B5EF4-FFF2-40B4-BE49-F238E27FC236}">
                <a16:creationId xmlns:a16="http://schemas.microsoft.com/office/drawing/2014/main" id="{9A4E3FD5-4172-4ADB-9205-0182DDDF5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712" y="4030133"/>
            <a:ext cx="381889" cy="372660"/>
          </a:xfrm>
          <a:prstGeom prst="rect">
            <a:avLst/>
          </a:prstGeom>
        </p:spPr>
      </p:pic>
      <p:pic>
        <p:nvPicPr>
          <p:cNvPr id="15" name="Picture 14">
            <a:extLst>
              <a:ext uri="{FF2B5EF4-FFF2-40B4-BE49-F238E27FC236}">
                <a16:creationId xmlns:a16="http://schemas.microsoft.com/office/drawing/2014/main" id="{6E4C83C8-8450-4666-9232-402757507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712" y="4534658"/>
            <a:ext cx="381889" cy="372660"/>
          </a:xfrm>
          <a:prstGeom prst="rect">
            <a:avLst/>
          </a:prstGeom>
        </p:spPr>
      </p:pic>
      <p:pic>
        <p:nvPicPr>
          <p:cNvPr id="8" name="Picture 7">
            <a:extLst>
              <a:ext uri="{FF2B5EF4-FFF2-40B4-BE49-F238E27FC236}">
                <a16:creationId xmlns:a16="http://schemas.microsoft.com/office/drawing/2014/main" id="{4892024F-79CE-489E-9668-1F48C37AD2B6}"/>
              </a:ext>
            </a:extLst>
          </p:cNvPr>
          <p:cNvPicPr>
            <a:picLocks noChangeAspect="1"/>
          </p:cNvPicPr>
          <p:nvPr/>
        </p:nvPicPr>
        <p:blipFill>
          <a:blip r:embed="rId5"/>
          <a:stretch>
            <a:fillRect/>
          </a:stretch>
        </p:blipFill>
        <p:spPr>
          <a:xfrm>
            <a:off x="1747837" y="1091459"/>
            <a:ext cx="5343525" cy="1476375"/>
          </a:xfrm>
          <a:prstGeom prst="rect">
            <a:avLst/>
          </a:prstGeom>
        </p:spPr>
      </p:pic>
      <p:pic>
        <p:nvPicPr>
          <p:cNvPr id="13" name="Picture 12">
            <a:extLst>
              <a:ext uri="{FF2B5EF4-FFF2-40B4-BE49-F238E27FC236}">
                <a16:creationId xmlns:a16="http://schemas.microsoft.com/office/drawing/2014/main" id="{926F491C-6B45-4FE5-A4BF-2406FDA6A4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580" y="5012148"/>
            <a:ext cx="381889" cy="372660"/>
          </a:xfrm>
          <a:prstGeom prst="rect">
            <a:avLst/>
          </a:prstGeom>
        </p:spPr>
      </p:pic>
      <p:pic>
        <p:nvPicPr>
          <p:cNvPr id="14" name="Picture 13">
            <a:extLst>
              <a:ext uri="{FF2B5EF4-FFF2-40B4-BE49-F238E27FC236}">
                <a16:creationId xmlns:a16="http://schemas.microsoft.com/office/drawing/2014/main" id="{543181D4-FC05-4731-BD94-E3A9726F3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580" y="5489638"/>
            <a:ext cx="381889" cy="372660"/>
          </a:xfrm>
          <a:prstGeom prst="rect">
            <a:avLst/>
          </a:prstGeom>
        </p:spPr>
      </p:pic>
    </p:spTree>
    <p:extLst>
      <p:ext uri="{BB962C8B-B14F-4D97-AF65-F5344CB8AC3E}">
        <p14:creationId xmlns:p14="http://schemas.microsoft.com/office/powerpoint/2010/main" val="10655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2B79CB9-CAC2-484D-BAC3-9AA727356EAA}"/>
              </a:ext>
            </a:extLst>
          </p:cNvPr>
          <p:cNvPicPr>
            <a:picLocks noGrp="1" noChangeAspect="1"/>
          </p:cNvPicPr>
          <p:nvPr>
            <p:ph idx="1"/>
          </p:nvPr>
        </p:nvPicPr>
        <p:blipFill>
          <a:blip r:embed="rId3"/>
          <a:stretch>
            <a:fillRect/>
          </a:stretch>
        </p:blipFill>
        <p:spPr>
          <a:xfrm>
            <a:off x="1458553" y="1136121"/>
            <a:ext cx="6023694" cy="4849812"/>
          </a:xfrm>
          <a:prstGeom prst="rect">
            <a:avLst/>
          </a:prstGeom>
        </p:spPr>
      </p:pic>
      <p:sp>
        <p:nvSpPr>
          <p:cNvPr id="3" name="Title 2">
            <a:extLst>
              <a:ext uri="{FF2B5EF4-FFF2-40B4-BE49-F238E27FC236}">
                <a16:creationId xmlns:a16="http://schemas.microsoft.com/office/drawing/2014/main" id="{39C2F150-24AD-4FF9-A15C-EE231D722AA6}"/>
              </a:ext>
            </a:extLst>
          </p:cNvPr>
          <p:cNvSpPr>
            <a:spLocks noGrp="1"/>
          </p:cNvSpPr>
          <p:nvPr>
            <p:ph type="title"/>
          </p:nvPr>
        </p:nvSpPr>
        <p:spPr>
          <a:xfrm>
            <a:off x="1014772" y="336550"/>
            <a:ext cx="6467475" cy="590550"/>
          </a:xfrm>
        </p:spPr>
        <p:txBody>
          <a:bodyPr anchor="ctr"/>
          <a:lstStyle/>
          <a:p>
            <a:r>
              <a:rPr lang="en-US" sz="3000" u="none" dirty="0"/>
              <a:t>SWM – RCAP Solutions</a:t>
            </a:r>
            <a:endParaRPr lang="en-US" sz="3000" dirty="0"/>
          </a:p>
        </p:txBody>
      </p:sp>
    </p:spTree>
    <p:extLst>
      <p:ext uri="{BB962C8B-B14F-4D97-AF65-F5344CB8AC3E}">
        <p14:creationId xmlns:p14="http://schemas.microsoft.com/office/powerpoint/2010/main" val="342653723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giss.co.uk/mgiss/wp-content/uploads/2015/10/ersi.jpg"/>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itle 6"/>
          <p:cNvSpPr>
            <a:spLocks noGrp="1"/>
          </p:cNvSpPr>
          <p:nvPr>
            <p:ph type="title"/>
          </p:nvPr>
        </p:nvSpPr>
        <p:spPr>
          <a:xfrm>
            <a:off x="379413" y="380574"/>
            <a:ext cx="7257520" cy="577851"/>
          </a:xfrm>
        </p:spPr>
        <p:txBody>
          <a:bodyPr/>
          <a:lstStyle/>
          <a:p>
            <a:r>
              <a:rPr lang="en-US" sz="3000" u="none" dirty="0"/>
              <a:t>SWM – Thinking Outside the Bin </a:t>
            </a:r>
            <a:r>
              <a:rPr lang="en-US" u="none" dirty="0"/>
              <a:t>Part 1</a:t>
            </a:r>
          </a:p>
        </p:txBody>
      </p:sp>
      <p:sp>
        <p:nvSpPr>
          <p:cNvPr id="5" name="Rectangle 4">
            <a:extLst>
              <a:ext uri="{FF2B5EF4-FFF2-40B4-BE49-F238E27FC236}">
                <a16:creationId xmlns:a16="http://schemas.microsoft.com/office/drawing/2014/main" id="{C1DC3A97-71AF-4B00-AFED-ED9CDC251976}"/>
              </a:ext>
            </a:extLst>
          </p:cNvPr>
          <p:cNvSpPr/>
          <p:nvPr/>
        </p:nvSpPr>
        <p:spPr>
          <a:xfrm>
            <a:off x="379413" y="2836334"/>
            <a:ext cx="8223250" cy="3447098"/>
          </a:xfrm>
          <a:prstGeom prst="rect">
            <a:avLst/>
          </a:prstGeom>
        </p:spPr>
        <p:txBody>
          <a:bodyPr wrap="square">
            <a:spAutoFit/>
          </a:bodyPr>
          <a:lstStyle/>
          <a:p>
            <a:pPr algn="r"/>
            <a:r>
              <a:rPr lang="en-US" sz="2400" u="sng" dirty="0">
                <a:solidFill>
                  <a:schemeClr val="bg2">
                    <a:lumMod val="60000"/>
                    <a:lumOff val="40000"/>
                  </a:schemeClr>
                </a:solidFill>
              </a:rPr>
              <a:t>www.greatlakesrcap.org</a:t>
            </a:r>
          </a:p>
          <a:p>
            <a:r>
              <a:rPr lang="en-US" dirty="0">
                <a:solidFill>
                  <a:schemeClr val="bg2">
                    <a:lumMod val="60000"/>
                    <a:lumOff val="40000"/>
                  </a:schemeClr>
                </a:solidFill>
              </a:rPr>
              <a:t>  </a:t>
            </a:r>
          </a:p>
          <a:p>
            <a:endParaRPr lang="en-US" sz="2400" dirty="0">
              <a:solidFill>
                <a:schemeClr val="bg2"/>
              </a:solidFill>
            </a:endParaRPr>
          </a:p>
          <a:p>
            <a:r>
              <a:rPr lang="en-US" sz="2400" dirty="0">
                <a:solidFill>
                  <a:schemeClr val="bg2"/>
                </a:solidFill>
              </a:rPr>
              <a:t>Solid Waste Management programs within the states of:</a:t>
            </a:r>
          </a:p>
          <a:p>
            <a:endParaRPr lang="en-US" sz="1600" dirty="0">
              <a:solidFill>
                <a:schemeClr val="bg2"/>
              </a:solidFill>
            </a:endParaRPr>
          </a:p>
          <a:p>
            <a:r>
              <a:rPr lang="en-US" sz="2400" dirty="0">
                <a:solidFill>
                  <a:schemeClr val="bg2"/>
                </a:solidFill>
              </a:rPr>
              <a:t>                Indiana</a:t>
            </a:r>
          </a:p>
          <a:p>
            <a:endParaRPr lang="en-US" sz="1200" dirty="0">
              <a:solidFill>
                <a:schemeClr val="bg2"/>
              </a:solidFill>
            </a:endParaRPr>
          </a:p>
          <a:p>
            <a:r>
              <a:rPr lang="en-US" sz="2400" dirty="0">
                <a:solidFill>
                  <a:schemeClr val="bg2"/>
                </a:solidFill>
              </a:rPr>
              <a:t>                Kentucky</a:t>
            </a:r>
            <a:endParaRPr lang="en-US" dirty="0">
              <a:solidFill>
                <a:schemeClr val="bg2"/>
              </a:solidFill>
            </a:endParaRPr>
          </a:p>
          <a:p>
            <a:endParaRPr lang="en-US" dirty="0">
              <a:solidFill>
                <a:schemeClr val="bg2">
                  <a:lumMod val="60000"/>
                  <a:lumOff val="40000"/>
                </a:schemeClr>
              </a:solidFill>
            </a:endParaRPr>
          </a:p>
          <a:p>
            <a:endParaRPr lang="en-US" dirty="0">
              <a:solidFill>
                <a:schemeClr val="bg2">
                  <a:lumMod val="60000"/>
                  <a:lumOff val="40000"/>
                </a:schemeClr>
              </a:solidFill>
            </a:endParaRPr>
          </a:p>
          <a:p>
            <a:endParaRPr lang="en-US" dirty="0"/>
          </a:p>
        </p:txBody>
      </p:sp>
      <p:pic>
        <p:nvPicPr>
          <p:cNvPr id="10" name="Picture 9">
            <a:extLst>
              <a:ext uri="{FF2B5EF4-FFF2-40B4-BE49-F238E27FC236}">
                <a16:creationId xmlns:a16="http://schemas.microsoft.com/office/drawing/2014/main" id="{9A4E3FD5-4172-4ADB-9205-0182DDDF5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101" y="4530897"/>
            <a:ext cx="381889" cy="372660"/>
          </a:xfrm>
          <a:prstGeom prst="rect">
            <a:avLst/>
          </a:prstGeom>
        </p:spPr>
      </p:pic>
      <p:pic>
        <p:nvPicPr>
          <p:cNvPr id="15" name="Picture 14">
            <a:extLst>
              <a:ext uri="{FF2B5EF4-FFF2-40B4-BE49-F238E27FC236}">
                <a16:creationId xmlns:a16="http://schemas.microsoft.com/office/drawing/2014/main" id="{6E4C83C8-8450-4666-9232-402757507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679" y="5092140"/>
            <a:ext cx="381889" cy="372660"/>
          </a:xfrm>
          <a:prstGeom prst="rect">
            <a:avLst/>
          </a:prstGeom>
        </p:spPr>
      </p:pic>
      <p:pic>
        <p:nvPicPr>
          <p:cNvPr id="13" name="Picture 12">
            <a:extLst>
              <a:ext uri="{FF2B5EF4-FFF2-40B4-BE49-F238E27FC236}">
                <a16:creationId xmlns:a16="http://schemas.microsoft.com/office/drawing/2014/main" id="{35AAAA96-4DFB-4CEE-9A36-445C4F177D69}"/>
              </a:ext>
            </a:extLst>
          </p:cNvPr>
          <p:cNvPicPr>
            <a:picLocks noChangeAspect="1"/>
          </p:cNvPicPr>
          <p:nvPr/>
        </p:nvPicPr>
        <p:blipFill>
          <a:blip r:embed="rId4"/>
          <a:stretch>
            <a:fillRect/>
          </a:stretch>
        </p:blipFill>
        <p:spPr>
          <a:xfrm>
            <a:off x="379413" y="1139106"/>
            <a:ext cx="4562475" cy="2524125"/>
          </a:xfrm>
          <a:prstGeom prst="rect">
            <a:avLst/>
          </a:prstGeom>
        </p:spPr>
      </p:pic>
    </p:spTree>
    <p:extLst>
      <p:ext uri="{BB962C8B-B14F-4D97-AF65-F5344CB8AC3E}">
        <p14:creationId xmlns:p14="http://schemas.microsoft.com/office/powerpoint/2010/main" val="256387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76E67A-B1C0-44CE-9BD0-D48ABE5B802B}"/>
              </a:ext>
            </a:extLst>
          </p:cNvPr>
          <p:cNvPicPr>
            <a:picLocks noGrp="1" noChangeAspect="1"/>
          </p:cNvPicPr>
          <p:nvPr>
            <p:ph idx="1"/>
          </p:nvPr>
        </p:nvPicPr>
        <p:blipFill>
          <a:blip r:embed="rId3"/>
          <a:stretch>
            <a:fillRect/>
          </a:stretch>
        </p:blipFill>
        <p:spPr>
          <a:xfrm>
            <a:off x="807394" y="1203854"/>
            <a:ext cx="7258277" cy="4849812"/>
          </a:xfrm>
          <a:prstGeom prst="rect">
            <a:avLst/>
          </a:prstGeom>
        </p:spPr>
      </p:pic>
      <p:sp>
        <p:nvSpPr>
          <p:cNvPr id="4" name="Title 2">
            <a:extLst>
              <a:ext uri="{FF2B5EF4-FFF2-40B4-BE49-F238E27FC236}">
                <a16:creationId xmlns:a16="http://schemas.microsoft.com/office/drawing/2014/main" id="{2E89367E-2A81-4A72-9D4F-250A8B88015E}"/>
              </a:ext>
            </a:extLst>
          </p:cNvPr>
          <p:cNvSpPr>
            <a:spLocks noGrp="1"/>
          </p:cNvSpPr>
          <p:nvPr>
            <p:ph type="title"/>
          </p:nvPr>
        </p:nvSpPr>
        <p:spPr>
          <a:xfrm>
            <a:off x="607484" y="319616"/>
            <a:ext cx="6467475" cy="590550"/>
          </a:xfrm>
        </p:spPr>
        <p:txBody>
          <a:bodyPr anchor="ctr"/>
          <a:lstStyle/>
          <a:p>
            <a:r>
              <a:rPr lang="en-US" sz="3000" u="none" dirty="0"/>
              <a:t>SWM – RCAP Solutions</a:t>
            </a:r>
            <a:endParaRPr lang="en-US" sz="3000" dirty="0"/>
          </a:p>
        </p:txBody>
      </p:sp>
    </p:spTree>
    <p:extLst>
      <p:ext uri="{BB962C8B-B14F-4D97-AF65-F5344CB8AC3E}">
        <p14:creationId xmlns:p14="http://schemas.microsoft.com/office/powerpoint/2010/main" val="116843487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81CBA18E-EB61-4BA7-BA62-12DFCAEA77D2}"/>
              </a:ext>
            </a:extLst>
          </p:cNvPr>
          <p:cNvSpPr>
            <a:spLocks noGrp="1"/>
          </p:cNvSpPr>
          <p:nvPr>
            <p:ph type="title"/>
          </p:nvPr>
        </p:nvSpPr>
        <p:spPr>
          <a:xfrm>
            <a:off x="336551" y="302682"/>
            <a:ext cx="7266516" cy="713317"/>
          </a:xfrm>
        </p:spPr>
        <p:txBody>
          <a:bodyPr/>
          <a:lstStyle/>
          <a:p>
            <a:r>
              <a:rPr lang="en-US" sz="3000" u="none" dirty="0"/>
              <a:t>SWM – Thinking Outside the Bin </a:t>
            </a:r>
            <a:r>
              <a:rPr lang="en-US" u="none" dirty="0"/>
              <a:t>Part 1</a:t>
            </a:r>
          </a:p>
        </p:txBody>
      </p:sp>
      <p:pic>
        <p:nvPicPr>
          <p:cNvPr id="9" name="Picture 8">
            <a:extLst>
              <a:ext uri="{FF2B5EF4-FFF2-40B4-BE49-F238E27FC236}">
                <a16:creationId xmlns:a16="http://schemas.microsoft.com/office/drawing/2014/main" id="{7177043A-8853-4191-B62B-EB6A7F917A81}"/>
              </a:ext>
            </a:extLst>
          </p:cNvPr>
          <p:cNvPicPr>
            <a:picLocks noChangeAspect="1"/>
          </p:cNvPicPr>
          <p:nvPr/>
        </p:nvPicPr>
        <p:blipFill>
          <a:blip r:embed="rId3"/>
          <a:stretch>
            <a:fillRect/>
          </a:stretch>
        </p:blipFill>
        <p:spPr>
          <a:xfrm>
            <a:off x="1334078" y="1431635"/>
            <a:ext cx="5842576" cy="4241485"/>
          </a:xfrm>
          <a:prstGeom prst="rect">
            <a:avLst/>
          </a:prstGeom>
        </p:spPr>
      </p:pic>
    </p:spTree>
    <p:extLst>
      <p:ext uri="{BB962C8B-B14F-4D97-AF65-F5344CB8AC3E}">
        <p14:creationId xmlns:p14="http://schemas.microsoft.com/office/powerpoint/2010/main" val="3609963774"/>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8BA50B3-DB47-449F-A100-1C85A2F45872}"/>
              </a:ext>
            </a:extLst>
          </p:cNvPr>
          <p:cNvSpPr>
            <a:spLocks noGrp="1"/>
          </p:cNvSpPr>
          <p:nvPr>
            <p:ph type="title"/>
          </p:nvPr>
        </p:nvSpPr>
        <p:spPr>
          <a:xfrm>
            <a:off x="457200" y="305761"/>
            <a:ext cx="6467475" cy="590550"/>
          </a:xfrm>
        </p:spPr>
        <p:txBody>
          <a:bodyPr anchor="ctr"/>
          <a:lstStyle/>
          <a:p>
            <a:r>
              <a:rPr lang="en-US" sz="3000" u="none" dirty="0"/>
              <a:t>SWM – Southeast RCAP</a:t>
            </a:r>
            <a:endParaRPr lang="en-US" sz="3000" dirty="0"/>
          </a:p>
        </p:txBody>
      </p:sp>
      <p:sp>
        <p:nvSpPr>
          <p:cNvPr id="9" name="Title 1">
            <a:extLst>
              <a:ext uri="{FF2B5EF4-FFF2-40B4-BE49-F238E27FC236}">
                <a16:creationId xmlns:a16="http://schemas.microsoft.com/office/drawing/2014/main" id="{F1BB0F0D-1822-4816-89C1-D58A8B61EA92}"/>
              </a:ext>
            </a:extLst>
          </p:cNvPr>
          <p:cNvSpPr txBox="1">
            <a:spLocks/>
          </p:cNvSpPr>
          <p:nvPr/>
        </p:nvSpPr>
        <p:spPr>
          <a:xfrm>
            <a:off x="1623445" y="1120807"/>
            <a:ext cx="6286500" cy="21717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Let’s Talk Trash</a:t>
            </a:r>
            <a:br>
              <a:rPr kumimoji="0" lang="en-US" sz="33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br>
            <a:r>
              <a:rPr kumimoji="0" lang="en-US" sz="27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Ideas for your Recycling Related Projects</a:t>
            </a:r>
            <a:endParaRPr kumimoji="0" lang="en-US" sz="27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0" name="Subtitle 2">
            <a:extLst>
              <a:ext uri="{FF2B5EF4-FFF2-40B4-BE49-F238E27FC236}">
                <a16:creationId xmlns:a16="http://schemas.microsoft.com/office/drawing/2014/main" id="{3083908C-4E9D-4A28-9186-2D000A99892F}"/>
              </a:ext>
            </a:extLst>
          </p:cNvPr>
          <p:cNvSpPr txBox="1">
            <a:spLocks/>
          </p:cNvSpPr>
          <p:nvPr/>
        </p:nvSpPr>
        <p:spPr>
          <a:xfrm>
            <a:off x="1543050" y="3278652"/>
            <a:ext cx="5891022" cy="215059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Be Cool Recycle In School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By Rachel Silver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SERCAP- FL</a:t>
            </a:r>
          </a:p>
        </p:txBody>
      </p:sp>
      <p:pic>
        <p:nvPicPr>
          <p:cNvPr id="12" name="Picture 11">
            <a:extLst>
              <a:ext uri="{FF2B5EF4-FFF2-40B4-BE49-F238E27FC236}">
                <a16:creationId xmlns:a16="http://schemas.microsoft.com/office/drawing/2014/main" id="{7BCE37BF-5E87-40E0-924B-F91E54BE291B}"/>
              </a:ext>
            </a:extLst>
          </p:cNvPr>
          <p:cNvPicPr>
            <a:picLocks noChangeAspect="1"/>
          </p:cNvPicPr>
          <p:nvPr/>
        </p:nvPicPr>
        <p:blipFill>
          <a:blip r:embed="rId3"/>
          <a:stretch>
            <a:fillRect/>
          </a:stretch>
        </p:blipFill>
        <p:spPr>
          <a:xfrm>
            <a:off x="6080643" y="4096712"/>
            <a:ext cx="1353429" cy="1767993"/>
          </a:xfrm>
          <a:prstGeom prst="rect">
            <a:avLst/>
          </a:prstGeom>
        </p:spPr>
      </p:pic>
    </p:spTree>
    <p:extLst>
      <p:ext uri="{BB962C8B-B14F-4D97-AF65-F5344CB8AC3E}">
        <p14:creationId xmlns:p14="http://schemas.microsoft.com/office/powerpoint/2010/main" val="325643009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C415FDAC-01A8-4A19-83A1-B96E581E0153}"/>
              </a:ext>
            </a:extLst>
          </p:cNvPr>
          <p:cNvGraphicFramePr>
            <a:graphicFrameLocks noChangeAspect="1"/>
          </p:cNvGraphicFramePr>
          <p:nvPr>
            <p:extLst>
              <p:ext uri="{D42A27DB-BD31-4B8C-83A1-F6EECF244321}">
                <p14:modId xmlns:p14="http://schemas.microsoft.com/office/powerpoint/2010/main" val="3343768979"/>
              </p:ext>
            </p:extLst>
          </p:nvPr>
        </p:nvGraphicFramePr>
        <p:xfrm>
          <a:off x="3629892" y="956727"/>
          <a:ext cx="3759358" cy="5408739"/>
        </p:xfrm>
        <a:graphic>
          <a:graphicData uri="http://schemas.openxmlformats.org/presentationml/2006/ole">
            <mc:AlternateContent xmlns:mc="http://schemas.openxmlformats.org/markup-compatibility/2006">
              <mc:Choice xmlns:v="urn:schemas-microsoft-com:vml" Requires="v">
                <p:oleObj spid="_x0000_s1026" name="Acrobat Document" r:id="rId4" imgW="5829138" imgH="7543648" progId="AcroExch.Document.DC">
                  <p:embed/>
                </p:oleObj>
              </mc:Choice>
              <mc:Fallback>
                <p:oleObj name="Acrobat Document" r:id="rId4" imgW="5829138" imgH="7543648" progId="AcroExch.Document.DC">
                  <p:embed/>
                  <p:pic>
                    <p:nvPicPr>
                      <p:cNvPr id="8" name="Object 7">
                        <a:extLst>
                          <a:ext uri="{FF2B5EF4-FFF2-40B4-BE49-F238E27FC236}">
                            <a16:creationId xmlns:a16="http://schemas.microsoft.com/office/drawing/2014/main" id="{C415FDAC-01A8-4A19-83A1-B96E581E0153}"/>
                          </a:ext>
                        </a:extLst>
                      </p:cNvPr>
                      <p:cNvPicPr/>
                      <p:nvPr/>
                    </p:nvPicPr>
                    <p:blipFill>
                      <a:blip r:embed="rId5"/>
                      <a:stretch>
                        <a:fillRect/>
                      </a:stretch>
                    </p:blipFill>
                    <p:spPr>
                      <a:xfrm>
                        <a:off x="3629892" y="956727"/>
                        <a:ext cx="3759358" cy="5408739"/>
                      </a:xfrm>
                      <a:prstGeom prst="rect">
                        <a:avLst/>
                      </a:prstGeom>
                    </p:spPr>
                  </p:pic>
                </p:oleObj>
              </mc:Fallback>
            </mc:AlternateContent>
          </a:graphicData>
        </a:graphic>
      </p:graphicFrame>
      <p:sp>
        <p:nvSpPr>
          <p:cNvPr id="4" name="Title 2">
            <a:extLst>
              <a:ext uri="{FF2B5EF4-FFF2-40B4-BE49-F238E27FC236}">
                <a16:creationId xmlns:a16="http://schemas.microsoft.com/office/drawing/2014/main" id="{0F7088F3-79D9-41D7-9B98-A0B1277F7BD7}"/>
              </a:ext>
            </a:extLst>
          </p:cNvPr>
          <p:cNvSpPr>
            <a:spLocks noGrp="1"/>
          </p:cNvSpPr>
          <p:nvPr>
            <p:ph type="title"/>
          </p:nvPr>
        </p:nvSpPr>
        <p:spPr>
          <a:xfrm>
            <a:off x="368878" y="262659"/>
            <a:ext cx="6467475" cy="590550"/>
          </a:xfrm>
        </p:spPr>
        <p:txBody>
          <a:bodyPr anchor="ctr"/>
          <a:lstStyle/>
          <a:p>
            <a:r>
              <a:rPr lang="en-US" sz="3000" u="none" dirty="0"/>
              <a:t>SWM – Southeast RCAP</a:t>
            </a:r>
            <a:endParaRPr lang="en-US" sz="3000" dirty="0"/>
          </a:p>
        </p:txBody>
      </p:sp>
      <p:sp>
        <p:nvSpPr>
          <p:cNvPr id="5" name="Title 1">
            <a:extLst>
              <a:ext uri="{FF2B5EF4-FFF2-40B4-BE49-F238E27FC236}">
                <a16:creationId xmlns:a16="http://schemas.microsoft.com/office/drawing/2014/main" id="{0E88B35A-6EA1-4FD8-AA72-FE5FCCE6809B}"/>
              </a:ext>
            </a:extLst>
          </p:cNvPr>
          <p:cNvSpPr txBox="1">
            <a:spLocks/>
          </p:cNvSpPr>
          <p:nvPr/>
        </p:nvSpPr>
        <p:spPr>
          <a:xfrm>
            <a:off x="513485" y="853209"/>
            <a:ext cx="2971800" cy="16383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3 Goals, </a:t>
            </a:r>
            <a:br>
              <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br>
            <a:r>
              <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3 Outcomes</a:t>
            </a: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6" name="Text Placeholder 2">
            <a:extLst>
              <a:ext uri="{FF2B5EF4-FFF2-40B4-BE49-F238E27FC236}">
                <a16:creationId xmlns:a16="http://schemas.microsoft.com/office/drawing/2014/main" id="{C079371B-4CB8-4FFB-8025-3BFCAC5A8960}"/>
              </a:ext>
            </a:extLst>
          </p:cNvPr>
          <p:cNvSpPr txBox="1">
            <a:spLocks/>
          </p:cNvSpPr>
          <p:nvPr/>
        </p:nvSpPr>
        <p:spPr>
          <a:xfrm>
            <a:off x="572474" y="2587587"/>
            <a:ext cx="3030141" cy="49451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Goal #1</a:t>
            </a:r>
          </a:p>
        </p:txBody>
      </p:sp>
      <p:sp>
        <p:nvSpPr>
          <p:cNvPr id="7" name="Content Placeholder 4">
            <a:extLst>
              <a:ext uri="{FF2B5EF4-FFF2-40B4-BE49-F238E27FC236}">
                <a16:creationId xmlns:a16="http://schemas.microsoft.com/office/drawing/2014/main" id="{3DB1CCF8-1380-486E-AFFA-8F2E632CDA53}"/>
              </a:ext>
            </a:extLst>
          </p:cNvPr>
          <p:cNvSpPr txBox="1">
            <a:spLocks/>
          </p:cNvSpPr>
          <p:nvPr/>
        </p:nvSpPr>
        <p:spPr>
          <a:xfrm>
            <a:off x="713510" y="3178137"/>
            <a:ext cx="2571750" cy="247728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Increase the County’s Total Recycling Rate (TTR)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Florida Department of Environmental Protection (FL-DEP) mandated goal of </a:t>
            </a: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75% by 2020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FBCF60D-D570-4D30-95B2-434505C99F6B}"/>
              </a:ext>
            </a:extLst>
          </p:cNvPr>
          <p:cNvSpPr/>
          <p:nvPr/>
        </p:nvSpPr>
        <p:spPr>
          <a:xfrm>
            <a:off x="7019108" y="1460014"/>
            <a:ext cx="1737270" cy="424732"/>
          </a:xfrm>
          <a:prstGeom prst="rect">
            <a:avLst/>
          </a:prstGeom>
        </p:spPr>
        <p:txBody>
          <a:bodyPr wrap="none">
            <a:spAutoFit/>
          </a:bodyPr>
          <a:lstStyle/>
          <a:p>
            <a:pPr lvl="0">
              <a:lnSpc>
                <a:spcPct val="90000"/>
              </a:lnSpc>
              <a:spcBef>
                <a:spcPts val="1000"/>
              </a:spcBef>
            </a:pPr>
            <a:r>
              <a:rPr lang="en-US" sz="2400" b="1" dirty="0">
                <a:solidFill>
                  <a:prstClr val="black"/>
                </a:solidFill>
                <a:latin typeface="Calibri" panose="020F0502020204030204"/>
              </a:rPr>
              <a:t>Outcome #1</a:t>
            </a:r>
          </a:p>
        </p:txBody>
      </p:sp>
      <p:graphicFrame>
        <p:nvGraphicFramePr>
          <p:cNvPr id="10" name="Table 9">
            <a:extLst>
              <a:ext uri="{FF2B5EF4-FFF2-40B4-BE49-F238E27FC236}">
                <a16:creationId xmlns:a16="http://schemas.microsoft.com/office/drawing/2014/main" id="{3D985194-6A39-41FC-9C78-33EBBB1AC5F7}"/>
              </a:ext>
            </a:extLst>
          </p:cNvPr>
          <p:cNvGraphicFramePr>
            <a:graphicFrameLocks noGrp="1"/>
          </p:cNvGraphicFramePr>
          <p:nvPr>
            <p:extLst>
              <p:ext uri="{D42A27DB-BD31-4B8C-83A1-F6EECF244321}">
                <p14:modId xmlns:p14="http://schemas.microsoft.com/office/powerpoint/2010/main" val="2354412891"/>
              </p:ext>
            </p:extLst>
          </p:nvPr>
        </p:nvGraphicFramePr>
        <p:xfrm>
          <a:off x="3388750" y="824833"/>
          <a:ext cx="4000500" cy="391442"/>
        </p:xfrm>
        <a:graphic>
          <a:graphicData uri="http://schemas.openxmlformats.org/drawingml/2006/table">
            <a:tbl>
              <a:tblPr/>
              <a:tblGrid>
                <a:gridCol w="4000500">
                  <a:extLst>
                    <a:ext uri="{9D8B030D-6E8A-4147-A177-3AD203B41FA5}">
                      <a16:colId xmlns:a16="http://schemas.microsoft.com/office/drawing/2014/main" val="20000"/>
                    </a:ext>
                  </a:extLst>
                </a:gridCol>
              </a:tblGrid>
              <a:tr h="217909">
                <a:tc>
                  <a:txBody>
                    <a:bodyPr/>
                    <a:lstStyle/>
                    <a:p>
                      <a:pPr fontAlgn="t"/>
                      <a:r>
                        <a:rPr lang="en-US" sz="1100" b="1" dirty="0">
                          <a:solidFill>
                            <a:srgbClr val="000000"/>
                          </a:solidFill>
                          <a:effectLst/>
                        </a:rPr>
                        <a:t>County Mixed Solid Waste and Recycling Data Summary Sheets</a:t>
                      </a:r>
                    </a:p>
                  </a:txBody>
                  <a:tcPr marL="28081" marR="28081" marT="28081" marB="28081">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3924962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F406705-43D2-4580-B904-B5F8D8ECEBDB}"/>
              </a:ext>
            </a:extLst>
          </p:cNvPr>
          <p:cNvSpPr>
            <a:spLocks noGrp="1"/>
          </p:cNvSpPr>
          <p:nvPr>
            <p:ph type="title"/>
          </p:nvPr>
        </p:nvSpPr>
        <p:spPr>
          <a:xfrm>
            <a:off x="457200" y="359641"/>
            <a:ext cx="6467475" cy="590550"/>
          </a:xfrm>
        </p:spPr>
        <p:txBody>
          <a:bodyPr anchor="ctr"/>
          <a:lstStyle/>
          <a:p>
            <a:r>
              <a:rPr lang="en-US" sz="3000" u="none" dirty="0"/>
              <a:t>SWM – Southeast RCAP</a:t>
            </a:r>
            <a:endParaRPr lang="en-US" sz="3000" dirty="0"/>
          </a:p>
        </p:txBody>
      </p:sp>
      <p:sp>
        <p:nvSpPr>
          <p:cNvPr id="8" name="Text Placeholder 2">
            <a:extLst>
              <a:ext uri="{FF2B5EF4-FFF2-40B4-BE49-F238E27FC236}">
                <a16:creationId xmlns:a16="http://schemas.microsoft.com/office/drawing/2014/main" id="{E4080E5D-193F-4B52-8B93-C68FBC734326}"/>
              </a:ext>
            </a:extLst>
          </p:cNvPr>
          <p:cNvSpPr txBox="1">
            <a:spLocks/>
          </p:cNvSpPr>
          <p:nvPr/>
        </p:nvSpPr>
        <p:spPr>
          <a:xfrm>
            <a:off x="660796" y="1749226"/>
            <a:ext cx="3030141" cy="49451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Goal #2</a:t>
            </a:r>
          </a:p>
        </p:txBody>
      </p:sp>
      <p:sp>
        <p:nvSpPr>
          <p:cNvPr id="9" name="Rectangle 8">
            <a:extLst>
              <a:ext uri="{FF2B5EF4-FFF2-40B4-BE49-F238E27FC236}">
                <a16:creationId xmlns:a16="http://schemas.microsoft.com/office/drawing/2014/main" id="{8B5BE846-5FE1-425E-B3E5-564EA71CF89F}"/>
              </a:ext>
            </a:extLst>
          </p:cNvPr>
          <p:cNvSpPr/>
          <p:nvPr/>
        </p:nvSpPr>
        <p:spPr>
          <a:xfrm>
            <a:off x="5013205" y="950191"/>
            <a:ext cx="1969895" cy="424732"/>
          </a:xfrm>
          <a:prstGeom prst="rect">
            <a:avLst/>
          </a:prstGeom>
        </p:spPr>
        <p:txBody>
          <a:bodyPr wrap="square">
            <a:spAutoFit/>
          </a:bodyPr>
          <a:lstStyle/>
          <a:p>
            <a:pPr>
              <a:lnSpc>
                <a:spcPct val="90000"/>
              </a:lnSpc>
              <a:spcBef>
                <a:spcPts val="1000"/>
              </a:spcBef>
            </a:pPr>
            <a:r>
              <a:rPr lang="en-US" sz="2400" b="1" kern="0" dirty="0">
                <a:solidFill>
                  <a:prstClr val="black"/>
                </a:solidFill>
                <a:latin typeface="Calibri" panose="020F0502020204030204"/>
              </a:rPr>
              <a:t>Outcome #2</a:t>
            </a:r>
          </a:p>
        </p:txBody>
      </p:sp>
      <p:pic>
        <p:nvPicPr>
          <p:cNvPr id="11" name="Picture 10">
            <a:extLst>
              <a:ext uri="{FF2B5EF4-FFF2-40B4-BE49-F238E27FC236}">
                <a16:creationId xmlns:a16="http://schemas.microsoft.com/office/drawing/2014/main" id="{26C0BA2B-3BE9-4F16-81A3-DA480C46415F}"/>
              </a:ext>
            </a:extLst>
          </p:cNvPr>
          <p:cNvPicPr>
            <a:picLocks noChangeAspect="1"/>
          </p:cNvPicPr>
          <p:nvPr/>
        </p:nvPicPr>
        <p:blipFill>
          <a:blip r:embed="rId3"/>
          <a:stretch>
            <a:fillRect/>
          </a:stretch>
        </p:blipFill>
        <p:spPr>
          <a:xfrm>
            <a:off x="3960671" y="1360216"/>
            <a:ext cx="4074965" cy="4651753"/>
          </a:xfrm>
          <a:prstGeom prst="rect">
            <a:avLst/>
          </a:prstGeom>
        </p:spPr>
      </p:pic>
      <p:sp>
        <p:nvSpPr>
          <p:cNvPr id="13" name="TextBox 12">
            <a:extLst>
              <a:ext uri="{FF2B5EF4-FFF2-40B4-BE49-F238E27FC236}">
                <a16:creationId xmlns:a16="http://schemas.microsoft.com/office/drawing/2014/main" id="{CB2071E9-66C4-413C-9FFE-05785AADF387}"/>
              </a:ext>
            </a:extLst>
          </p:cNvPr>
          <p:cNvSpPr txBox="1"/>
          <p:nvPr/>
        </p:nvSpPr>
        <p:spPr>
          <a:xfrm>
            <a:off x="660796" y="2291076"/>
            <a:ext cx="2424545" cy="923330"/>
          </a:xfrm>
          <a:prstGeom prst="rect">
            <a:avLst/>
          </a:prstGeom>
          <a:noFill/>
        </p:spPr>
        <p:txBody>
          <a:bodyPr wrap="square" rtlCol="0">
            <a:spAutoFit/>
          </a:bodyPr>
          <a:lstStyle/>
          <a:p>
            <a:r>
              <a:rPr lang="en-US" dirty="0"/>
              <a:t>Create a change in behavior among students</a:t>
            </a:r>
          </a:p>
        </p:txBody>
      </p:sp>
      <p:sp>
        <p:nvSpPr>
          <p:cNvPr id="14" name="TextBox 13">
            <a:extLst>
              <a:ext uri="{FF2B5EF4-FFF2-40B4-BE49-F238E27FC236}">
                <a16:creationId xmlns:a16="http://schemas.microsoft.com/office/drawing/2014/main" id="{54BB05F6-6AD8-4880-997C-78B44914153D}"/>
              </a:ext>
            </a:extLst>
          </p:cNvPr>
          <p:cNvSpPr txBox="1"/>
          <p:nvPr/>
        </p:nvSpPr>
        <p:spPr>
          <a:xfrm>
            <a:off x="2784763" y="6011969"/>
            <a:ext cx="6109855" cy="369332"/>
          </a:xfrm>
          <a:prstGeom prst="rect">
            <a:avLst/>
          </a:prstGeom>
          <a:noFill/>
        </p:spPr>
        <p:txBody>
          <a:bodyPr wrap="square" rtlCol="0">
            <a:spAutoFit/>
          </a:bodyPr>
          <a:lstStyle/>
          <a:p>
            <a:pPr algn="ctr"/>
            <a:r>
              <a:rPr lang="en-US" b="1" dirty="0">
                <a:solidFill>
                  <a:srgbClr val="009900"/>
                </a:solidFill>
              </a:rPr>
              <a:t>5564 students started recycling in Sumter County</a:t>
            </a:r>
          </a:p>
        </p:txBody>
      </p:sp>
    </p:spTree>
    <p:extLst>
      <p:ext uri="{BB962C8B-B14F-4D97-AF65-F5344CB8AC3E}">
        <p14:creationId xmlns:p14="http://schemas.microsoft.com/office/powerpoint/2010/main" val="27652324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7CBCCC-90BA-4104-9984-40399E34A213}"/>
              </a:ext>
            </a:extLst>
          </p:cNvPr>
          <p:cNvSpPr>
            <a:spLocks noGrp="1"/>
          </p:cNvSpPr>
          <p:nvPr>
            <p:ph idx="1"/>
          </p:nvPr>
        </p:nvSpPr>
        <p:spPr>
          <a:xfrm>
            <a:off x="341169" y="936336"/>
            <a:ext cx="8525740" cy="5270500"/>
          </a:xfrm>
        </p:spPr>
        <p:txBody>
          <a:bodyPr/>
          <a:lstStyle/>
          <a:p>
            <a:pPr marL="0" indent="0">
              <a:buNone/>
            </a:pPr>
            <a:r>
              <a:rPr lang="en-US" sz="2800" b="1" dirty="0"/>
              <a:t>Goal #3                                  Outcome #3</a:t>
            </a:r>
          </a:p>
        </p:txBody>
      </p:sp>
      <p:sp>
        <p:nvSpPr>
          <p:cNvPr id="4" name="Title 2">
            <a:extLst>
              <a:ext uri="{FF2B5EF4-FFF2-40B4-BE49-F238E27FC236}">
                <a16:creationId xmlns:a16="http://schemas.microsoft.com/office/drawing/2014/main" id="{4F406705-43D2-4580-B904-B5F8D8ECEBDB}"/>
              </a:ext>
            </a:extLst>
          </p:cNvPr>
          <p:cNvSpPr>
            <a:spLocks noGrp="1"/>
          </p:cNvSpPr>
          <p:nvPr>
            <p:ph type="title"/>
          </p:nvPr>
        </p:nvSpPr>
        <p:spPr>
          <a:xfrm>
            <a:off x="341169" y="345787"/>
            <a:ext cx="6467475" cy="590550"/>
          </a:xfrm>
        </p:spPr>
        <p:txBody>
          <a:bodyPr anchor="ctr"/>
          <a:lstStyle/>
          <a:p>
            <a:r>
              <a:rPr lang="en-US" sz="3000" u="none" dirty="0"/>
              <a:t>SWM – Southeast RCAP</a:t>
            </a:r>
            <a:endParaRPr lang="en-US" sz="3000" dirty="0"/>
          </a:p>
        </p:txBody>
      </p:sp>
      <p:sp>
        <p:nvSpPr>
          <p:cNvPr id="6" name="Content Placeholder 4">
            <a:extLst>
              <a:ext uri="{FF2B5EF4-FFF2-40B4-BE49-F238E27FC236}">
                <a16:creationId xmlns:a16="http://schemas.microsoft.com/office/drawing/2014/main" id="{5F132518-4299-4CC8-A09C-50800E8188C9}"/>
              </a:ext>
            </a:extLst>
          </p:cNvPr>
          <p:cNvSpPr txBox="1">
            <a:spLocks/>
          </p:cNvSpPr>
          <p:nvPr/>
        </p:nvSpPr>
        <p:spPr>
          <a:xfrm>
            <a:off x="341169" y="1597832"/>
            <a:ext cx="2057400" cy="3947509"/>
          </a:xfrm>
          <a:prstGeom prst="rect">
            <a:avLst/>
          </a:prstGeom>
        </p:spPr>
        <p:txBody>
          <a:bodyPr>
            <a:normAutofit fontScale="92500" lnSpcReduction="10000"/>
          </a:bodyPr>
          <a:lstStyle>
            <a:lvl1pPr marL="257175" indent="-257175" algn="l" rtl="0" eaLnBrk="0" fontAlgn="base" hangingPunct="0">
              <a:spcBef>
                <a:spcPct val="20000"/>
              </a:spcBef>
              <a:spcAft>
                <a:spcPct val="0"/>
              </a:spcAft>
              <a:buClr>
                <a:schemeClr val="bg2"/>
              </a:buClr>
              <a:buSzPct val="75000"/>
              <a:buFont typeface="Wingdings" pitchFamily="2" charset="2"/>
              <a:buChar char="n"/>
              <a:defRPr sz="2100">
                <a:solidFill>
                  <a:schemeClr val="tx1"/>
                </a:solidFill>
                <a:latin typeface="+mn-lt"/>
                <a:ea typeface="+mn-ea"/>
                <a:cs typeface="+mn-cs"/>
              </a:defRPr>
            </a:lvl1pPr>
            <a:lvl2pPr marL="557213" indent="-214313" algn="l" rtl="0" eaLnBrk="0" fontAlgn="base" hangingPunct="0">
              <a:spcBef>
                <a:spcPct val="20000"/>
              </a:spcBef>
              <a:spcAft>
                <a:spcPct val="0"/>
              </a:spcAft>
              <a:buClr>
                <a:schemeClr val="accent2"/>
              </a:buClr>
              <a:buSzPct val="80000"/>
              <a:buFont typeface="Wingdings" pitchFamily="2" charset="2"/>
              <a:buChar char="¨"/>
              <a:defRPr sz="1950">
                <a:solidFill>
                  <a:schemeClr val="tx1"/>
                </a:solidFill>
                <a:latin typeface="+mn-lt"/>
              </a:defRPr>
            </a:lvl2pPr>
            <a:lvl3pPr marL="857250" indent="-171450" algn="l" rtl="0" eaLnBrk="0" fontAlgn="base" hangingPunct="0">
              <a:spcBef>
                <a:spcPct val="20000"/>
              </a:spcBef>
              <a:spcAft>
                <a:spcPct val="0"/>
              </a:spcAft>
              <a:buClr>
                <a:schemeClr val="bg2"/>
              </a:buClr>
              <a:buSzPct val="65000"/>
              <a:buFont typeface="Wingdings" pitchFamily="2" charset="2"/>
              <a:buChar char="n"/>
              <a:defRPr sz="1800">
                <a:solidFill>
                  <a:schemeClr val="tx1"/>
                </a:solidFill>
                <a:latin typeface="+mn-lt"/>
              </a:defRPr>
            </a:lvl3pPr>
            <a:lvl4pPr marL="1200150" indent="-171450" algn="l" rtl="0" eaLnBrk="0" fontAlgn="base" hangingPunct="0">
              <a:spcBef>
                <a:spcPct val="20000"/>
              </a:spcBef>
              <a:spcAft>
                <a:spcPct val="0"/>
              </a:spcAft>
              <a:buClr>
                <a:schemeClr val="accent2"/>
              </a:buClr>
              <a:buSzPct val="70000"/>
              <a:buFont typeface="Wingdings" pitchFamily="2" charset="2"/>
              <a:buChar char="¨"/>
              <a:defRPr sz="1650">
                <a:solidFill>
                  <a:schemeClr val="tx1"/>
                </a:solidFill>
                <a:latin typeface="+mn-lt"/>
              </a:defRPr>
            </a:lvl4pPr>
            <a:lvl5pPr marL="1543050" indent="-171450" algn="l" rtl="0" eaLnBrk="0" fontAlgn="base" hangingPunct="0">
              <a:spcBef>
                <a:spcPct val="20000"/>
              </a:spcBef>
              <a:spcAft>
                <a:spcPct val="0"/>
              </a:spcAft>
              <a:buClr>
                <a:schemeClr val="bg2"/>
              </a:buClr>
              <a:buFont typeface="Wingdings" pitchFamily="2" charset="2"/>
              <a:buChar char="§"/>
              <a:defRPr sz="1500">
                <a:solidFill>
                  <a:schemeClr val="tx1"/>
                </a:solidFill>
                <a:latin typeface="+mn-lt"/>
              </a:defRPr>
            </a:lvl5pPr>
            <a:lvl6pPr marL="18859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6pPr>
            <a:lvl7pPr marL="22288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7pPr>
            <a:lvl8pPr marL="25717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8pPr>
            <a:lvl9pPr marL="29146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9pPr>
          </a:lstStyle>
          <a:p>
            <a:r>
              <a:rPr lang="en-US" sz="2200" kern="0" dirty="0"/>
              <a:t>Save the county money (hauling trash is more expensive than hauling recyclables)</a:t>
            </a:r>
          </a:p>
          <a:p>
            <a:pPr>
              <a:buFont typeface="Wingdings" pitchFamily="2" charset="2"/>
              <a:buNone/>
            </a:pPr>
            <a:endParaRPr lang="en-US" sz="2200" kern="0" dirty="0"/>
          </a:p>
          <a:p>
            <a:r>
              <a:rPr lang="en-US" sz="2200" kern="0" dirty="0"/>
              <a:t>Recycle costs roughly 1/3 the price to haul away versus trash</a:t>
            </a:r>
          </a:p>
        </p:txBody>
      </p:sp>
      <p:pic>
        <p:nvPicPr>
          <p:cNvPr id="7" name="Content Placeholder 6" descr="Inline image 1">
            <a:extLst>
              <a:ext uri="{FF2B5EF4-FFF2-40B4-BE49-F238E27FC236}">
                <a16:creationId xmlns:a16="http://schemas.microsoft.com/office/drawing/2014/main" id="{B640789D-022C-44AA-80E1-C5D873769410}"/>
              </a:ext>
            </a:extLst>
          </p:cNvPr>
          <p:cNvPicPr>
            <a:picLocks/>
          </p:cNvPicPr>
          <p:nvPr/>
        </p:nvPicPr>
        <p:blipFill>
          <a:blip r:embed="rId3" r:link="rId4" cstate="print"/>
          <a:srcRect/>
          <a:stretch>
            <a:fillRect/>
          </a:stretch>
        </p:blipFill>
        <p:spPr bwMode="auto">
          <a:xfrm>
            <a:off x="2398569" y="1597831"/>
            <a:ext cx="6468340" cy="4165660"/>
          </a:xfrm>
          <a:prstGeom prst="rect">
            <a:avLst/>
          </a:prstGeom>
          <a:noFill/>
          <a:ln w="9525">
            <a:noFill/>
            <a:miter lim="800000"/>
            <a:headEnd/>
            <a:tailEnd/>
          </a:ln>
        </p:spPr>
      </p:pic>
    </p:spTree>
    <p:extLst>
      <p:ext uri="{BB962C8B-B14F-4D97-AF65-F5344CB8AC3E}">
        <p14:creationId xmlns:p14="http://schemas.microsoft.com/office/powerpoint/2010/main" val="1921443015"/>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7CBCCC-90BA-4104-9984-40399E34A213}"/>
              </a:ext>
            </a:extLst>
          </p:cNvPr>
          <p:cNvSpPr>
            <a:spLocks noGrp="1"/>
          </p:cNvSpPr>
          <p:nvPr>
            <p:ph idx="1"/>
          </p:nvPr>
        </p:nvSpPr>
        <p:spPr>
          <a:xfrm>
            <a:off x="299606" y="1045297"/>
            <a:ext cx="8595012" cy="5230812"/>
          </a:xfrm>
        </p:spPr>
        <p:txBody>
          <a:bodyPr/>
          <a:lstStyle/>
          <a:p>
            <a:pPr marL="0" indent="0">
              <a:buNone/>
            </a:pPr>
            <a:r>
              <a:rPr lang="en-US" sz="3200" dirty="0">
                <a:solidFill>
                  <a:srgbClr val="009900"/>
                </a:solidFill>
              </a:rPr>
              <a:t>Recommended Bins…..</a:t>
            </a:r>
          </a:p>
          <a:p>
            <a:pPr marL="0" indent="0">
              <a:buNone/>
            </a:pPr>
            <a:r>
              <a:rPr lang="en-US" sz="2400" dirty="0"/>
              <a:t>        Stickers for Bins</a:t>
            </a:r>
          </a:p>
        </p:txBody>
      </p:sp>
      <p:sp>
        <p:nvSpPr>
          <p:cNvPr id="4" name="Title 2">
            <a:extLst>
              <a:ext uri="{FF2B5EF4-FFF2-40B4-BE49-F238E27FC236}">
                <a16:creationId xmlns:a16="http://schemas.microsoft.com/office/drawing/2014/main" id="{4F406705-43D2-4580-B904-B5F8D8ECEBDB}"/>
              </a:ext>
            </a:extLst>
          </p:cNvPr>
          <p:cNvSpPr>
            <a:spLocks noGrp="1"/>
          </p:cNvSpPr>
          <p:nvPr>
            <p:ph type="title"/>
          </p:nvPr>
        </p:nvSpPr>
        <p:spPr>
          <a:xfrm>
            <a:off x="299606" y="276513"/>
            <a:ext cx="6467475" cy="590550"/>
          </a:xfrm>
        </p:spPr>
        <p:txBody>
          <a:bodyPr anchor="ctr"/>
          <a:lstStyle/>
          <a:p>
            <a:r>
              <a:rPr lang="en-US" sz="3000" u="none" dirty="0"/>
              <a:t>SWM – Southeast RCAP</a:t>
            </a:r>
            <a:endParaRPr lang="en-US" sz="3000" dirty="0"/>
          </a:p>
        </p:txBody>
      </p:sp>
      <p:graphicFrame>
        <p:nvGraphicFramePr>
          <p:cNvPr id="5" name="Object 2">
            <a:extLst>
              <a:ext uri="{FF2B5EF4-FFF2-40B4-BE49-F238E27FC236}">
                <a16:creationId xmlns:a16="http://schemas.microsoft.com/office/drawing/2014/main" id="{498E1854-8C68-497F-B77F-2C4D1191A15F}"/>
              </a:ext>
            </a:extLst>
          </p:cNvPr>
          <p:cNvGraphicFramePr>
            <a:graphicFrameLocks noChangeAspect="1"/>
          </p:cNvGraphicFramePr>
          <p:nvPr>
            <p:extLst>
              <p:ext uri="{D42A27DB-BD31-4B8C-83A1-F6EECF244321}">
                <p14:modId xmlns:p14="http://schemas.microsoft.com/office/powerpoint/2010/main" val="658631461"/>
              </p:ext>
            </p:extLst>
          </p:nvPr>
        </p:nvGraphicFramePr>
        <p:xfrm>
          <a:off x="4681586" y="1045297"/>
          <a:ext cx="3714267" cy="5135231"/>
        </p:xfrm>
        <a:graphic>
          <a:graphicData uri="http://schemas.openxmlformats.org/presentationml/2006/ole">
            <mc:AlternateContent xmlns:mc="http://schemas.openxmlformats.org/markup-compatibility/2006">
              <mc:Choice xmlns:v="urn:schemas-microsoft-com:vml" Requires="v">
                <p:oleObj spid="_x0000_s2050" name="Document" r:id="rId4" imgW="5959519" imgH="8241316" progId="Word.Document.12">
                  <p:embed/>
                </p:oleObj>
              </mc:Choice>
              <mc:Fallback>
                <p:oleObj name="Document" r:id="rId4" imgW="5959519" imgH="8241316" progId="Word.Document.12">
                  <p:embed/>
                  <p:pic>
                    <p:nvPicPr>
                      <p:cNvPr id="5" name="Object 2">
                        <a:extLst>
                          <a:ext uri="{FF2B5EF4-FFF2-40B4-BE49-F238E27FC236}">
                            <a16:creationId xmlns:a16="http://schemas.microsoft.com/office/drawing/2014/main" id="{498E1854-8C68-497F-B77F-2C4D1191A1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586" y="1045297"/>
                        <a:ext cx="3714267" cy="5135231"/>
                      </a:xfrm>
                      <a:prstGeom prst="rect">
                        <a:avLst/>
                      </a:prstGeom>
                      <a:noFill/>
                      <a:ln>
                        <a:noFill/>
                      </a:ln>
                      <a:effectLst/>
                      <a:extLst/>
                    </p:spPr>
                  </p:pic>
                </p:oleObj>
              </mc:Fallback>
            </mc:AlternateContent>
          </a:graphicData>
        </a:graphic>
      </p:graphicFrame>
      <p:pic>
        <p:nvPicPr>
          <p:cNvPr id="6" name="Picture 3" descr="C:\Users\rsilver\Pictures\Alachua Co\USDA bin with kids.jpg">
            <a:extLst>
              <a:ext uri="{FF2B5EF4-FFF2-40B4-BE49-F238E27FC236}">
                <a16:creationId xmlns:a16="http://schemas.microsoft.com/office/drawing/2014/main" id="{03F4B855-B167-42E5-BA2B-BFCB875FF0B2}"/>
              </a:ext>
            </a:extLst>
          </p:cNvPr>
          <p:cNvPicPr>
            <a:picLocks noChangeAspect="1" noChangeArrowheads="1"/>
          </p:cNvPicPr>
          <p:nvPr/>
        </p:nvPicPr>
        <p:blipFill>
          <a:blip r:embed="rId6" cstate="print"/>
          <a:srcRect/>
          <a:stretch>
            <a:fillRect/>
          </a:stretch>
        </p:blipFill>
        <p:spPr bwMode="auto">
          <a:xfrm rot="5400000">
            <a:off x="160983" y="2462240"/>
            <a:ext cx="4143911" cy="3292668"/>
          </a:xfrm>
          <a:prstGeom prst="rect">
            <a:avLst/>
          </a:prstGeom>
          <a:noFill/>
        </p:spPr>
      </p:pic>
    </p:spTree>
    <p:extLst>
      <p:ext uri="{BB962C8B-B14F-4D97-AF65-F5344CB8AC3E}">
        <p14:creationId xmlns:p14="http://schemas.microsoft.com/office/powerpoint/2010/main" val="3956074921"/>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7CBCCC-90BA-4104-9984-40399E34A213}"/>
              </a:ext>
            </a:extLst>
          </p:cNvPr>
          <p:cNvSpPr>
            <a:spLocks noGrp="1"/>
          </p:cNvSpPr>
          <p:nvPr>
            <p:ph idx="1"/>
          </p:nvPr>
        </p:nvSpPr>
        <p:spPr>
          <a:xfrm>
            <a:off x="443345" y="983673"/>
            <a:ext cx="8243455" cy="5340927"/>
          </a:xfrm>
        </p:spPr>
        <p:txBody>
          <a:bodyPr/>
          <a:lstStyle/>
          <a:p>
            <a:pPr marL="0" indent="0">
              <a:buNone/>
            </a:pPr>
            <a:r>
              <a:rPr lang="en-US" sz="3600" dirty="0">
                <a:solidFill>
                  <a:srgbClr val="009900"/>
                </a:solidFill>
              </a:rPr>
              <a:t>Paper or Everything?</a:t>
            </a:r>
          </a:p>
          <a:p>
            <a:pPr marL="0" indent="0">
              <a:buNone/>
            </a:pPr>
            <a:r>
              <a:rPr lang="en-US" sz="2400" dirty="0"/>
              <a:t>              Paper Only                     Everything  </a:t>
            </a:r>
            <a:r>
              <a:rPr lang="en-US" sz="4000" dirty="0">
                <a:latin typeface="Segoe UI Symbol" panose="020B0502040204020203" pitchFamily="34" charset="0"/>
                <a:ea typeface="Segoe UI Symbol" panose="020B0502040204020203" pitchFamily="34" charset="0"/>
              </a:rPr>
              <a:t>♲ </a:t>
            </a:r>
            <a:r>
              <a:rPr lang="en-US" sz="2400" dirty="0"/>
              <a:t>1 - 6</a:t>
            </a:r>
          </a:p>
          <a:p>
            <a:pPr marL="0" indent="0">
              <a:buNone/>
            </a:pPr>
            <a:endParaRPr lang="en-US" dirty="0"/>
          </a:p>
        </p:txBody>
      </p:sp>
      <p:sp>
        <p:nvSpPr>
          <p:cNvPr id="4" name="Title 2">
            <a:extLst>
              <a:ext uri="{FF2B5EF4-FFF2-40B4-BE49-F238E27FC236}">
                <a16:creationId xmlns:a16="http://schemas.microsoft.com/office/drawing/2014/main" id="{4F406705-43D2-4580-B904-B5F8D8ECEBDB}"/>
              </a:ext>
            </a:extLst>
          </p:cNvPr>
          <p:cNvSpPr>
            <a:spLocks noGrp="1"/>
          </p:cNvSpPr>
          <p:nvPr>
            <p:ph type="title"/>
          </p:nvPr>
        </p:nvSpPr>
        <p:spPr>
          <a:xfrm>
            <a:off x="313460" y="262659"/>
            <a:ext cx="6467475" cy="721014"/>
          </a:xfrm>
        </p:spPr>
        <p:txBody>
          <a:bodyPr anchor="ctr"/>
          <a:lstStyle/>
          <a:p>
            <a:r>
              <a:rPr lang="en-US" sz="3000" u="none" dirty="0"/>
              <a:t>SWM – Southeast RCAP</a:t>
            </a:r>
            <a:endParaRPr lang="en-US" sz="3000" dirty="0"/>
          </a:p>
        </p:txBody>
      </p:sp>
      <p:pic>
        <p:nvPicPr>
          <p:cNvPr id="5" name="Picture 2">
            <a:extLst>
              <a:ext uri="{FF2B5EF4-FFF2-40B4-BE49-F238E27FC236}">
                <a16:creationId xmlns:a16="http://schemas.microsoft.com/office/drawing/2014/main" id="{3565BAA6-1064-4F0A-9FEC-4EC2DCCEFF19}"/>
              </a:ext>
            </a:extLst>
          </p:cNvPr>
          <p:cNvPicPr>
            <a:picLocks noChangeAspect="1" noChangeArrowheads="1"/>
          </p:cNvPicPr>
          <p:nvPr/>
        </p:nvPicPr>
        <p:blipFill>
          <a:blip r:embed="rId3" cstate="print"/>
          <a:srcRect/>
          <a:stretch>
            <a:fillRect/>
          </a:stretch>
        </p:blipFill>
        <p:spPr bwMode="auto">
          <a:xfrm rot="5400000">
            <a:off x="314544" y="2777189"/>
            <a:ext cx="4026474" cy="3019856"/>
          </a:xfrm>
          <a:prstGeom prst="rect">
            <a:avLst/>
          </a:prstGeom>
          <a:noFill/>
          <a:ln w="9525">
            <a:noFill/>
            <a:miter lim="800000"/>
            <a:headEnd/>
            <a:tailEnd/>
          </a:ln>
          <a:effectLst/>
        </p:spPr>
      </p:pic>
      <p:pic>
        <p:nvPicPr>
          <p:cNvPr id="6" name="Picture 2" descr="C:\Users\rsilver\Pictures\Sumter County\2015\BES2.jpg">
            <a:extLst>
              <a:ext uri="{FF2B5EF4-FFF2-40B4-BE49-F238E27FC236}">
                <a16:creationId xmlns:a16="http://schemas.microsoft.com/office/drawing/2014/main" id="{D7DC5C4E-642B-4725-807A-4D97B830AD31}"/>
              </a:ext>
            </a:extLst>
          </p:cNvPr>
          <p:cNvPicPr>
            <a:picLocks noChangeAspect="1" noChangeArrowheads="1"/>
          </p:cNvPicPr>
          <p:nvPr/>
        </p:nvPicPr>
        <p:blipFill>
          <a:blip r:embed="rId4" cstate="print"/>
          <a:srcRect/>
          <a:stretch>
            <a:fillRect/>
          </a:stretch>
        </p:blipFill>
        <p:spPr bwMode="auto">
          <a:xfrm>
            <a:off x="4212218" y="2273879"/>
            <a:ext cx="4431376" cy="2901167"/>
          </a:xfrm>
          <a:prstGeom prst="rect">
            <a:avLst/>
          </a:prstGeom>
          <a:noFill/>
        </p:spPr>
      </p:pic>
    </p:spTree>
    <p:extLst>
      <p:ext uri="{BB962C8B-B14F-4D97-AF65-F5344CB8AC3E}">
        <p14:creationId xmlns:p14="http://schemas.microsoft.com/office/powerpoint/2010/main" val="1308195699"/>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7CBCCC-90BA-4104-9984-40399E34A213}"/>
              </a:ext>
            </a:extLst>
          </p:cNvPr>
          <p:cNvSpPr>
            <a:spLocks noGrp="1"/>
          </p:cNvSpPr>
          <p:nvPr>
            <p:ph idx="1"/>
          </p:nvPr>
        </p:nvSpPr>
        <p:spPr>
          <a:xfrm>
            <a:off x="285751" y="1003733"/>
            <a:ext cx="8539594" cy="5258521"/>
          </a:xfrm>
        </p:spPr>
        <p:txBody>
          <a:bodyPr/>
          <a:lstStyle/>
          <a:p>
            <a:pPr marL="0" indent="0" algn="ctr">
              <a:buNone/>
            </a:pPr>
            <a:r>
              <a:rPr lang="en-US" sz="4000" dirty="0"/>
              <a:t>Recycling Kick-Off</a:t>
            </a:r>
          </a:p>
        </p:txBody>
      </p:sp>
      <p:sp>
        <p:nvSpPr>
          <p:cNvPr id="4" name="Title 2">
            <a:extLst>
              <a:ext uri="{FF2B5EF4-FFF2-40B4-BE49-F238E27FC236}">
                <a16:creationId xmlns:a16="http://schemas.microsoft.com/office/drawing/2014/main" id="{4F406705-43D2-4580-B904-B5F8D8ECEBDB}"/>
              </a:ext>
            </a:extLst>
          </p:cNvPr>
          <p:cNvSpPr>
            <a:spLocks noGrp="1"/>
          </p:cNvSpPr>
          <p:nvPr>
            <p:ph type="title"/>
          </p:nvPr>
        </p:nvSpPr>
        <p:spPr>
          <a:xfrm>
            <a:off x="285751" y="276513"/>
            <a:ext cx="6467475" cy="590550"/>
          </a:xfrm>
        </p:spPr>
        <p:txBody>
          <a:bodyPr anchor="ctr"/>
          <a:lstStyle/>
          <a:p>
            <a:r>
              <a:rPr lang="en-US" sz="3000" u="none" dirty="0"/>
              <a:t>SWM – Southeast RCAP</a:t>
            </a:r>
            <a:endParaRPr lang="en-US" sz="3000" dirty="0"/>
          </a:p>
        </p:txBody>
      </p:sp>
      <p:sp>
        <p:nvSpPr>
          <p:cNvPr id="5" name="TextBox 4">
            <a:extLst>
              <a:ext uri="{FF2B5EF4-FFF2-40B4-BE49-F238E27FC236}">
                <a16:creationId xmlns:a16="http://schemas.microsoft.com/office/drawing/2014/main" id="{8043F2AB-9370-4253-8DD3-BCB9354661EF}"/>
              </a:ext>
            </a:extLst>
          </p:cNvPr>
          <p:cNvSpPr txBox="1"/>
          <p:nvPr/>
        </p:nvSpPr>
        <p:spPr>
          <a:xfrm>
            <a:off x="635577" y="1567297"/>
            <a:ext cx="3200400" cy="5101397"/>
          </a:xfrm>
          <a:prstGeom prst="rect">
            <a:avLst/>
          </a:prstGeom>
          <a:noFill/>
        </p:spPr>
        <p:txBody>
          <a:bodyPr wrap="square" rtlCol="0">
            <a:spAutoFit/>
          </a:bodyPr>
          <a:lstStyle/>
          <a:p>
            <a:pPr defTabSz="457200"/>
            <a:r>
              <a:rPr lang="en-US" dirty="0">
                <a:solidFill>
                  <a:prstClr val="black"/>
                </a:solidFill>
                <a:latin typeface="Calibri" panose="020F0502020204030204"/>
              </a:rPr>
              <a:t>Vary in capacity:</a:t>
            </a:r>
          </a:p>
          <a:p>
            <a:pPr defTabSz="457200"/>
            <a:endParaRPr lang="en-US" sz="800" dirty="0">
              <a:solidFill>
                <a:prstClr val="black"/>
              </a:solidFill>
              <a:latin typeface="Calibri" panose="020F0502020204030204"/>
            </a:endParaRPr>
          </a:p>
          <a:p>
            <a:pPr defTabSz="457200">
              <a:buFont typeface="Arial" pitchFamily="34" charset="0"/>
              <a:buChar char="•"/>
            </a:pPr>
            <a:r>
              <a:rPr lang="en-US" dirty="0">
                <a:solidFill>
                  <a:prstClr val="black"/>
                </a:solidFill>
                <a:latin typeface="Calibri" panose="020F0502020204030204"/>
              </a:rPr>
              <a:t>School wide</a:t>
            </a:r>
          </a:p>
          <a:p>
            <a:pPr defTabSz="457200"/>
            <a:endParaRPr lang="en-US" sz="800" dirty="0">
              <a:solidFill>
                <a:prstClr val="black"/>
              </a:solidFill>
              <a:latin typeface="Calibri" panose="020F0502020204030204"/>
            </a:endParaRPr>
          </a:p>
          <a:p>
            <a:pPr defTabSz="457200">
              <a:buFont typeface="Arial" pitchFamily="34" charset="0"/>
              <a:buChar char="•"/>
            </a:pPr>
            <a:r>
              <a:rPr lang="en-US" dirty="0">
                <a:solidFill>
                  <a:prstClr val="black"/>
                </a:solidFill>
                <a:latin typeface="Calibri" panose="020F0502020204030204"/>
              </a:rPr>
              <a:t>Grade wide</a:t>
            </a:r>
          </a:p>
          <a:p>
            <a:pPr defTabSz="457200"/>
            <a:endParaRPr lang="en-US" sz="800" dirty="0">
              <a:solidFill>
                <a:prstClr val="black"/>
              </a:solidFill>
              <a:latin typeface="Calibri" panose="020F0502020204030204"/>
            </a:endParaRPr>
          </a:p>
          <a:p>
            <a:pPr defTabSz="457200">
              <a:buFont typeface="Arial" pitchFamily="34" charset="0"/>
              <a:buChar char="•"/>
            </a:pPr>
            <a:r>
              <a:rPr lang="en-US" dirty="0">
                <a:solidFill>
                  <a:prstClr val="black"/>
                </a:solidFill>
                <a:latin typeface="Calibri" panose="020F0502020204030204"/>
              </a:rPr>
              <a:t>Specialty programs:</a:t>
            </a:r>
          </a:p>
          <a:p>
            <a:pPr marL="557213" lvl="1" indent="-214313" defTabSz="457200">
              <a:buFont typeface="Wingdings" panose="05000000000000000000" pitchFamily="2" charset="2"/>
              <a:buChar char="ü"/>
            </a:pPr>
            <a:r>
              <a:rPr lang="en-US" dirty="0">
                <a:solidFill>
                  <a:prstClr val="black"/>
                </a:solidFill>
                <a:latin typeface="Calibri" panose="020F0502020204030204"/>
              </a:rPr>
              <a:t>Safety Patrols</a:t>
            </a:r>
          </a:p>
          <a:p>
            <a:pPr marL="557213" lvl="1" indent="-214313" defTabSz="457200">
              <a:buFont typeface="Wingdings" panose="05000000000000000000" pitchFamily="2" charset="2"/>
              <a:buChar char="ü"/>
            </a:pPr>
            <a:r>
              <a:rPr lang="en-US" dirty="0">
                <a:solidFill>
                  <a:prstClr val="black"/>
                </a:solidFill>
                <a:latin typeface="Calibri" panose="020F0502020204030204"/>
              </a:rPr>
              <a:t>Cambridge Programs</a:t>
            </a:r>
          </a:p>
          <a:p>
            <a:pPr marL="557213" lvl="1" indent="-214313" defTabSz="457200">
              <a:buFont typeface="Wingdings" panose="05000000000000000000" pitchFamily="2" charset="2"/>
              <a:buChar char="ü"/>
            </a:pPr>
            <a:r>
              <a:rPr lang="en-US" dirty="0">
                <a:solidFill>
                  <a:prstClr val="black"/>
                </a:solidFill>
                <a:latin typeface="Calibri" panose="020F0502020204030204"/>
              </a:rPr>
              <a:t>ESE </a:t>
            </a:r>
          </a:p>
          <a:p>
            <a:pPr marL="557213" lvl="1" indent="-214313" defTabSz="457200">
              <a:buFont typeface="Wingdings" panose="05000000000000000000" pitchFamily="2" charset="2"/>
              <a:buChar char="ü"/>
            </a:pPr>
            <a:r>
              <a:rPr lang="en-US" dirty="0">
                <a:solidFill>
                  <a:prstClr val="black"/>
                </a:solidFill>
                <a:latin typeface="Calibri" panose="020F0502020204030204"/>
              </a:rPr>
              <a:t>Science Clubs</a:t>
            </a:r>
          </a:p>
          <a:p>
            <a:pPr marL="557213" lvl="1" indent="-214313" defTabSz="457200">
              <a:buFont typeface="Wingdings" panose="05000000000000000000" pitchFamily="2" charset="2"/>
              <a:buChar char="ü"/>
            </a:pPr>
            <a:r>
              <a:rPr lang="en-US" dirty="0">
                <a:solidFill>
                  <a:prstClr val="black"/>
                </a:solidFill>
                <a:latin typeface="Calibri" panose="020F0502020204030204"/>
              </a:rPr>
              <a:t>Ecology Class</a:t>
            </a:r>
          </a:p>
          <a:p>
            <a:pPr marL="342900" lvl="1" defTabSz="457200"/>
            <a:endParaRPr lang="en-US" sz="800" dirty="0">
              <a:solidFill>
                <a:prstClr val="black"/>
              </a:solidFill>
              <a:latin typeface="Calibri" panose="020F0502020204030204"/>
            </a:endParaRPr>
          </a:p>
          <a:p>
            <a:pPr marL="214313" indent="-214313" defTabSz="457200">
              <a:buFont typeface="Arial" panose="020B0604020202020204" pitchFamily="34" charset="0"/>
              <a:buChar char="•"/>
            </a:pPr>
            <a:r>
              <a:rPr lang="en-US" dirty="0">
                <a:solidFill>
                  <a:prstClr val="black"/>
                </a:solidFill>
                <a:latin typeface="Calibri" panose="020F0502020204030204"/>
              </a:rPr>
              <a:t>Invite</a:t>
            </a:r>
          </a:p>
          <a:p>
            <a:pPr marL="557213" lvl="1" indent="-214313" defTabSz="457200">
              <a:buFont typeface="Wingdings" panose="05000000000000000000" pitchFamily="2" charset="2"/>
              <a:buChar char="ü"/>
            </a:pPr>
            <a:r>
              <a:rPr lang="en-US" dirty="0">
                <a:solidFill>
                  <a:prstClr val="black"/>
                </a:solidFill>
                <a:latin typeface="Calibri" panose="020F0502020204030204"/>
              </a:rPr>
              <a:t>USDA-RD local office</a:t>
            </a:r>
          </a:p>
          <a:p>
            <a:pPr marL="557213" lvl="1" indent="-214313" defTabSz="457200">
              <a:buFont typeface="Wingdings" panose="05000000000000000000" pitchFamily="2" charset="2"/>
              <a:buChar char="ü"/>
            </a:pPr>
            <a:r>
              <a:rPr lang="en-US" dirty="0">
                <a:solidFill>
                  <a:prstClr val="black"/>
                </a:solidFill>
                <a:latin typeface="Calibri" panose="020F0502020204030204"/>
              </a:rPr>
              <a:t>Newspaper</a:t>
            </a:r>
          </a:p>
          <a:p>
            <a:pPr marL="557213" lvl="1" indent="-214313" defTabSz="457200">
              <a:buFont typeface="Wingdings" panose="05000000000000000000" pitchFamily="2" charset="2"/>
              <a:buChar char="ü"/>
            </a:pPr>
            <a:r>
              <a:rPr lang="en-US" dirty="0">
                <a:solidFill>
                  <a:prstClr val="black"/>
                </a:solidFill>
                <a:latin typeface="Calibri" panose="020F0502020204030204"/>
              </a:rPr>
              <a:t>Local Solid Waste Office</a:t>
            </a:r>
          </a:p>
          <a:p>
            <a:pPr marL="557213" lvl="1" indent="-214313" defTabSz="457200">
              <a:buFont typeface="Wingdings" panose="05000000000000000000" pitchFamily="2" charset="2"/>
              <a:buChar char="ü"/>
            </a:pPr>
            <a:r>
              <a:rPr lang="en-US" dirty="0">
                <a:solidFill>
                  <a:prstClr val="black"/>
                </a:solidFill>
                <a:latin typeface="Calibri" panose="020F0502020204030204"/>
              </a:rPr>
              <a:t>State and Federal Representatives</a:t>
            </a:r>
          </a:p>
          <a:p>
            <a:pPr lvl="1" defTabSz="457200"/>
            <a:endParaRPr lang="en-US" sz="1350"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87F40EC5-1A63-40B0-891C-6A40C9F5B3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1164" y="1684228"/>
            <a:ext cx="3433518" cy="4578025"/>
          </a:xfrm>
          <a:prstGeom prst="rect">
            <a:avLst/>
          </a:prstGeom>
        </p:spPr>
      </p:pic>
    </p:spTree>
    <p:extLst>
      <p:ext uri="{BB962C8B-B14F-4D97-AF65-F5344CB8AC3E}">
        <p14:creationId xmlns:p14="http://schemas.microsoft.com/office/powerpoint/2010/main" val="294377726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defRPr/>
            </a:pPr>
            <a:r>
              <a:rPr lang="en-US" dirty="0"/>
              <a:t>Water Quality/ Explain?</a:t>
            </a:r>
          </a:p>
        </p:txBody>
      </p:sp>
      <p:sp>
        <p:nvSpPr>
          <p:cNvPr id="8195" name="Rectangle 3"/>
          <p:cNvSpPr>
            <a:spLocks noGrp="1" noChangeArrowheads="1"/>
          </p:cNvSpPr>
          <p:nvPr>
            <p:ph type="body" idx="1"/>
          </p:nvPr>
        </p:nvSpPr>
        <p:spPr>
          <a:xfrm>
            <a:off x="457200" y="1488558"/>
            <a:ext cx="8229600" cy="4976036"/>
          </a:xfrm>
        </p:spPr>
        <p:txBody>
          <a:bodyPr/>
          <a:lstStyle/>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buNone/>
            </a:pPr>
            <a:endParaRPr lang="en-US" sz="2400" dirty="0"/>
          </a:p>
        </p:txBody>
      </p:sp>
      <p:sp>
        <p:nvSpPr>
          <p:cNvPr id="5" name="TextBox 4"/>
          <p:cNvSpPr txBox="1"/>
          <p:nvPr/>
        </p:nvSpPr>
        <p:spPr>
          <a:xfrm>
            <a:off x="2978907" y="5278088"/>
            <a:ext cx="3357797" cy="707886"/>
          </a:xfrm>
          <a:prstGeom prst="rect">
            <a:avLst/>
          </a:prstGeom>
          <a:noFill/>
        </p:spPr>
        <p:txBody>
          <a:bodyPr wrap="square" rtlCol="0">
            <a:spAutoFit/>
          </a:bodyPr>
          <a:lstStyle/>
          <a:p>
            <a:pPr algn="ctr"/>
            <a:r>
              <a:rPr lang="en-US" sz="4000" dirty="0"/>
              <a:t>What is this?</a:t>
            </a:r>
          </a:p>
        </p:txBody>
      </p:sp>
      <p:pic>
        <p:nvPicPr>
          <p:cNvPr id="2" name="Picture 2" descr="F:\SERCAP backup files\SW Grant 2013-2014\2013-14 SWS grant\Duplin County\Duplin Co SW 2013-14\DSCF3034.JPG"/>
          <p:cNvPicPr>
            <a:picLocks noChangeAspect="1" noChangeArrowheads="1"/>
          </p:cNvPicPr>
          <p:nvPr/>
        </p:nvPicPr>
        <p:blipFill>
          <a:blip r:embed="rId3" cstate="print"/>
          <a:stretch>
            <a:fillRect/>
          </a:stretch>
        </p:blipFill>
        <p:spPr bwMode="auto">
          <a:xfrm>
            <a:off x="674557" y="1645947"/>
            <a:ext cx="3942413" cy="2956810"/>
          </a:xfrm>
          <a:prstGeom prst="rect">
            <a:avLst/>
          </a:prstGeom>
          <a:noFill/>
        </p:spPr>
      </p:pic>
      <p:pic>
        <p:nvPicPr>
          <p:cNvPr id="1027" name="Picture 3" descr="F:\SERCAP backup files\SW Grant 2013-2014\Robeson County SW 2014\landfill-leachate-management.jpg"/>
          <p:cNvPicPr>
            <a:picLocks noChangeAspect="1" noChangeArrowheads="1"/>
          </p:cNvPicPr>
          <p:nvPr/>
        </p:nvPicPr>
        <p:blipFill>
          <a:blip r:embed="rId4" cstate="print"/>
          <a:srcRect/>
          <a:stretch>
            <a:fillRect/>
          </a:stretch>
        </p:blipFill>
        <p:spPr bwMode="auto">
          <a:xfrm>
            <a:off x="4781862" y="1364105"/>
            <a:ext cx="4014449" cy="2038662"/>
          </a:xfrm>
          <a:prstGeom prst="rect">
            <a:avLst/>
          </a:prstGeom>
          <a:noFill/>
        </p:spPr>
      </p:pic>
      <p:sp>
        <p:nvSpPr>
          <p:cNvPr id="8" name="TextBox 7"/>
          <p:cNvSpPr txBox="1"/>
          <p:nvPr/>
        </p:nvSpPr>
        <p:spPr>
          <a:xfrm>
            <a:off x="5606321" y="3552669"/>
            <a:ext cx="3057994" cy="646331"/>
          </a:xfrm>
          <a:prstGeom prst="rect">
            <a:avLst/>
          </a:prstGeom>
          <a:noFill/>
        </p:spPr>
        <p:txBody>
          <a:bodyPr wrap="square" rtlCol="0">
            <a:spAutoFit/>
          </a:bodyPr>
          <a:lstStyle/>
          <a:p>
            <a:r>
              <a:rPr lang="en-US" dirty="0"/>
              <a:t>Should be treated here not there..</a:t>
            </a:r>
          </a:p>
        </p:txBody>
      </p:sp>
      <p:cxnSp>
        <p:nvCxnSpPr>
          <p:cNvPr id="10" name="Straight Arrow Connector 9"/>
          <p:cNvCxnSpPr/>
          <p:nvPr/>
        </p:nvCxnSpPr>
        <p:spPr bwMode="auto">
          <a:xfrm flipH="1" flipV="1">
            <a:off x="4317167" y="3312827"/>
            <a:ext cx="1409076" cy="71952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flipH="1" flipV="1">
            <a:off x="2878111" y="3957403"/>
            <a:ext cx="2788171" cy="5996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flipH="1" flipV="1">
            <a:off x="7300210" y="2638269"/>
            <a:ext cx="404734" cy="10343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53505334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5BF3910A-2FC8-4EF1-A798-A12D6DD620B2}"/>
              </a:ext>
            </a:extLst>
          </p:cNvPr>
          <p:cNvPicPr>
            <a:picLocks noGrp="1" noChangeAspect="1"/>
          </p:cNvPicPr>
          <p:nvPr>
            <p:ph idx="1"/>
          </p:nvPr>
        </p:nvPicPr>
        <p:blipFill>
          <a:blip r:embed="rId3"/>
          <a:stretch>
            <a:fillRect/>
          </a:stretch>
        </p:blipFill>
        <p:spPr>
          <a:xfrm>
            <a:off x="1955269" y="1289935"/>
            <a:ext cx="4962525" cy="2228850"/>
          </a:xfrm>
          <a:prstGeom prst="rect">
            <a:avLst/>
          </a:prstGeom>
        </p:spPr>
      </p:pic>
      <p:sp>
        <p:nvSpPr>
          <p:cNvPr id="6" name="Title 5"/>
          <p:cNvSpPr>
            <a:spLocks noGrp="1"/>
          </p:cNvSpPr>
          <p:nvPr>
            <p:ph type="title"/>
          </p:nvPr>
        </p:nvSpPr>
        <p:spPr>
          <a:xfrm>
            <a:off x="285751" y="369012"/>
            <a:ext cx="7684769" cy="590550"/>
          </a:xfrm>
        </p:spPr>
        <p:txBody>
          <a:bodyPr/>
          <a:lstStyle/>
          <a:p>
            <a:r>
              <a:rPr lang="en-US" sz="3000" u="none" dirty="0"/>
              <a:t>SWM – Great Lakes RCAP</a:t>
            </a:r>
            <a:br>
              <a:rPr lang="en-US" sz="3000" u="none" dirty="0"/>
            </a:br>
            <a:endParaRPr lang="en-US" sz="3000" u="none" dirty="0"/>
          </a:p>
        </p:txBody>
      </p:sp>
      <p:pic>
        <p:nvPicPr>
          <p:cNvPr id="5" name="Picture 4">
            <a:extLst>
              <a:ext uri="{FF2B5EF4-FFF2-40B4-BE49-F238E27FC236}">
                <a16:creationId xmlns:a16="http://schemas.microsoft.com/office/drawing/2014/main" id="{FB5F12AA-9443-4B12-9F31-84B2BBB19A6B}"/>
              </a:ext>
            </a:extLst>
          </p:cNvPr>
          <p:cNvPicPr>
            <a:picLocks noChangeAspect="1"/>
          </p:cNvPicPr>
          <p:nvPr/>
        </p:nvPicPr>
        <p:blipFill>
          <a:blip r:embed="rId4"/>
          <a:stretch>
            <a:fillRect/>
          </a:stretch>
        </p:blipFill>
        <p:spPr>
          <a:xfrm>
            <a:off x="2136243" y="3518785"/>
            <a:ext cx="4600575" cy="2343150"/>
          </a:xfrm>
          <a:prstGeom prst="rect">
            <a:avLst/>
          </a:prstGeom>
        </p:spPr>
      </p:pic>
    </p:spTree>
    <p:extLst>
      <p:ext uri="{BB962C8B-B14F-4D97-AF65-F5344CB8AC3E}">
        <p14:creationId xmlns:p14="http://schemas.microsoft.com/office/powerpoint/2010/main" val="3199775859"/>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3297836" y="76200"/>
            <a:ext cx="3372787" cy="1066800"/>
          </a:xfrm>
        </p:spPr>
        <p:txBody>
          <a:bodyPr anchor="ctr"/>
          <a:lstStyle/>
          <a:p>
            <a:pPr algn="ctr" eaLnBrk="1" hangingPunct="1">
              <a:defRPr/>
            </a:pPr>
            <a:r>
              <a:rPr lang="en-US" dirty="0"/>
              <a:t>Leachate- Non-point Source</a:t>
            </a:r>
          </a:p>
        </p:txBody>
      </p:sp>
      <p:sp>
        <p:nvSpPr>
          <p:cNvPr id="7171" name="Rectangle 3"/>
          <p:cNvSpPr>
            <a:spLocks noGrp="1" noChangeArrowheads="1"/>
          </p:cNvSpPr>
          <p:nvPr>
            <p:ph type="body" idx="1"/>
          </p:nvPr>
        </p:nvSpPr>
        <p:spPr>
          <a:xfrm>
            <a:off x="457200" y="3897442"/>
            <a:ext cx="8229600" cy="2427157"/>
          </a:xfrm>
        </p:spPr>
        <p:txBody>
          <a:bodyPr/>
          <a:lstStyle/>
          <a:p>
            <a:pPr marL="0" indent="0">
              <a:spcBef>
                <a:spcPts val="0"/>
              </a:spcBef>
              <a:buNone/>
            </a:pPr>
            <a:endParaRPr lang="en-US" sz="1600" u="sng" dirty="0"/>
          </a:p>
          <a:p>
            <a:pPr marL="0" indent="0">
              <a:spcBef>
                <a:spcPts val="0"/>
              </a:spcBef>
              <a:buNone/>
            </a:pPr>
            <a:r>
              <a:rPr lang="en-US" sz="1600" u="sng" dirty="0"/>
              <a:t>Non-Point Source Pollution: </a:t>
            </a:r>
          </a:p>
          <a:p>
            <a:pPr marL="0" indent="0">
              <a:spcBef>
                <a:spcPts val="0"/>
              </a:spcBef>
              <a:buNone/>
            </a:pPr>
            <a:r>
              <a:rPr lang="en-US" sz="1600" dirty="0"/>
              <a:t>Pollutants from many diffuse sources. Nonpoint-source pollution is caused </a:t>
            </a:r>
          </a:p>
          <a:p>
            <a:pPr marL="0" indent="0">
              <a:spcBef>
                <a:spcPts val="0"/>
              </a:spcBef>
              <a:buNone/>
            </a:pPr>
            <a:r>
              <a:rPr lang="en-US" sz="1600" dirty="0"/>
              <a:t>by rainfall or snowmelt moving over and through the ground. As the runoff moves, it picks up and carries away natural and human-made pollutants, finally depositing them into lakes, rivers, wetlands, coastal waters, and even underground sources of drinking water. </a:t>
            </a:r>
          </a:p>
          <a:p>
            <a:pPr marL="0" indent="0">
              <a:spcBef>
                <a:spcPts val="0"/>
              </a:spcBef>
              <a:buNone/>
            </a:pPr>
            <a:r>
              <a:rPr lang="en-US" sz="1600" dirty="0"/>
              <a:t>Storm-water picks up contaminants such as from leaking garbage containers and compactors can end up in your drinking water.</a:t>
            </a:r>
          </a:p>
        </p:txBody>
      </p:sp>
      <p:pic>
        <p:nvPicPr>
          <p:cNvPr id="4" name="Picture 30" descr="SE-RCAP - color"/>
          <p:cNvPicPr>
            <a:picLocks noChangeAspect="1" noChangeArrowheads="1"/>
          </p:cNvPicPr>
          <p:nvPr/>
        </p:nvPicPr>
        <p:blipFill>
          <a:blip r:embed="rId3" cstate="print"/>
          <a:srcRect/>
          <a:stretch>
            <a:fillRect/>
          </a:stretch>
        </p:blipFill>
        <p:spPr bwMode="auto">
          <a:xfrm>
            <a:off x="570360" y="0"/>
            <a:ext cx="2247058" cy="1124262"/>
          </a:xfrm>
          <a:prstGeom prst="rect">
            <a:avLst/>
          </a:prstGeom>
          <a:noFill/>
          <a:ln w="9525">
            <a:noFill/>
            <a:miter lim="800000"/>
            <a:headEnd/>
            <a:tailEnd/>
          </a:ln>
          <a:effectLst/>
        </p:spPr>
      </p:pic>
      <p:pic>
        <p:nvPicPr>
          <p:cNvPr id="6" name="Picture 5" descr="landfill-leachate.jpg"/>
          <p:cNvPicPr>
            <a:picLocks noChangeAspect="1"/>
          </p:cNvPicPr>
          <p:nvPr/>
        </p:nvPicPr>
        <p:blipFill>
          <a:blip r:embed="rId4" cstate="print"/>
          <a:stretch>
            <a:fillRect/>
          </a:stretch>
        </p:blipFill>
        <p:spPr>
          <a:xfrm>
            <a:off x="6376905" y="1372366"/>
            <a:ext cx="2182479" cy="2689967"/>
          </a:xfrm>
          <a:prstGeom prst="rect">
            <a:avLst/>
          </a:prstGeom>
        </p:spPr>
      </p:pic>
      <p:sp>
        <p:nvSpPr>
          <p:cNvPr id="7" name="TextBox 6"/>
          <p:cNvSpPr txBox="1"/>
          <p:nvPr/>
        </p:nvSpPr>
        <p:spPr>
          <a:xfrm>
            <a:off x="434715" y="1528997"/>
            <a:ext cx="5846164" cy="2585323"/>
          </a:xfrm>
          <a:prstGeom prst="rect">
            <a:avLst/>
          </a:prstGeom>
          <a:noFill/>
        </p:spPr>
        <p:txBody>
          <a:bodyPr wrap="square" rtlCol="0">
            <a:spAutoFit/>
          </a:bodyPr>
          <a:lstStyle/>
          <a:p>
            <a:r>
              <a:rPr lang="en-US" u="sng" dirty="0"/>
              <a:t>Leachate:</a:t>
            </a:r>
          </a:p>
          <a:p>
            <a:r>
              <a:rPr lang="en-US" dirty="0"/>
              <a:t>Water percolation through wastes inside a landfill is inevitable. As the water seeps to the bottom of the cell it picks up contaminates creating highly acidic water otherwise known as leachate. This substance can be hazardous to the soil and ground water if it is not properly collected and removed. </a:t>
            </a:r>
          </a:p>
          <a:p>
            <a:r>
              <a:rPr lang="en-US" dirty="0"/>
              <a:t>Leachate begins with household trash which ends up in landfills.</a:t>
            </a:r>
          </a:p>
        </p:txBody>
      </p:sp>
    </p:spTree>
    <p:extLst>
      <p:ext uri="{BB962C8B-B14F-4D97-AF65-F5344CB8AC3E}">
        <p14:creationId xmlns:p14="http://schemas.microsoft.com/office/powerpoint/2010/main" val="4192029064"/>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885" y="76200"/>
            <a:ext cx="3863715" cy="1066800"/>
          </a:xfrm>
        </p:spPr>
        <p:txBody>
          <a:bodyPr/>
          <a:lstStyle/>
          <a:p>
            <a:pPr algn="ctr"/>
            <a:br>
              <a:rPr lang="en-US" dirty="0"/>
            </a:br>
            <a:endParaRPr lang="en-US" dirty="0"/>
          </a:p>
        </p:txBody>
      </p:sp>
      <p:pic>
        <p:nvPicPr>
          <p:cNvPr id="4" name="Picture 30" descr="SE-RCAP - color"/>
          <p:cNvPicPr>
            <a:picLocks noGrp="1" noChangeAspect="1" noChangeArrowheads="1"/>
          </p:cNvPicPr>
          <p:nvPr>
            <p:ph type="ctrTitle"/>
          </p:nvPr>
        </p:nvPicPr>
        <p:blipFill>
          <a:blip r:embed="rId3" cstate="print"/>
          <a:srcRect/>
          <a:stretch>
            <a:fillRect/>
          </a:stretch>
        </p:blipFill>
        <p:spPr>
          <a:xfrm>
            <a:off x="494675" y="1"/>
            <a:ext cx="2248525" cy="1124996"/>
          </a:xfrm>
          <a:noFill/>
        </p:spPr>
      </p:pic>
      <p:sp>
        <p:nvSpPr>
          <p:cNvPr id="13313" name="Rectangle 1"/>
          <p:cNvSpPr>
            <a:spLocks noChangeArrowheads="1"/>
          </p:cNvSpPr>
          <p:nvPr/>
        </p:nvSpPr>
        <p:spPr bwMode="auto">
          <a:xfrm>
            <a:off x="394139" y="1952966"/>
            <a:ext cx="8375108" cy="3070598"/>
          </a:xfrm>
          <a:prstGeom prst="rect">
            <a:avLst/>
          </a:prstGeom>
          <a:solidFill>
            <a:srgbClr val="FFFFFF"/>
          </a:solidFill>
          <a:ln w="9525">
            <a:noFill/>
            <a:miter lim="800000"/>
            <a:headEnd/>
            <a:tailEnd/>
          </a:ln>
          <a:effectLst/>
        </p:spPr>
        <p:txBody>
          <a:bodyPr vert="horz" wrap="square" lIns="0" tIns="179331" rIns="0" bIns="179331"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Times New Roman" pitchFamily="18" charset="0"/>
                <a:cs typeface="Times New Roman" pitchFamily="18" charset="0"/>
              </a:rPr>
              <a:t>Environmental Concerns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Times New Roman" pitchFamily="18" charset="0"/>
                <a:cs typeface="Times New Roman" pitchFamily="18" charset="0"/>
              </a:rPr>
              <a:t>Chemicals that soak into the earth can pose serious risks to the environment both in terms of soil contamination and water safety. Plants will not thrive and are more prone to disease and weakness when the dirt around them is imbalanced. Much of the world’s water sources come from the ground, too, and chemical penetration into underground aquifers can cause sickness and, in some cases, even death.</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Times New Roman" pitchFamily="18" charset="0"/>
                <a:cs typeface="Times New Roman" pitchFamily="18" charset="0"/>
              </a:rPr>
              <a:t>Leachate that has had a lot of time to soak into the ground may also reach rivers or streams, which can poison fish and cause genetic mutations in sea life. If harmful chemicals eventually make it to the open ocean the effects can be even more devastating, damaging delicate ecosystems and causing potentially irreversible harm.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440430269"/>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2767" y="269822"/>
            <a:ext cx="2938072" cy="873177"/>
          </a:xfrm>
        </p:spPr>
        <p:txBody>
          <a:bodyPr/>
          <a:lstStyle/>
          <a:p>
            <a:pPr algn="ctr"/>
            <a:r>
              <a:rPr lang="en-US" dirty="0"/>
              <a:t>Treatment</a:t>
            </a:r>
          </a:p>
        </p:txBody>
      </p:sp>
      <p:pic>
        <p:nvPicPr>
          <p:cNvPr id="6" name="Picture 30" descr="SE-RCAP - color"/>
          <p:cNvPicPr>
            <a:picLocks noChangeAspect="1" noChangeArrowheads="1"/>
          </p:cNvPicPr>
          <p:nvPr/>
        </p:nvPicPr>
        <p:blipFill>
          <a:blip r:embed="rId3" cstate="print"/>
          <a:srcRect/>
          <a:stretch>
            <a:fillRect/>
          </a:stretch>
        </p:blipFill>
        <p:spPr bwMode="auto">
          <a:xfrm>
            <a:off x="449706" y="0"/>
            <a:ext cx="2248525" cy="1124996"/>
          </a:xfrm>
          <a:prstGeom prst="rect">
            <a:avLst/>
          </a:prstGeom>
          <a:noFill/>
          <a:ln w="9525">
            <a:noFill/>
            <a:miter lim="800000"/>
            <a:headEnd/>
            <a:tailEnd/>
          </a:ln>
          <a:effectLst/>
        </p:spPr>
      </p:pic>
      <p:pic>
        <p:nvPicPr>
          <p:cNvPr id="10" name="Content Placeholder 9" descr="AP_Env7.gif"/>
          <p:cNvPicPr>
            <a:picLocks noGrp="1" noChangeAspect="1"/>
          </p:cNvPicPr>
          <p:nvPr>
            <p:ph idx="1"/>
          </p:nvPr>
        </p:nvPicPr>
        <p:blipFill>
          <a:blip r:embed="rId4" cstate="print"/>
          <a:stretch>
            <a:fillRect/>
          </a:stretch>
        </p:blipFill>
        <p:spPr>
          <a:xfrm>
            <a:off x="785272" y="1543988"/>
            <a:ext cx="7998964" cy="4646950"/>
          </a:xfrm>
        </p:spPr>
      </p:pic>
    </p:spTree>
    <p:extLst>
      <p:ext uri="{BB962C8B-B14F-4D97-AF65-F5344CB8AC3E}">
        <p14:creationId xmlns:p14="http://schemas.microsoft.com/office/powerpoint/2010/main" val="1414602539"/>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248" y="76200"/>
            <a:ext cx="4418351" cy="1066800"/>
          </a:xfrm>
        </p:spPr>
        <p:txBody>
          <a:bodyPr/>
          <a:lstStyle/>
          <a:p>
            <a:r>
              <a:rPr lang="en-US" dirty="0"/>
              <a:t>Motor oil Collection</a:t>
            </a:r>
          </a:p>
        </p:txBody>
      </p:sp>
      <p:pic>
        <p:nvPicPr>
          <p:cNvPr id="7" name="Picture 30" descr="SE-RCAP - color"/>
          <p:cNvPicPr>
            <a:picLocks noChangeAspect="1" noChangeArrowheads="1"/>
          </p:cNvPicPr>
          <p:nvPr/>
        </p:nvPicPr>
        <p:blipFill>
          <a:blip r:embed="rId3" cstate="print"/>
          <a:srcRect/>
          <a:stretch>
            <a:fillRect/>
          </a:stretch>
        </p:blipFill>
        <p:spPr bwMode="auto">
          <a:xfrm>
            <a:off x="344775" y="0"/>
            <a:ext cx="2248525" cy="1124996"/>
          </a:xfrm>
          <a:prstGeom prst="rect">
            <a:avLst/>
          </a:prstGeom>
          <a:noFill/>
          <a:ln w="9525">
            <a:noFill/>
            <a:miter lim="800000"/>
            <a:headEnd/>
            <a:tailEnd/>
          </a:ln>
          <a:effectLst/>
        </p:spPr>
      </p:pic>
      <p:sp>
        <p:nvSpPr>
          <p:cNvPr id="8" name="Content Placeholder 7"/>
          <p:cNvSpPr>
            <a:spLocks noGrp="1"/>
          </p:cNvSpPr>
          <p:nvPr>
            <p:ph idx="1"/>
          </p:nvPr>
        </p:nvSpPr>
        <p:spPr>
          <a:xfrm>
            <a:off x="457200" y="5726243"/>
            <a:ext cx="8229600" cy="598356"/>
          </a:xfrm>
        </p:spPr>
        <p:txBody>
          <a:bodyPr/>
          <a:lstStyle/>
          <a:p>
            <a:pPr algn="ctr">
              <a:buNone/>
            </a:pPr>
            <a:r>
              <a:rPr lang="en-US" dirty="0"/>
              <a:t>What is wrong with this?</a:t>
            </a:r>
          </a:p>
        </p:txBody>
      </p:sp>
      <p:pic>
        <p:nvPicPr>
          <p:cNvPr id="8193" name="Picture 1" descr="F:\SERCAP backup files\SW Grant 2013-2014\Ashe County\photos\0611141144b.jpg"/>
          <p:cNvPicPr>
            <a:picLocks noChangeAspect="1" noChangeArrowheads="1"/>
          </p:cNvPicPr>
          <p:nvPr/>
        </p:nvPicPr>
        <p:blipFill>
          <a:blip r:embed="rId4" cstate="print"/>
          <a:srcRect/>
          <a:stretch>
            <a:fillRect/>
          </a:stretch>
        </p:blipFill>
        <p:spPr bwMode="auto">
          <a:xfrm>
            <a:off x="1798820" y="1347866"/>
            <a:ext cx="5617980" cy="4213484"/>
          </a:xfrm>
          <a:prstGeom prst="rect">
            <a:avLst/>
          </a:prstGeom>
          <a:noFill/>
        </p:spPr>
      </p:pic>
    </p:spTree>
    <p:extLst>
      <p:ext uri="{BB962C8B-B14F-4D97-AF65-F5344CB8AC3E}">
        <p14:creationId xmlns:p14="http://schemas.microsoft.com/office/powerpoint/2010/main" val="244917693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7915" y="76200"/>
            <a:ext cx="3908684" cy="1066800"/>
          </a:xfrm>
        </p:spPr>
        <p:txBody>
          <a:bodyPr/>
          <a:lstStyle/>
          <a:p>
            <a:r>
              <a:rPr lang="en-US" dirty="0"/>
              <a:t>Used motor oil collection-US-EPA </a:t>
            </a:r>
          </a:p>
        </p:txBody>
      </p:sp>
      <p:pic>
        <p:nvPicPr>
          <p:cNvPr id="7" name="Picture 30" descr="SE-RCAP - color"/>
          <p:cNvPicPr>
            <a:picLocks noChangeAspect="1" noChangeArrowheads="1"/>
          </p:cNvPicPr>
          <p:nvPr/>
        </p:nvPicPr>
        <p:blipFill>
          <a:blip r:embed="rId3" cstate="print"/>
          <a:srcRect/>
          <a:stretch>
            <a:fillRect/>
          </a:stretch>
        </p:blipFill>
        <p:spPr bwMode="auto">
          <a:xfrm>
            <a:off x="449706" y="0"/>
            <a:ext cx="2248525" cy="1124996"/>
          </a:xfrm>
          <a:prstGeom prst="rect">
            <a:avLst/>
          </a:prstGeom>
          <a:noFill/>
          <a:ln w="9525">
            <a:noFill/>
            <a:miter lim="800000"/>
            <a:headEnd/>
            <a:tailEnd/>
          </a:ln>
          <a:effectLst/>
        </p:spPr>
      </p:pic>
      <p:sp>
        <p:nvSpPr>
          <p:cNvPr id="6" name="Content Placeholder 5"/>
          <p:cNvSpPr>
            <a:spLocks noGrp="1"/>
          </p:cNvSpPr>
          <p:nvPr>
            <p:ph idx="1"/>
          </p:nvPr>
        </p:nvSpPr>
        <p:spPr>
          <a:xfrm>
            <a:off x="457200" y="1474787"/>
            <a:ext cx="8027233" cy="4851061"/>
          </a:xfrm>
        </p:spPr>
        <p:txBody>
          <a:bodyPr/>
          <a:lstStyle/>
          <a:p>
            <a:r>
              <a:rPr lang="en-US" sz="1600" b="1" dirty="0"/>
              <a:t>Oil Leaks and Spills</a:t>
            </a:r>
          </a:p>
          <a:p>
            <a:r>
              <a:rPr lang="en-US" sz="1600" dirty="0"/>
              <a:t>Take steps to prevent leaks and spills. Keep machinery, equipment containers, and tanks in good working condition and be careful when transferring used oil. Have sorbent materials available on site.</a:t>
            </a:r>
          </a:p>
          <a:p>
            <a:r>
              <a:rPr lang="en-US" sz="1600" dirty="0"/>
              <a:t>If a spill or leak occurs, stop the oil from flowing at the source. If a leak from a container or tank can't be stopped, put the oil in another holding container or tank. </a:t>
            </a:r>
          </a:p>
          <a:p>
            <a:r>
              <a:rPr lang="en-US" sz="1600" dirty="0"/>
              <a:t>Contain spilled oil. For example, containment can be accomplished by erecting sorbent </a:t>
            </a:r>
            <a:r>
              <a:rPr lang="en-US" sz="1600" dirty="0" err="1"/>
              <a:t>berms</a:t>
            </a:r>
            <a:r>
              <a:rPr lang="en-US" sz="1600" dirty="0"/>
              <a:t> or by spreading a sorbent over the oil and </a:t>
            </a:r>
          </a:p>
          <a:p>
            <a:r>
              <a:rPr lang="en-US" sz="1600" dirty="0"/>
              <a:t>Clean up the oil and recycle the used oil as you would have before it was spilled. If recycling is not possible, you first must make sure the used oil is not a hazardous waste and dispose of it appropriately. All used cleanup materials, from rags to sorbent booms, that contain free-flowing used oil also must be handled according to the used oil management standards. Remember, all leaked and spilled oil collected during cleanup must be handled as used oil. You are a used oil handler, you should become familiar with these cleanup methods. They may also be part of a spill response action plan. </a:t>
            </a:r>
          </a:p>
          <a:p>
            <a:r>
              <a:rPr lang="en-US" sz="1600" dirty="0"/>
              <a:t>Remove, repair, or replace the defective tank or container immediately. </a:t>
            </a:r>
          </a:p>
          <a:p>
            <a:pPr>
              <a:buNone/>
            </a:pPr>
            <a:endParaRPr lang="en-US" dirty="0"/>
          </a:p>
          <a:p>
            <a:endParaRPr lang="en-US" dirty="0"/>
          </a:p>
        </p:txBody>
      </p:sp>
    </p:spTree>
    <p:extLst>
      <p:ext uri="{BB962C8B-B14F-4D97-AF65-F5344CB8AC3E}">
        <p14:creationId xmlns:p14="http://schemas.microsoft.com/office/powerpoint/2010/main" val="2036762185"/>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758" y="239842"/>
            <a:ext cx="2889354" cy="933138"/>
          </a:xfrm>
        </p:spPr>
        <p:txBody>
          <a:bodyPr/>
          <a:lstStyle/>
          <a:p>
            <a:pPr algn="ctr"/>
            <a:r>
              <a:rPr lang="en-US" sz="2000" dirty="0"/>
              <a:t>Best Management Practices</a:t>
            </a:r>
          </a:p>
        </p:txBody>
      </p:sp>
      <p:pic>
        <p:nvPicPr>
          <p:cNvPr id="7" name="Picture 30" descr="SE-RCAP - color"/>
          <p:cNvPicPr>
            <a:picLocks noChangeAspect="1" noChangeArrowheads="1"/>
          </p:cNvPicPr>
          <p:nvPr/>
        </p:nvPicPr>
        <p:blipFill>
          <a:blip r:embed="rId3" cstate="print"/>
          <a:srcRect/>
          <a:stretch>
            <a:fillRect/>
          </a:stretch>
        </p:blipFill>
        <p:spPr bwMode="auto">
          <a:xfrm>
            <a:off x="449706" y="0"/>
            <a:ext cx="2248525" cy="1124996"/>
          </a:xfrm>
          <a:prstGeom prst="rect">
            <a:avLst/>
          </a:prstGeom>
          <a:noFill/>
          <a:ln w="9525">
            <a:noFill/>
            <a:miter lim="800000"/>
            <a:headEnd/>
            <a:tailEnd/>
          </a:ln>
          <a:effectLst/>
        </p:spPr>
      </p:pic>
      <p:sp>
        <p:nvSpPr>
          <p:cNvPr id="8" name="Content Placeholder 7"/>
          <p:cNvSpPr>
            <a:spLocks noGrp="1"/>
          </p:cNvSpPr>
          <p:nvPr>
            <p:ph idx="1"/>
          </p:nvPr>
        </p:nvSpPr>
        <p:spPr>
          <a:xfrm>
            <a:off x="457200" y="1648918"/>
            <a:ext cx="8229600" cy="4675681"/>
          </a:xfrm>
        </p:spPr>
        <p:txBody>
          <a:bodyPr/>
          <a:lstStyle/>
          <a:p>
            <a:pPr lvl="1"/>
            <a:r>
              <a:rPr lang="en-US" sz="1600" dirty="0"/>
              <a:t>Do NOT drink the liquid!!!!   Leachate….it tastes slightly “sweet” (Don’t Ask??)</a:t>
            </a:r>
          </a:p>
          <a:p>
            <a:pPr lvl="1"/>
            <a:r>
              <a:rPr lang="en-US" sz="1600" dirty="0"/>
              <a:t>Pavement is better than stone or gravel for control of storm water and leachate</a:t>
            </a:r>
          </a:p>
          <a:p>
            <a:pPr lvl="1"/>
            <a:r>
              <a:rPr lang="en-US" sz="1600" dirty="0"/>
              <a:t>Site should be well-drained; citizens don’t want to use a center full of pot-holes and standing water.</a:t>
            </a:r>
          </a:p>
          <a:p>
            <a:pPr lvl="1"/>
            <a:r>
              <a:rPr lang="en-US" sz="1600" dirty="0"/>
              <a:t>Hopefully, recycling center is not located in a low-lying area, immediately adjacent to wetland, or next to stream/river.</a:t>
            </a:r>
          </a:p>
          <a:p>
            <a:pPr lvl="1"/>
            <a:r>
              <a:rPr lang="en-US" sz="1600" dirty="0"/>
              <a:t>Oils and fuels only unloaded/poured in areas where there is containment; i.e. metal/plastic/fiberglass containers, gutters, curbs, pads, etc.</a:t>
            </a:r>
          </a:p>
          <a:p>
            <a:pPr lvl="1"/>
            <a:r>
              <a:rPr lang="en-US" sz="1600" dirty="0"/>
              <a:t>If a compactor is used on-site:</a:t>
            </a:r>
          </a:p>
          <a:p>
            <a:pPr lvl="2"/>
            <a:r>
              <a:rPr lang="en-US" sz="1600" dirty="0"/>
              <a:t>Best to use “self-contained” compactor units; otherwise need containment area</a:t>
            </a:r>
          </a:p>
          <a:p>
            <a:pPr lvl="2"/>
            <a:r>
              <a:rPr lang="en-US" sz="1600" dirty="0"/>
              <a:t>Use absorbent or similar material (cat litter) to clean up spills/liquids; can be re-mixed with trash and sent to landfill.</a:t>
            </a:r>
          </a:p>
          <a:p>
            <a:pPr lvl="2"/>
            <a:r>
              <a:rPr lang="en-US" sz="1600" dirty="0"/>
              <a:t>Catch-basin that can be pumped out is ideal</a:t>
            </a:r>
          </a:p>
          <a:p>
            <a:pPr lvl="2">
              <a:buNone/>
            </a:pPr>
            <a:endParaRPr lang="en-US" sz="1600" dirty="0"/>
          </a:p>
          <a:p>
            <a:pPr>
              <a:buNone/>
            </a:pPr>
            <a:r>
              <a:rPr lang="en-US" sz="1600" dirty="0"/>
              <a:t> </a:t>
            </a:r>
          </a:p>
          <a:p>
            <a:pPr>
              <a:buNone/>
            </a:pPr>
            <a:endParaRPr lang="en-US" dirty="0"/>
          </a:p>
        </p:txBody>
      </p:sp>
    </p:spTree>
    <p:extLst>
      <p:ext uri="{BB962C8B-B14F-4D97-AF65-F5344CB8AC3E}">
        <p14:creationId xmlns:p14="http://schemas.microsoft.com/office/powerpoint/2010/main" val="2918138454"/>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D6EDC9F5-6B3E-4C59-B6F8-B9AFEF4A7E74}"/>
              </a:ext>
            </a:extLst>
          </p:cNvPr>
          <p:cNvPicPr>
            <a:picLocks noGrp="1" noChangeAspect="1"/>
          </p:cNvPicPr>
          <p:nvPr>
            <p:ph idx="1"/>
          </p:nvPr>
        </p:nvPicPr>
        <p:blipFill>
          <a:blip r:embed="rId3"/>
          <a:stretch>
            <a:fillRect/>
          </a:stretch>
        </p:blipFill>
        <p:spPr>
          <a:xfrm>
            <a:off x="947538" y="881063"/>
            <a:ext cx="7166373" cy="5394325"/>
          </a:xfrm>
          <a:prstGeom prst="rect">
            <a:avLst/>
          </a:prstGeom>
        </p:spPr>
      </p:pic>
      <p:sp>
        <p:nvSpPr>
          <p:cNvPr id="4" name="Title 2">
            <a:extLst>
              <a:ext uri="{FF2B5EF4-FFF2-40B4-BE49-F238E27FC236}">
                <a16:creationId xmlns:a16="http://schemas.microsoft.com/office/drawing/2014/main" id="{4F406705-43D2-4580-B904-B5F8D8ECEBDB}"/>
              </a:ext>
            </a:extLst>
          </p:cNvPr>
          <p:cNvSpPr>
            <a:spLocks noGrp="1"/>
          </p:cNvSpPr>
          <p:nvPr>
            <p:ph type="title"/>
          </p:nvPr>
        </p:nvSpPr>
        <p:spPr>
          <a:xfrm>
            <a:off x="313460" y="290368"/>
            <a:ext cx="6467475" cy="590550"/>
          </a:xfrm>
        </p:spPr>
        <p:txBody>
          <a:bodyPr anchor="ctr"/>
          <a:lstStyle/>
          <a:p>
            <a:r>
              <a:rPr lang="en-US" sz="3000" u="none" dirty="0"/>
              <a:t>SWM – Southeast RCAP</a:t>
            </a:r>
            <a:endParaRPr lang="en-US" sz="3000" dirty="0"/>
          </a:p>
        </p:txBody>
      </p:sp>
    </p:spTree>
    <p:extLst>
      <p:ext uri="{BB962C8B-B14F-4D97-AF65-F5344CB8AC3E}">
        <p14:creationId xmlns:p14="http://schemas.microsoft.com/office/powerpoint/2010/main" val="957371840"/>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84B94-02E3-4E79-9C19-FB00FF747696}"/>
              </a:ext>
            </a:extLst>
          </p:cNvPr>
          <p:cNvSpPr>
            <a:spLocks noGrp="1"/>
          </p:cNvSpPr>
          <p:nvPr>
            <p:ph type="title"/>
          </p:nvPr>
        </p:nvSpPr>
        <p:spPr>
          <a:xfrm>
            <a:off x="355024" y="1135496"/>
            <a:ext cx="8255576" cy="590550"/>
          </a:xfrm>
        </p:spPr>
        <p:txBody>
          <a:bodyPr/>
          <a:lstStyle/>
          <a:p>
            <a:pPr algn="ctr">
              <a:defRPr/>
            </a:pPr>
            <a:r>
              <a:rPr lang="en-US" sz="3600" dirty="0">
                <a:solidFill>
                  <a:schemeClr val="tx1"/>
                </a:solidFill>
                <a:latin typeface="+mn-lt"/>
              </a:rPr>
              <a:t>SC Rural County C&amp;D Landfill</a:t>
            </a:r>
          </a:p>
        </p:txBody>
      </p:sp>
      <p:pic>
        <p:nvPicPr>
          <p:cNvPr id="4099" name="Content Placeholder 3" descr="Bamberg Trash.jpg">
            <a:extLst>
              <a:ext uri="{FF2B5EF4-FFF2-40B4-BE49-F238E27FC236}">
                <a16:creationId xmlns:a16="http://schemas.microsoft.com/office/drawing/2014/main" id="{7FC35839-1AA9-4F9E-80A9-FACC755AF10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935164"/>
            <a:ext cx="7294418" cy="4334040"/>
          </a:xfrm>
        </p:spPr>
      </p:pic>
      <p:sp>
        <p:nvSpPr>
          <p:cNvPr id="4" name="Title 2">
            <a:extLst>
              <a:ext uri="{FF2B5EF4-FFF2-40B4-BE49-F238E27FC236}">
                <a16:creationId xmlns:a16="http://schemas.microsoft.com/office/drawing/2014/main" id="{3DE826DC-535D-490D-80FF-AA02BCD64347}"/>
              </a:ext>
            </a:extLst>
          </p:cNvPr>
          <p:cNvSpPr txBox="1">
            <a:spLocks/>
          </p:cNvSpPr>
          <p:nvPr/>
        </p:nvSpPr>
        <p:spPr bwMode="auto">
          <a:xfrm>
            <a:off x="355024" y="335829"/>
            <a:ext cx="64674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3000" u="none" kern="0"/>
              <a:t>SWM – Southeast RCAP</a:t>
            </a:r>
            <a:endParaRPr lang="en-US" sz="3000" kern="0" dirty="0"/>
          </a:p>
        </p:txBody>
      </p:sp>
    </p:spTree>
    <p:extLst>
      <p:ext uri="{BB962C8B-B14F-4D97-AF65-F5344CB8AC3E}">
        <p14:creationId xmlns:p14="http://schemas.microsoft.com/office/powerpoint/2010/main" val="3472998645"/>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9A0CBD32-3CBD-4D93-B3F1-D3A446D25D0C}"/>
              </a:ext>
            </a:extLst>
          </p:cNvPr>
          <p:cNvSpPr>
            <a:spLocks noGrp="1"/>
          </p:cNvSpPr>
          <p:nvPr>
            <p:ph type="title"/>
          </p:nvPr>
        </p:nvSpPr>
        <p:spPr>
          <a:xfrm>
            <a:off x="457200" y="1143000"/>
            <a:ext cx="8229600" cy="1143000"/>
          </a:xfrm>
        </p:spPr>
        <p:txBody>
          <a:bodyPr/>
          <a:lstStyle/>
          <a:p>
            <a:pPr algn="ctr"/>
            <a:r>
              <a:rPr lang="en-US" altLang="en-US" sz="3600" dirty="0"/>
              <a:t>Funding for Repair/Replacement</a:t>
            </a:r>
            <a:br>
              <a:rPr lang="en-US" altLang="en-US" sz="3600" dirty="0"/>
            </a:br>
            <a:r>
              <a:rPr lang="en-US" altLang="en-US" sz="3600" dirty="0"/>
              <a:t>of Transfer Stations</a:t>
            </a:r>
          </a:p>
        </p:txBody>
      </p:sp>
      <p:pic>
        <p:nvPicPr>
          <p:cNvPr id="5123" name="Content Placeholder 4" descr="Transfer Station Ramp Repair.jpg">
            <a:extLst>
              <a:ext uri="{FF2B5EF4-FFF2-40B4-BE49-F238E27FC236}">
                <a16:creationId xmlns:a16="http://schemas.microsoft.com/office/drawing/2014/main" id="{38AF0D08-323F-451A-85F2-927D3516B20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2286000"/>
            <a:ext cx="4267200" cy="3581400"/>
          </a:xfrm>
        </p:spPr>
      </p:pic>
      <p:pic>
        <p:nvPicPr>
          <p:cNvPr id="5124" name="Content Placeholder 4" descr="Differential Pad Settlement at Transfer Station.jpg">
            <a:extLst>
              <a:ext uri="{FF2B5EF4-FFF2-40B4-BE49-F238E27FC236}">
                <a16:creationId xmlns:a16="http://schemas.microsoft.com/office/drawing/2014/main" id="{A28D202B-FEA8-43D6-B2D9-F5B1BF2A1FF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2286000"/>
            <a:ext cx="4267200" cy="3581400"/>
          </a:xfrm>
        </p:spPr>
      </p:pic>
      <p:sp>
        <p:nvSpPr>
          <p:cNvPr id="5" name="Title 2">
            <a:extLst>
              <a:ext uri="{FF2B5EF4-FFF2-40B4-BE49-F238E27FC236}">
                <a16:creationId xmlns:a16="http://schemas.microsoft.com/office/drawing/2014/main" id="{467DD900-94D2-4C3B-8381-150FDD94B03B}"/>
              </a:ext>
            </a:extLst>
          </p:cNvPr>
          <p:cNvSpPr txBox="1">
            <a:spLocks/>
          </p:cNvSpPr>
          <p:nvPr/>
        </p:nvSpPr>
        <p:spPr bwMode="auto">
          <a:xfrm>
            <a:off x="327315" y="262659"/>
            <a:ext cx="64674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3000" u="none" kern="0"/>
              <a:t>SWM – Southeast RCAP</a:t>
            </a:r>
            <a:endParaRPr lang="en-US" sz="3000" kern="0" dirty="0"/>
          </a:p>
        </p:txBody>
      </p:sp>
    </p:spTree>
    <p:extLst>
      <p:ext uri="{BB962C8B-B14F-4D97-AF65-F5344CB8AC3E}">
        <p14:creationId xmlns:p14="http://schemas.microsoft.com/office/powerpoint/2010/main" val="3925276326"/>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C43A3E4-89A9-494F-9AF2-CC5C0A34F3CA}"/>
              </a:ext>
            </a:extLst>
          </p:cNvPr>
          <p:cNvSpPr>
            <a:spLocks noGrp="1"/>
          </p:cNvSpPr>
          <p:nvPr>
            <p:ph type="title"/>
          </p:nvPr>
        </p:nvSpPr>
        <p:spPr>
          <a:xfrm>
            <a:off x="381000" y="1094509"/>
            <a:ext cx="8229600" cy="1143000"/>
          </a:xfrm>
        </p:spPr>
        <p:txBody>
          <a:bodyPr/>
          <a:lstStyle/>
          <a:p>
            <a:pPr algn="ctr">
              <a:defRPr/>
            </a:pPr>
            <a:r>
              <a:rPr lang="en-US" sz="3600" dirty="0">
                <a:solidFill>
                  <a:schemeClr val="tx1"/>
                </a:solidFill>
                <a:latin typeface="+mn-lt"/>
              </a:rPr>
              <a:t>Electronics Waste Recycling</a:t>
            </a:r>
          </a:p>
        </p:txBody>
      </p:sp>
      <p:pic>
        <p:nvPicPr>
          <p:cNvPr id="6147" name="Content Placeholder 4" descr="0529130940.jpg">
            <a:extLst>
              <a:ext uri="{FF2B5EF4-FFF2-40B4-BE49-F238E27FC236}">
                <a16:creationId xmlns:a16="http://schemas.microsoft.com/office/drawing/2014/main" id="{BC95BAE9-3520-44A7-961D-5F509134CD2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2362200"/>
            <a:ext cx="4191000" cy="3810000"/>
          </a:xfrm>
        </p:spPr>
      </p:pic>
      <p:pic>
        <p:nvPicPr>
          <p:cNvPr id="6148" name="Content Placeholder 5" descr="0512151133.jpg">
            <a:extLst>
              <a:ext uri="{FF2B5EF4-FFF2-40B4-BE49-F238E27FC236}">
                <a16:creationId xmlns:a16="http://schemas.microsoft.com/office/drawing/2014/main" id="{FF633961-8677-4754-930F-5EEE78F5B0D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24400" y="2362200"/>
            <a:ext cx="4191000" cy="3810000"/>
          </a:xfrm>
        </p:spPr>
      </p:pic>
      <p:sp>
        <p:nvSpPr>
          <p:cNvPr id="5" name="Title 2">
            <a:extLst>
              <a:ext uri="{FF2B5EF4-FFF2-40B4-BE49-F238E27FC236}">
                <a16:creationId xmlns:a16="http://schemas.microsoft.com/office/drawing/2014/main" id="{5F4CE668-5690-405E-873A-D4FF112A8B31}"/>
              </a:ext>
            </a:extLst>
          </p:cNvPr>
          <p:cNvSpPr txBox="1">
            <a:spLocks/>
          </p:cNvSpPr>
          <p:nvPr/>
        </p:nvSpPr>
        <p:spPr bwMode="auto">
          <a:xfrm>
            <a:off x="426027" y="146339"/>
            <a:ext cx="64674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3000" u="none" kern="0"/>
              <a:t>SWM – Southeast RCAP</a:t>
            </a:r>
            <a:endParaRPr lang="en-US" sz="3000" kern="0" dirty="0"/>
          </a:p>
        </p:txBody>
      </p:sp>
    </p:spTree>
    <p:extLst>
      <p:ext uri="{BB962C8B-B14F-4D97-AF65-F5344CB8AC3E}">
        <p14:creationId xmlns:p14="http://schemas.microsoft.com/office/powerpoint/2010/main" val="285586893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nvPr>
        </p:nvGraphicFramePr>
        <p:xfrm>
          <a:off x="457200" y="1474788"/>
          <a:ext cx="8229600" cy="4849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5">
            <a:extLst>
              <a:ext uri="{FF2B5EF4-FFF2-40B4-BE49-F238E27FC236}">
                <a16:creationId xmlns:a16="http://schemas.microsoft.com/office/drawing/2014/main" id="{7125CEF5-B027-4DB9-9B20-897E06582511}"/>
              </a:ext>
            </a:extLst>
          </p:cNvPr>
          <p:cNvSpPr>
            <a:spLocks noGrp="1"/>
          </p:cNvSpPr>
          <p:nvPr>
            <p:ph type="title"/>
          </p:nvPr>
        </p:nvSpPr>
        <p:spPr>
          <a:xfrm>
            <a:off x="457200" y="402849"/>
            <a:ext cx="7121472" cy="511551"/>
          </a:xfrm>
        </p:spPr>
        <p:txBody>
          <a:bodyPr/>
          <a:lstStyle/>
          <a:p>
            <a:r>
              <a:rPr lang="en-US" sz="3000" u="none" dirty="0"/>
              <a:t>SWM – Great Lakes RCAP - Indiana</a:t>
            </a:r>
            <a:br>
              <a:rPr lang="en-US" sz="3000" u="none" dirty="0"/>
            </a:br>
            <a:endParaRPr lang="en-US" sz="3000" u="none" dirty="0"/>
          </a:p>
        </p:txBody>
      </p:sp>
    </p:spTree>
    <p:extLst>
      <p:ext uri="{BB962C8B-B14F-4D97-AF65-F5344CB8AC3E}">
        <p14:creationId xmlns:p14="http://schemas.microsoft.com/office/powerpoint/2010/main" val="358286167"/>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5BABEE3E-FA61-4835-9939-7141301F4DFA}"/>
              </a:ext>
            </a:extLst>
          </p:cNvPr>
          <p:cNvSpPr>
            <a:spLocks noGrp="1"/>
          </p:cNvSpPr>
          <p:nvPr>
            <p:ph type="title"/>
          </p:nvPr>
        </p:nvSpPr>
        <p:spPr>
          <a:xfrm>
            <a:off x="457200" y="990600"/>
            <a:ext cx="8229600" cy="1170709"/>
          </a:xfrm>
        </p:spPr>
        <p:txBody>
          <a:bodyPr/>
          <a:lstStyle/>
          <a:p>
            <a:pPr algn="ctr">
              <a:defRPr/>
            </a:pPr>
            <a:r>
              <a:rPr lang="en-US" sz="2800" dirty="0">
                <a:solidFill>
                  <a:schemeClr val="tx1"/>
                </a:solidFill>
                <a:latin typeface="+mn-lt"/>
              </a:rPr>
              <a:t>SERCAP South Carolina</a:t>
            </a:r>
            <a:br>
              <a:rPr lang="en-US" sz="2800" dirty="0">
                <a:solidFill>
                  <a:schemeClr val="tx1"/>
                </a:solidFill>
                <a:latin typeface="+mn-lt"/>
              </a:rPr>
            </a:br>
            <a:r>
              <a:rPr lang="en-US" sz="2800" dirty="0">
                <a:solidFill>
                  <a:schemeClr val="tx1"/>
                </a:solidFill>
                <a:latin typeface="+mn-lt"/>
              </a:rPr>
              <a:t>Rural County Recycling Project</a:t>
            </a:r>
            <a:r>
              <a:rPr lang="en-US" sz="3600" dirty="0">
                <a:solidFill>
                  <a:schemeClr val="tx1"/>
                </a:solidFill>
                <a:latin typeface="+mn-lt"/>
              </a:rPr>
              <a:t> </a:t>
            </a:r>
            <a:br>
              <a:rPr lang="en-US" sz="3600" dirty="0">
                <a:solidFill>
                  <a:schemeClr val="tx1"/>
                </a:solidFill>
                <a:latin typeface="+mn-lt"/>
              </a:rPr>
            </a:br>
            <a:endParaRPr lang="en-US" sz="3600" dirty="0">
              <a:solidFill>
                <a:schemeClr val="tx1"/>
              </a:solidFill>
              <a:latin typeface="+mn-lt"/>
            </a:endParaRPr>
          </a:p>
        </p:txBody>
      </p:sp>
      <p:sp>
        <p:nvSpPr>
          <p:cNvPr id="3" name="Content Placeholder 2">
            <a:extLst>
              <a:ext uri="{FF2B5EF4-FFF2-40B4-BE49-F238E27FC236}">
                <a16:creationId xmlns:a16="http://schemas.microsoft.com/office/drawing/2014/main" id="{5F65C01D-6BF6-4978-A1F7-B536EE8B50A7}"/>
              </a:ext>
            </a:extLst>
          </p:cNvPr>
          <p:cNvSpPr>
            <a:spLocks noGrp="1"/>
          </p:cNvSpPr>
          <p:nvPr>
            <p:ph idx="1"/>
          </p:nvPr>
        </p:nvSpPr>
        <p:spPr>
          <a:xfrm>
            <a:off x="457199" y="2161308"/>
            <a:ext cx="8506691" cy="4142509"/>
          </a:xfrm>
        </p:spPr>
        <p:txBody>
          <a:bodyPr/>
          <a:lstStyle/>
          <a:p>
            <a:pPr>
              <a:defRPr/>
            </a:pPr>
            <a:r>
              <a:rPr lang="en-US" sz="2800" dirty="0">
                <a:latin typeface="+mj-lt"/>
              </a:rPr>
              <a:t>Overall State Recycling Rate (2016):  25.4%</a:t>
            </a:r>
          </a:p>
          <a:p>
            <a:pPr>
              <a:buFont typeface="Wingdings 2" panose="05020102010507070707" pitchFamily="18" charset="2"/>
              <a:buNone/>
              <a:defRPr/>
            </a:pPr>
            <a:endParaRPr lang="en-US" sz="2800" dirty="0">
              <a:latin typeface="+mj-lt"/>
            </a:endParaRPr>
          </a:p>
          <a:p>
            <a:pPr>
              <a:defRPr/>
            </a:pPr>
            <a:r>
              <a:rPr lang="en-US" sz="2800" dirty="0">
                <a:latin typeface="+mj-lt"/>
              </a:rPr>
              <a:t>Rural County (22) Recycling Rate:  15.8%</a:t>
            </a:r>
          </a:p>
          <a:p>
            <a:pPr>
              <a:defRPr/>
            </a:pPr>
            <a:endParaRPr lang="en-US" sz="2800" dirty="0">
              <a:latin typeface="+mj-lt"/>
            </a:endParaRPr>
          </a:p>
          <a:p>
            <a:pPr>
              <a:defRPr/>
            </a:pPr>
            <a:r>
              <a:rPr lang="en-US" sz="2800" dirty="0">
                <a:latin typeface="+mj-lt"/>
              </a:rPr>
              <a:t>Urban County (24) Recycling Rate:  27.5%</a:t>
            </a:r>
          </a:p>
          <a:p>
            <a:pPr>
              <a:defRPr/>
            </a:pPr>
            <a:endParaRPr lang="en-US" sz="2800" dirty="0">
              <a:latin typeface="+mj-lt"/>
            </a:endParaRPr>
          </a:p>
          <a:p>
            <a:pPr>
              <a:defRPr/>
            </a:pPr>
            <a:r>
              <a:rPr lang="en-US" sz="2800" dirty="0">
                <a:latin typeface="+mj-lt"/>
              </a:rPr>
              <a:t> </a:t>
            </a:r>
            <a:r>
              <a:rPr lang="en-US" sz="2800" b="1" dirty="0">
                <a:latin typeface="+mj-lt"/>
              </a:rPr>
              <a:t>State Recycling Goal:  40% by 2020</a:t>
            </a:r>
            <a:endParaRPr lang="en-US" sz="2800" dirty="0">
              <a:latin typeface="+mj-lt"/>
            </a:endParaRPr>
          </a:p>
          <a:p>
            <a:pPr>
              <a:defRPr/>
            </a:pPr>
            <a:endParaRPr lang="en-US" sz="2800" dirty="0">
              <a:latin typeface="+mj-lt"/>
            </a:endParaRPr>
          </a:p>
          <a:p>
            <a:pPr>
              <a:defRPr/>
            </a:pPr>
            <a:endParaRPr lang="en-US" sz="2800" dirty="0">
              <a:latin typeface="+mj-lt"/>
            </a:endParaRPr>
          </a:p>
          <a:p>
            <a:pPr>
              <a:buFont typeface="Wingdings 2" panose="05020102010507070707" pitchFamily="18" charset="2"/>
              <a:buNone/>
              <a:defRPr/>
            </a:pPr>
            <a:endParaRPr lang="en-US" sz="2800" dirty="0">
              <a:latin typeface="+mj-lt"/>
            </a:endParaRPr>
          </a:p>
          <a:p>
            <a:pPr>
              <a:buFont typeface="Wingdings 2" panose="05020102010507070707" pitchFamily="18" charset="2"/>
              <a:buNone/>
              <a:defRPr/>
            </a:pPr>
            <a:r>
              <a:rPr lang="en-US" sz="2800" dirty="0">
                <a:latin typeface="+mj-lt"/>
              </a:rPr>
              <a:t>       </a:t>
            </a:r>
          </a:p>
          <a:p>
            <a:pPr>
              <a:defRPr/>
            </a:pPr>
            <a:endParaRPr lang="en-US" sz="3200" dirty="0">
              <a:latin typeface="+mj-lt"/>
            </a:endParaRPr>
          </a:p>
        </p:txBody>
      </p:sp>
      <p:sp>
        <p:nvSpPr>
          <p:cNvPr id="4" name="Title 2">
            <a:extLst>
              <a:ext uri="{FF2B5EF4-FFF2-40B4-BE49-F238E27FC236}">
                <a16:creationId xmlns:a16="http://schemas.microsoft.com/office/drawing/2014/main" id="{F782CCB5-057A-4817-B918-E6CBC860588D}"/>
              </a:ext>
            </a:extLst>
          </p:cNvPr>
          <p:cNvSpPr txBox="1">
            <a:spLocks/>
          </p:cNvSpPr>
          <p:nvPr/>
        </p:nvSpPr>
        <p:spPr bwMode="auto">
          <a:xfrm>
            <a:off x="327315" y="262659"/>
            <a:ext cx="64674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3000" u="none" kern="0"/>
              <a:t>SWM – Southeast RCAP</a:t>
            </a:r>
            <a:endParaRPr lang="en-US" sz="3000" kern="0" dirty="0"/>
          </a:p>
        </p:txBody>
      </p:sp>
    </p:spTree>
    <p:extLst>
      <p:ext uri="{BB962C8B-B14F-4D97-AF65-F5344CB8AC3E}">
        <p14:creationId xmlns:p14="http://schemas.microsoft.com/office/powerpoint/2010/main" val="2758430435"/>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6EF53981-F5F9-4D3B-8607-AEDB3026A61F}"/>
              </a:ext>
            </a:extLst>
          </p:cNvPr>
          <p:cNvSpPr>
            <a:spLocks noGrp="1"/>
          </p:cNvSpPr>
          <p:nvPr>
            <p:ph type="title"/>
          </p:nvPr>
        </p:nvSpPr>
        <p:spPr>
          <a:xfrm>
            <a:off x="680606" y="1010805"/>
            <a:ext cx="7902285" cy="590550"/>
          </a:xfrm>
        </p:spPr>
        <p:txBody>
          <a:bodyPr/>
          <a:lstStyle/>
          <a:p>
            <a:pPr algn="ctr"/>
            <a:r>
              <a:rPr lang="en-US" altLang="en-US" sz="2800" dirty="0">
                <a:solidFill>
                  <a:schemeClr val="tx1"/>
                </a:solidFill>
                <a:latin typeface="Times New Roman" panose="02020603050405020304" pitchFamily="18" charset="0"/>
                <a:cs typeface="Times New Roman" panose="02020603050405020304" pitchFamily="18" charset="0"/>
              </a:rPr>
              <a:t>South Carolina Rural County Recycling Workgroup Meeting</a:t>
            </a:r>
          </a:p>
        </p:txBody>
      </p:sp>
      <p:pic>
        <p:nvPicPr>
          <p:cNvPr id="8195" name="Content Placeholder 3" descr="Recycling Workgroup Meeting 7-19-16.jpg">
            <a:extLst>
              <a:ext uri="{FF2B5EF4-FFF2-40B4-BE49-F238E27FC236}">
                <a16:creationId xmlns:a16="http://schemas.microsoft.com/office/drawing/2014/main" id="{6E5464C2-BC91-4DA4-8ECF-B624DF9E292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27018" y="1990582"/>
            <a:ext cx="6650182" cy="4292052"/>
          </a:xfrm>
        </p:spPr>
      </p:pic>
      <p:sp>
        <p:nvSpPr>
          <p:cNvPr id="4" name="Title 2">
            <a:extLst>
              <a:ext uri="{FF2B5EF4-FFF2-40B4-BE49-F238E27FC236}">
                <a16:creationId xmlns:a16="http://schemas.microsoft.com/office/drawing/2014/main" id="{F1F0E5E9-A69F-4F1A-AEE5-86E057CA36FD}"/>
              </a:ext>
            </a:extLst>
          </p:cNvPr>
          <p:cNvSpPr txBox="1">
            <a:spLocks/>
          </p:cNvSpPr>
          <p:nvPr/>
        </p:nvSpPr>
        <p:spPr bwMode="auto">
          <a:xfrm>
            <a:off x="680606" y="225642"/>
            <a:ext cx="64674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3000" u="none" kern="0"/>
              <a:t>SWM – Southeast RCAP</a:t>
            </a:r>
            <a:endParaRPr lang="en-US" sz="3000" kern="0" dirty="0"/>
          </a:p>
        </p:txBody>
      </p:sp>
    </p:spTree>
    <p:extLst>
      <p:ext uri="{BB962C8B-B14F-4D97-AF65-F5344CB8AC3E}">
        <p14:creationId xmlns:p14="http://schemas.microsoft.com/office/powerpoint/2010/main" val="2290601176"/>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6E44B942-3D4E-41F0-A8A8-113EC8EA214B}"/>
              </a:ext>
            </a:extLst>
          </p:cNvPr>
          <p:cNvSpPr>
            <a:spLocks noGrp="1"/>
          </p:cNvSpPr>
          <p:nvPr>
            <p:ph type="title"/>
          </p:nvPr>
        </p:nvSpPr>
        <p:spPr>
          <a:xfrm>
            <a:off x="327315" y="1232477"/>
            <a:ext cx="7957704" cy="590550"/>
          </a:xfrm>
        </p:spPr>
        <p:txBody>
          <a:bodyPr/>
          <a:lstStyle/>
          <a:p>
            <a:pPr algn="ctr">
              <a:defRPr/>
            </a:pPr>
            <a:r>
              <a:rPr lang="en-US" sz="3600" dirty="0">
                <a:solidFill>
                  <a:schemeClr val="tx1"/>
                </a:solidFill>
                <a:latin typeface="+mn-lt"/>
                <a:cs typeface="Times New Roman" pitchFamily="18" charset="0"/>
              </a:rPr>
              <a:t>End the Myth </a:t>
            </a:r>
            <a:br>
              <a:rPr lang="en-US" sz="3600" dirty="0">
                <a:solidFill>
                  <a:schemeClr val="tx1"/>
                </a:solidFill>
                <a:latin typeface="+mn-lt"/>
                <a:cs typeface="Times New Roman" pitchFamily="18" charset="0"/>
              </a:rPr>
            </a:br>
            <a:r>
              <a:rPr lang="en-US" sz="3600" dirty="0">
                <a:solidFill>
                  <a:schemeClr val="tx1"/>
                </a:solidFill>
                <a:latin typeface="+mn-lt"/>
                <a:cs typeface="Times New Roman" pitchFamily="18" charset="0"/>
              </a:rPr>
              <a:t>that Recycling is Free</a:t>
            </a:r>
          </a:p>
        </p:txBody>
      </p:sp>
      <p:sp>
        <p:nvSpPr>
          <p:cNvPr id="9219" name="Content Placeholder 2">
            <a:extLst>
              <a:ext uri="{FF2B5EF4-FFF2-40B4-BE49-F238E27FC236}">
                <a16:creationId xmlns:a16="http://schemas.microsoft.com/office/drawing/2014/main" id="{40FCF531-124E-4339-A292-940D4A1F5B90}"/>
              </a:ext>
            </a:extLst>
          </p:cNvPr>
          <p:cNvSpPr>
            <a:spLocks noGrp="1"/>
          </p:cNvSpPr>
          <p:nvPr>
            <p:ph idx="1"/>
          </p:nvPr>
        </p:nvSpPr>
        <p:spPr>
          <a:xfrm>
            <a:off x="471054" y="2433928"/>
            <a:ext cx="8118764" cy="3856036"/>
          </a:xfrm>
        </p:spPr>
        <p:txBody>
          <a:bodyPr/>
          <a:lstStyle/>
          <a:p>
            <a:r>
              <a:rPr lang="en-US" altLang="en-US" sz="2400" dirty="0">
                <a:cs typeface="Times New Roman" panose="02020603050405020304" pitchFamily="18" charset="0"/>
              </a:rPr>
              <a:t>Recycling is not free.  It never was!</a:t>
            </a:r>
          </a:p>
          <a:p>
            <a:pPr>
              <a:buFont typeface="Wingdings 2" panose="05020102010507070707" pitchFamily="18" charset="2"/>
              <a:buNone/>
            </a:pPr>
            <a:endParaRPr lang="en-US" altLang="en-US" sz="800" dirty="0">
              <a:cs typeface="Times New Roman" panose="02020603050405020304" pitchFamily="18" charset="0"/>
            </a:endParaRPr>
          </a:p>
          <a:p>
            <a:r>
              <a:rPr lang="en-US" altLang="en-US" sz="2400" dirty="0">
                <a:cs typeface="Times New Roman" panose="02020603050405020304" pitchFamily="18" charset="0"/>
              </a:rPr>
              <a:t>Originally promoted to residents that recycling would pay for itself through revenue earned from the sale of recovered material combined with avoided disposal costs.</a:t>
            </a:r>
          </a:p>
          <a:p>
            <a:pPr>
              <a:buFont typeface="Wingdings 2" panose="05020102010507070707" pitchFamily="18" charset="2"/>
              <a:buNone/>
            </a:pPr>
            <a:endParaRPr lang="en-US" altLang="en-US" sz="800" dirty="0">
              <a:cs typeface="Times New Roman" panose="02020603050405020304" pitchFamily="18" charset="0"/>
            </a:endParaRPr>
          </a:p>
          <a:p>
            <a:r>
              <a:rPr lang="en-US" altLang="en-US" sz="2400" dirty="0">
                <a:cs typeface="Times New Roman" panose="02020603050405020304" pitchFamily="18" charset="0"/>
              </a:rPr>
              <a:t>Every material recycled has great value….NOT!</a:t>
            </a:r>
          </a:p>
          <a:p>
            <a:pPr marL="0" indent="0">
              <a:buNone/>
            </a:pPr>
            <a:endParaRPr lang="en-US" altLang="en-US" sz="800" dirty="0">
              <a:cs typeface="Times New Roman" panose="02020603050405020304" pitchFamily="18" charset="0"/>
            </a:endParaRPr>
          </a:p>
          <a:p>
            <a:r>
              <a:rPr lang="en-US" altLang="en-US" sz="2400" dirty="0">
                <a:cs typeface="Times New Roman" panose="02020603050405020304" pitchFamily="18" charset="0"/>
              </a:rPr>
              <a:t>You are paying for two basic solid waste management options:  Disposal and Recycling</a:t>
            </a:r>
          </a:p>
        </p:txBody>
      </p:sp>
      <p:sp>
        <p:nvSpPr>
          <p:cNvPr id="4" name="Title 2">
            <a:extLst>
              <a:ext uri="{FF2B5EF4-FFF2-40B4-BE49-F238E27FC236}">
                <a16:creationId xmlns:a16="http://schemas.microsoft.com/office/drawing/2014/main" id="{4EBE569C-BDCB-4F5D-809B-0866640DFBAC}"/>
              </a:ext>
            </a:extLst>
          </p:cNvPr>
          <p:cNvSpPr txBox="1">
            <a:spLocks/>
          </p:cNvSpPr>
          <p:nvPr/>
        </p:nvSpPr>
        <p:spPr bwMode="auto">
          <a:xfrm>
            <a:off x="327315" y="262659"/>
            <a:ext cx="64674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3000" u="none" kern="0"/>
              <a:t>SWM – Southeast RCAP</a:t>
            </a:r>
            <a:endParaRPr lang="en-US" sz="3000" kern="0" dirty="0"/>
          </a:p>
        </p:txBody>
      </p:sp>
    </p:spTree>
    <p:extLst>
      <p:ext uri="{BB962C8B-B14F-4D97-AF65-F5344CB8AC3E}">
        <p14:creationId xmlns:p14="http://schemas.microsoft.com/office/powerpoint/2010/main" val="1259053630"/>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89FCC-8BB6-4FB3-ABD2-822086D0996E}"/>
              </a:ext>
            </a:extLst>
          </p:cNvPr>
          <p:cNvSpPr>
            <a:spLocks noGrp="1"/>
          </p:cNvSpPr>
          <p:nvPr>
            <p:ph type="title"/>
          </p:nvPr>
        </p:nvSpPr>
        <p:spPr>
          <a:xfrm>
            <a:off x="1466417" y="1412586"/>
            <a:ext cx="6467475" cy="590550"/>
          </a:xfrm>
        </p:spPr>
        <p:txBody>
          <a:bodyPr/>
          <a:lstStyle/>
          <a:p>
            <a:pPr algn="ctr">
              <a:defRPr/>
            </a:pPr>
            <a:r>
              <a:rPr lang="en-US" sz="2800" dirty="0">
                <a:solidFill>
                  <a:srgbClr val="FF0000"/>
                </a:solidFill>
                <a:latin typeface="+mn-lt"/>
              </a:rPr>
              <a:t>“Examples” of Recycling Workgroup Comments/Recommendations</a:t>
            </a:r>
          </a:p>
        </p:txBody>
      </p:sp>
      <p:sp>
        <p:nvSpPr>
          <p:cNvPr id="10243" name="Content Placeholder 2">
            <a:extLst>
              <a:ext uri="{FF2B5EF4-FFF2-40B4-BE49-F238E27FC236}">
                <a16:creationId xmlns:a16="http://schemas.microsoft.com/office/drawing/2014/main" id="{DB20B8B4-A147-4D72-9083-B0C181C0D317}"/>
              </a:ext>
            </a:extLst>
          </p:cNvPr>
          <p:cNvSpPr>
            <a:spLocks noGrp="1"/>
          </p:cNvSpPr>
          <p:nvPr>
            <p:ph idx="1"/>
          </p:nvPr>
        </p:nvSpPr>
        <p:spPr>
          <a:xfrm>
            <a:off x="568037" y="2369127"/>
            <a:ext cx="8458200" cy="3574473"/>
          </a:xfrm>
        </p:spPr>
        <p:txBody>
          <a:bodyPr/>
          <a:lstStyle/>
          <a:p>
            <a:endParaRPr lang="en-US" altLang="en-US" dirty="0"/>
          </a:p>
          <a:p>
            <a:r>
              <a:rPr lang="en-US" altLang="en-US" sz="2400" dirty="0"/>
              <a:t>Rural recycling efforts focus on too many commodities.</a:t>
            </a:r>
          </a:p>
          <a:p>
            <a:r>
              <a:rPr lang="en-US" altLang="en-US" sz="2400" dirty="0"/>
              <a:t>Need a “model” rural county recycling collection site.</a:t>
            </a:r>
          </a:p>
          <a:p>
            <a:r>
              <a:rPr lang="en-US" altLang="en-US" sz="2400" dirty="0"/>
              <a:t>Single stream collections don’t work well in rural areas.</a:t>
            </a:r>
          </a:p>
          <a:p>
            <a:r>
              <a:rPr lang="en-US" altLang="en-US" sz="2400" dirty="0"/>
              <a:t>Recycling agency needs to reformulate grants process.</a:t>
            </a:r>
          </a:p>
          <a:p>
            <a:r>
              <a:rPr lang="en-US" altLang="en-US" sz="2400" dirty="0"/>
              <a:t>Rural counties need to form regional recycling co-ops.</a:t>
            </a:r>
          </a:p>
          <a:p>
            <a:r>
              <a:rPr lang="en-US" altLang="en-US" sz="2400" dirty="0"/>
              <a:t>Rural counties need priority funding to promote recycling.</a:t>
            </a:r>
          </a:p>
          <a:p>
            <a:r>
              <a:rPr lang="en-US" altLang="en-US" sz="2400" dirty="0"/>
              <a:t>*Rural counties should stay away from collecting glass.*</a:t>
            </a:r>
          </a:p>
          <a:p>
            <a:endParaRPr lang="en-US" altLang="en-US" dirty="0"/>
          </a:p>
        </p:txBody>
      </p:sp>
      <p:sp>
        <p:nvSpPr>
          <p:cNvPr id="4" name="Title 2">
            <a:extLst>
              <a:ext uri="{FF2B5EF4-FFF2-40B4-BE49-F238E27FC236}">
                <a16:creationId xmlns:a16="http://schemas.microsoft.com/office/drawing/2014/main" id="{5205A530-9590-4CC0-9AAD-92D57DB9C341}"/>
              </a:ext>
            </a:extLst>
          </p:cNvPr>
          <p:cNvSpPr txBox="1">
            <a:spLocks/>
          </p:cNvSpPr>
          <p:nvPr/>
        </p:nvSpPr>
        <p:spPr bwMode="auto">
          <a:xfrm>
            <a:off x="327315" y="262659"/>
            <a:ext cx="64674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3000" u="none" kern="0"/>
              <a:t>SWM – Southeast RCAP</a:t>
            </a:r>
            <a:endParaRPr lang="en-US" sz="3000" kern="0" dirty="0"/>
          </a:p>
        </p:txBody>
      </p:sp>
    </p:spTree>
    <p:extLst>
      <p:ext uri="{BB962C8B-B14F-4D97-AF65-F5344CB8AC3E}">
        <p14:creationId xmlns:p14="http://schemas.microsoft.com/office/powerpoint/2010/main" val="3246114989"/>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2D55-D79A-4F92-A07A-CE79D446B245}"/>
              </a:ext>
            </a:extLst>
          </p:cNvPr>
          <p:cNvSpPr>
            <a:spLocks noGrp="1"/>
          </p:cNvSpPr>
          <p:nvPr>
            <p:ph type="title"/>
          </p:nvPr>
        </p:nvSpPr>
        <p:spPr>
          <a:xfrm>
            <a:off x="1385455" y="1315605"/>
            <a:ext cx="6467475" cy="590550"/>
          </a:xfrm>
        </p:spPr>
        <p:txBody>
          <a:bodyPr/>
          <a:lstStyle/>
          <a:p>
            <a:pPr algn="ctr">
              <a:defRPr/>
            </a:pPr>
            <a:r>
              <a:rPr lang="en-US" sz="2800" dirty="0">
                <a:solidFill>
                  <a:schemeClr val="tx1"/>
                </a:solidFill>
                <a:latin typeface="+mn-lt"/>
              </a:rPr>
              <a:t>Target Specific Recyclables</a:t>
            </a:r>
            <a:br>
              <a:rPr lang="en-US" sz="2800" dirty="0">
                <a:solidFill>
                  <a:schemeClr val="tx1"/>
                </a:solidFill>
                <a:latin typeface="+mn-lt"/>
              </a:rPr>
            </a:br>
            <a:r>
              <a:rPr lang="en-US" sz="2800" dirty="0">
                <a:solidFill>
                  <a:schemeClr val="tx1"/>
                </a:solidFill>
                <a:latin typeface="+mn-lt"/>
              </a:rPr>
              <a:t>Foundation:  Paper, Plastic, Metal</a:t>
            </a:r>
          </a:p>
        </p:txBody>
      </p:sp>
      <p:pic>
        <p:nvPicPr>
          <p:cNvPr id="11267" name="Content Placeholder 3" descr="cardboard recycling.jpg">
            <a:extLst>
              <a:ext uri="{FF2B5EF4-FFF2-40B4-BE49-F238E27FC236}">
                <a16:creationId xmlns:a16="http://schemas.microsoft.com/office/drawing/2014/main" id="{B3A3D94E-F627-4F22-9BEE-3B22493856C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85455" y="2373058"/>
            <a:ext cx="6508029" cy="3923833"/>
          </a:xfrm>
        </p:spPr>
      </p:pic>
      <p:sp>
        <p:nvSpPr>
          <p:cNvPr id="4" name="Title 2">
            <a:extLst>
              <a:ext uri="{FF2B5EF4-FFF2-40B4-BE49-F238E27FC236}">
                <a16:creationId xmlns:a16="http://schemas.microsoft.com/office/drawing/2014/main" id="{5F6D0133-9007-4C79-AA21-18E6C5B12939}"/>
              </a:ext>
            </a:extLst>
          </p:cNvPr>
          <p:cNvSpPr txBox="1">
            <a:spLocks/>
          </p:cNvSpPr>
          <p:nvPr/>
        </p:nvSpPr>
        <p:spPr bwMode="auto">
          <a:xfrm>
            <a:off x="327315" y="262659"/>
            <a:ext cx="64674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3000" u="none" kern="0"/>
              <a:t>SWM – Southeast RCAP</a:t>
            </a:r>
            <a:endParaRPr lang="en-US" sz="3000" kern="0" dirty="0"/>
          </a:p>
        </p:txBody>
      </p:sp>
    </p:spTree>
    <p:extLst>
      <p:ext uri="{BB962C8B-B14F-4D97-AF65-F5344CB8AC3E}">
        <p14:creationId xmlns:p14="http://schemas.microsoft.com/office/powerpoint/2010/main" val="4086242214"/>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a:spLocks noChangeArrowheads="1"/>
          </p:cNvSpPr>
          <p:nvPr/>
        </p:nvSpPr>
        <p:spPr bwMode="auto">
          <a:xfrm>
            <a:off x="2672195" y="1572485"/>
            <a:ext cx="3810000" cy="3810000"/>
          </a:xfrm>
          <a:prstGeom prst="ellipse">
            <a:avLst/>
          </a:prstGeom>
          <a:solidFill>
            <a:srgbClr val="0070C0"/>
          </a:solidFill>
          <a:ln>
            <a:noFill/>
          </a:ln>
          <a:effectLst>
            <a:outerShdw blurRad="76200" sy="23000" kx="-1199993" algn="bl" rotWithShape="0">
              <a:srgbClr val="808080">
                <a:alpha val="20000"/>
              </a:srgbClr>
            </a:outerShdw>
          </a:effectLst>
          <a:extLst/>
        </p:spPr>
        <p:txBody>
          <a:bodyPr anchor="ctr"/>
          <a:lstStyle/>
          <a:p>
            <a:pPr algn="ctr" eaLnBrk="1" hangingPunct="1">
              <a:defRPr/>
            </a:pPr>
            <a:endParaRPr lang="en-US" dirty="0">
              <a:solidFill>
                <a:schemeClr val="lt1"/>
              </a:solidFill>
              <a:latin typeface="+mn-lt"/>
              <a:ea typeface="+mn-ea"/>
            </a:endParaRPr>
          </a:p>
        </p:txBody>
      </p:sp>
      <p:sp>
        <p:nvSpPr>
          <p:cNvPr id="115716" name="TextBox 6"/>
          <p:cNvSpPr txBox="1">
            <a:spLocks noChangeArrowheads="1"/>
          </p:cNvSpPr>
          <p:nvPr/>
        </p:nvSpPr>
        <p:spPr bwMode="auto">
          <a:xfrm>
            <a:off x="3415145" y="2105885"/>
            <a:ext cx="24384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800">
                <a:solidFill>
                  <a:srgbClr val="00539B"/>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400">
                <a:solidFill>
                  <a:srgbClr val="00539B"/>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a:solidFill>
                  <a:srgbClr val="00539B"/>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1400">
                <a:solidFill>
                  <a:srgbClr val="00539B"/>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1200">
                <a:solidFill>
                  <a:srgbClr val="00539B"/>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rgbClr val="00539B"/>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rgbClr val="00539B"/>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rgbClr val="00539B"/>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rgbClr val="00539B"/>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0" dirty="0">
                <a:solidFill>
                  <a:schemeClr val="bg1"/>
                </a:solidFill>
              </a:rPr>
              <a:t>?</a:t>
            </a:r>
          </a:p>
        </p:txBody>
      </p:sp>
      <p:sp>
        <p:nvSpPr>
          <p:cNvPr id="115717" name="TextBox 1"/>
          <p:cNvSpPr txBox="1">
            <a:spLocks noChangeArrowheads="1"/>
          </p:cNvSpPr>
          <p:nvPr/>
        </p:nvSpPr>
        <p:spPr bwMode="auto">
          <a:xfrm>
            <a:off x="3262745" y="2029685"/>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800">
                <a:solidFill>
                  <a:srgbClr val="00539B"/>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400">
                <a:solidFill>
                  <a:srgbClr val="00539B"/>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a:solidFill>
                  <a:srgbClr val="00539B"/>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1400">
                <a:solidFill>
                  <a:srgbClr val="00539B"/>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1200">
                <a:solidFill>
                  <a:srgbClr val="00539B"/>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rgbClr val="00539B"/>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rgbClr val="00539B"/>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rgbClr val="00539B"/>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rgbClr val="00539B"/>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dirty="0">
                <a:solidFill>
                  <a:schemeClr val="bg1"/>
                </a:solidFill>
              </a:rPr>
              <a:t>Questions</a:t>
            </a:r>
          </a:p>
        </p:txBody>
      </p:sp>
      <p:sp>
        <p:nvSpPr>
          <p:cNvPr id="5" name="Title 2">
            <a:extLst>
              <a:ext uri="{FF2B5EF4-FFF2-40B4-BE49-F238E27FC236}">
                <a16:creationId xmlns:a16="http://schemas.microsoft.com/office/drawing/2014/main" id="{F66B7BA3-A3EB-493F-982D-249C4D48F1E1}"/>
              </a:ext>
            </a:extLst>
          </p:cNvPr>
          <p:cNvSpPr txBox="1">
            <a:spLocks/>
          </p:cNvSpPr>
          <p:nvPr/>
        </p:nvSpPr>
        <p:spPr>
          <a:xfrm>
            <a:off x="401638" y="326807"/>
            <a:ext cx="7110942" cy="615341"/>
          </a:xfrm>
          <a:prstGeom prst="rect">
            <a:avLst/>
          </a:prstGeom>
        </p:spPr>
        <p:txBody>
          <a:bodyPr anchor="ct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3000" u="none" kern="0" dirty="0"/>
              <a:t>SWM – Thinking Outside the Bin</a:t>
            </a:r>
            <a:r>
              <a:rPr lang="en-US" sz="4000" u="none" kern="0" dirty="0"/>
              <a:t> </a:t>
            </a:r>
            <a:r>
              <a:rPr lang="en-US" u="none" kern="0" dirty="0"/>
              <a:t>Part 1</a:t>
            </a:r>
            <a:endParaRPr lang="en-US" kern="0" dirty="0"/>
          </a:p>
        </p:txBody>
      </p:sp>
    </p:spTree>
    <p:extLst>
      <p:ext uri="{BB962C8B-B14F-4D97-AF65-F5344CB8AC3E}">
        <p14:creationId xmlns:p14="http://schemas.microsoft.com/office/powerpoint/2010/main" val="1017487150"/>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idx="4294967295"/>
          </p:nvPr>
        </p:nvSpPr>
        <p:spPr>
          <a:xfrm>
            <a:off x="687388" y="207963"/>
            <a:ext cx="7696200" cy="5851525"/>
          </a:xfrm>
        </p:spPr>
        <p:txBody>
          <a:bodyPr/>
          <a:lstStyle/>
          <a:p>
            <a:pPr>
              <a:buFontTx/>
              <a:buNone/>
            </a:pPr>
            <a:r>
              <a:rPr lang="en-US" altLang="en-US" sz="3800" b="1" i="1" dirty="0">
                <a:solidFill>
                  <a:srgbClr val="666699"/>
                </a:solidFill>
                <a:latin typeface="Monotype Corsiva" pitchFamily="66" charset="0"/>
              </a:rPr>
              <a:t>            </a:t>
            </a:r>
            <a:endParaRPr lang="en-US" altLang="en-US" sz="3800" dirty="0"/>
          </a:p>
        </p:txBody>
      </p:sp>
      <p:sp>
        <p:nvSpPr>
          <p:cNvPr id="52227" name="Rectangle 6"/>
          <p:cNvSpPr>
            <a:spLocks noChangeArrowheads="1"/>
          </p:cNvSpPr>
          <p:nvPr/>
        </p:nvSpPr>
        <p:spPr bwMode="auto">
          <a:xfrm>
            <a:off x="0" y="2768600"/>
            <a:ext cx="174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93" tIns="43247" rIns="86493" bIns="43247"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1800" dirty="0">
              <a:solidFill>
                <a:prstClr val="black"/>
              </a:solidFill>
              <a:latin typeface="Arial" charset="0"/>
              <a:cs typeface="Arial" charset="0"/>
            </a:endParaRPr>
          </a:p>
        </p:txBody>
      </p:sp>
      <p:pic>
        <p:nvPicPr>
          <p:cNvPr id="522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914400"/>
            <a:ext cx="636587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BD7E135-FD9C-44EA-A1E5-62AC3439EBAD}"/>
              </a:ext>
            </a:extLst>
          </p:cNvPr>
          <p:cNvPicPr>
            <a:picLocks noChangeAspect="1"/>
          </p:cNvPicPr>
          <p:nvPr/>
        </p:nvPicPr>
        <p:blipFill>
          <a:blip r:embed="rId4"/>
          <a:stretch>
            <a:fillRect/>
          </a:stretch>
        </p:blipFill>
        <p:spPr>
          <a:xfrm>
            <a:off x="2381612" y="3793067"/>
            <a:ext cx="4938457" cy="2472266"/>
          </a:xfrm>
          <a:prstGeom prst="rect">
            <a:avLst/>
          </a:prstGeom>
        </p:spPr>
      </p:pic>
    </p:spTree>
    <p:extLst>
      <p:ext uri="{BB962C8B-B14F-4D97-AF65-F5344CB8AC3E}">
        <p14:creationId xmlns:p14="http://schemas.microsoft.com/office/powerpoint/2010/main" val="2623606778"/>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9"/>
          <p:cNvSpPr>
            <a:spLocks noGrp="1"/>
          </p:cNvSpPr>
          <p:nvPr>
            <p:ph type="title"/>
          </p:nvPr>
        </p:nvSpPr>
        <p:spPr>
          <a:xfrm>
            <a:off x="316522" y="380625"/>
            <a:ext cx="7122013" cy="590550"/>
          </a:xfrm>
        </p:spPr>
        <p:txBody>
          <a:bodyPr anchor="ctr"/>
          <a:lstStyle/>
          <a:p>
            <a:r>
              <a:rPr lang="en-US" altLang="en-US" sz="4000" u="none" dirty="0"/>
              <a:t>Time for a Break</a:t>
            </a:r>
          </a:p>
        </p:txBody>
      </p:sp>
      <p:pic>
        <p:nvPicPr>
          <p:cNvPr id="4" name="Picture 3">
            <a:extLst>
              <a:ext uri="{FF2B5EF4-FFF2-40B4-BE49-F238E27FC236}">
                <a16:creationId xmlns:a16="http://schemas.microsoft.com/office/drawing/2014/main" id="{4BDCBBF9-1C4A-4C8B-B986-B43110F612F2}"/>
              </a:ext>
            </a:extLst>
          </p:cNvPr>
          <p:cNvPicPr>
            <a:picLocks noChangeAspect="1"/>
          </p:cNvPicPr>
          <p:nvPr/>
        </p:nvPicPr>
        <p:blipFill>
          <a:blip r:embed="rId3"/>
          <a:stretch>
            <a:fillRect/>
          </a:stretch>
        </p:blipFill>
        <p:spPr>
          <a:xfrm>
            <a:off x="1095420" y="1289921"/>
            <a:ext cx="7190225" cy="3929473"/>
          </a:xfrm>
          <a:prstGeom prst="rect">
            <a:avLst/>
          </a:prstGeom>
        </p:spPr>
      </p:pic>
      <p:sp>
        <p:nvSpPr>
          <p:cNvPr id="7" name="Title 2">
            <a:extLst>
              <a:ext uri="{FF2B5EF4-FFF2-40B4-BE49-F238E27FC236}">
                <a16:creationId xmlns:a16="http://schemas.microsoft.com/office/drawing/2014/main" id="{9C651112-5191-46D9-AB2F-7A77A4882CC0}"/>
              </a:ext>
            </a:extLst>
          </p:cNvPr>
          <p:cNvSpPr txBox="1">
            <a:spLocks/>
          </p:cNvSpPr>
          <p:nvPr/>
        </p:nvSpPr>
        <p:spPr>
          <a:xfrm>
            <a:off x="316522" y="5538140"/>
            <a:ext cx="8466667" cy="608660"/>
          </a:xfrm>
          <a:prstGeom prst="rect">
            <a:avLst/>
          </a:prstGeom>
        </p:spPr>
        <p:txBody>
          <a:bodyPr anchor="ctr"/>
          <a:lstStyle>
            <a:lvl1pPr algn="l" rtl="0" eaLnBrk="0" fontAlgn="base" hangingPunct="0">
              <a:spcBef>
                <a:spcPct val="0"/>
              </a:spcBef>
              <a:spcAft>
                <a:spcPct val="0"/>
              </a:spcAft>
              <a:defRPr sz="2400" b="1" u="sng">
                <a:solidFill>
                  <a:schemeClr val="bg2"/>
                </a:solidFill>
                <a:latin typeface="+mj-lt"/>
                <a:ea typeface="+mj-ea"/>
                <a:cs typeface="+mj-cs"/>
              </a:defRPr>
            </a:lvl1pPr>
            <a:lvl2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2400" b="1" u="sng">
                <a:solidFill>
                  <a:schemeClr val="bg2"/>
                </a:solidFill>
                <a:effectLst>
                  <a:outerShdw blurRad="38100" dist="38100" dir="2700000" algn="tl">
                    <a:srgbClr val="C0C0C0"/>
                  </a:outerShdw>
                </a:effectLst>
                <a:latin typeface="Helvetica" pitchFamily="34" charset="0"/>
              </a:defRPr>
            </a:lvl5pPr>
            <a:lvl6pPr marL="3429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6pPr>
            <a:lvl7pPr marL="6858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7pPr>
            <a:lvl8pPr marL="10287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8pPr>
            <a:lvl9pPr marL="1371600" algn="l" rtl="0" fontAlgn="base">
              <a:spcBef>
                <a:spcPct val="0"/>
              </a:spcBef>
              <a:spcAft>
                <a:spcPct val="0"/>
              </a:spcAft>
              <a:defRPr sz="2400" b="1">
                <a:solidFill>
                  <a:schemeClr val="bg1"/>
                </a:solidFill>
                <a:effectLst>
                  <a:outerShdw blurRad="38100" dist="38100" dir="2700000" algn="tl">
                    <a:srgbClr val="C0C0C0"/>
                  </a:outerShdw>
                </a:effectLst>
                <a:latin typeface="Helvetica" pitchFamily="34" charset="0"/>
              </a:defRPr>
            </a:lvl9pPr>
          </a:lstStyle>
          <a:p>
            <a:r>
              <a:rPr lang="en-US" sz="3000" u="none" kern="0" dirty="0"/>
              <a:t>SWM – Thinking Outside the Bin</a:t>
            </a:r>
            <a:r>
              <a:rPr lang="en-US" sz="4000" u="none" kern="0" dirty="0"/>
              <a:t> </a:t>
            </a:r>
            <a:r>
              <a:rPr lang="en-US" u="none" kern="0" dirty="0"/>
              <a:t>Part 2  </a:t>
            </a:r>
            <a:r>
              <a:rPr lang="en-US" u="none" kern="0" dirty="0">
                <a:solidFill>
                  <a:srgbClr val="00B050"/>
                </a:solidFill>
                <a:sym typeface="Wingdings" panose="05000000000000000000" pitchFamily="2" charset="2"/>
              </a:rPr>
              <a:t></a:t>
            </a:r>
            <a:r>
              <a:rPr lang="en-US" b="0" u="none" kern="0" dirty="0">
                <a:solidFill>
                  <a:srgbClr val="00B050"/>
                </a:solidFill>
                <a:sym typeface="Wingdings" panose="05000000000000000000" pitchFamily="2" charset="2"/>
              </a:rPr>
              <a:t>NEXT</a:t>
            </a:r>
            <a:endParaRPr lang="en-US" b="0" kern="0" dirty="0">
              <a:solidFill>
                <a:srgbClr val="00B050"/>
              </a:solidFill>
            </a:endParaRPr>
          </a:p>
        </p:txBody>
      </p:sp>
    </p:spTree>
    <p:extLst>
      <p:ext uri="{BB962C8B-B14F-4D97-AF65-F5344CB8AC3E}">
        <p14:creationId xmlns:p14="http://schemas.microsoft.com/office/powerpoint/2010/main" val="143539496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6545DD-31E8-4160-A27B-48109F14B6E2}"/>
              </a:ext>
            </a:extLst>
          </p:cNvPr>
          <p:cNvSpPr>
            <a:spLocks noGrp="1"/>
          </p:cNvSpPr>
          <p:nvPr>
            <p:ph idx="1"/>
          </p:nvPr>
        </p:nvSpPr>
        <p:spPr>
          <a:xfrm>
            <a:off x="428625" y="1199209"/>
            <a:ext cx="8229600" cy="4849812"/>
          </a:xfrm>
        </p:spPr>
        <p:txBody>
          <a:bodyPr/>
          <a:lstStyle/>
          <a:p>
            <a:pPr marL="0" indent="0">
              <a:buNone/>
            </a:pPr>
            <a:r>
              <a:rPr lang="en-US" dirty="0">
                <a:solidFill>
                  <a:schemeClr val="accent5">
                    <a:lumMod val="25000"/>
                  </a:schemeClr>
                </a:solidFill>
              </a:rPr>
              <a:t>                             </a:t>
            </a:r>
            <a:r>
              <a:rPr lang="en-US" sz="2800" dirty="0">
                <a:solidFill>
                  <a:srgbClr val="009900"/>
                </a:solidFill>
                <a:latin typeface="Arial Rounded MT Bold" panose="020F0704030504030204" pitchFamily="34" charset="0"/>
              </a:rPr>
              <a:t>PROBLEM AREAS</a:t>
            </a:r>
          </a:p>
          <a:p>
            <a:pPr>
              <a:buFont typeface="Arial" panose="020B0604020202020204" pitchFamily="34" charset="0"/>
              <a:buChar char="•"/>
            </a:pPr>
            <a:r>
              <a:rPr lang="en-US" sz="2600" dirty="0">
                <a:solidFill>
                  <a:schemeClr val="accent5">
                    <a:lumMod val="25000"/>
                  </a:schemeClr>
                </a:solidFill>
                <a:latin typeface="Arial Rounded MT Bold" panose="020F0704030504030204" pitchFamily="34" charset="0"/>
              </a:rPr>
              <a:t>Electronic Waste</a:t>
            </a:r>
          </a:p>
          <a:p>
            <a:pPr>
              <a:buFont typeface="Arial" panose="020B0604020202020204" pitchFamily="34" charset="0"/>
              <a:buChar char="•"/>
            </a:pPr>
            <a:r>
              <a:rPr lang="en-US" sz="2600" dirty="0">
                <a:solidFill>
                  <a:schemeClr val="accent5">
                    <a:lumMod val="25000"/>
                  </a:schemeClr>
                </a:solidFill>
                <a:latin typeface="Arial Rounded MT Bold" panose="020F0704030504030204" pitchFamily="34" charset="0"/>
              </a:rPr>
              <a:t>Hazardous Household Waste</a:t>
            </a:r>
          </a:p>
          <a:p>
            <a:pPr>
              <a:buFont typeface="Arial" panose="020B0604020202020204" pitchFamily="34" charset="0"/>
              <a:buChar char="•"/>
            </a:pPr>
            <a:r>
              <a:rPr lang="en-US" sz="2600" dirty="0">
                <a:solidFill>
                  <a:schemeClr val="accent5">
                    <a:lumMod val="25000"/>
                  </a:schemeClr>
                </a:solidFill>
                <a:latin typeface="Arial Rounded MT Bold" panose="020F0704030504030204" pitchFamily="34" charset="0"/>
              </a:rPr>
              <a:t>Recycling Contamination</a:t>
            </a:r>
          </a:p>
          <a:p>
            <a:pPr>
              <a:buFont typeface="Arial" panose="020B0604020202020204" pitchFamily="34" charset="0"/>
              <a:buChar char="•"/>
            </a:pPr>
            <a:r>
              <a:rPr lang="en-US" sz="2600" dirty="0">
                <a:solidFill>
                  <a:schemeClr val="accent5">
                    <a:lumMod val="25000"/>
                  </a:schemeClr>
                </a:solidFill>
                <a:latin typeface="Arial Rounded MT Bold" panose="020F0704030504030204" pitchFamily="34" charset="0"/>
              </a:rPr>
              <a:t>Rising Cost of Handling Solid Waste (particularly recycling)</a:t>
            </a:r>
          </a:p>
          <a:p>
            <a:pPr>
              <a:buFont typeface="Arial" panose="020B0604020202020204" pitchFamily="34" charset="0"/>
              <a:buChar char="•"/>
            </a:pPr>
            <a:r>
              <a:rPr lang="en-US" sz="2600" dirty="0">
                <a:solidFill>
                  <a:schemeClr val="accent5">
                    <a:lumMod val="25000"/>
                  </a:schemeClr>
                </a:solidFill>
                <a:latin typeface="Arial Rounded MT Bold" panose="020F0704030504030204" pitchFamily="34" charset="0"/>
              </a:rPr>
              <a:t>Medical Waste (sharps/pharmaceuticals)</a:t>
            </a:r>
          </a:p>
          <a:p>
            <a:pPr>
              <a:buFont typeface="Arial" panose="020B0604020202020204" pitchFamily="34" charset="0"/>
              <a:buChar char="•"/>
            </a:pPr>
            <a:r>
              <a:rPr lang="en-US" sz="2600" dirty="0">
                <a:solidFill>
                  <a:schemeClr val="accent5">
                    <a:lumMod val="25000"/>
                  </a:schemeClr>
                </a:solidFill>
                <a:latin typeface="Arial Rounded MT Bold" panose="020F0704030504030204" pitchFamily="34" charset="0"/>
              </a:rPr>
              <a:t>Personnel</a:t>
            </a:r>
          </a:p>
          <a:p>
            <a:pPr>
              <a:buFont typeface="Arial" panose="020B0604020202020204" pitchFamily="34" charset="0"/>
              <a:buChar char="•"/>
            </a:pPr>
            <a:r>
              <a:rPr lang="en-US" sz="2600" dirty="0">
                <a:solidFill>
                  <a:schemeClr val="accent5">
                    <a:lumMod val="25000"/>
                  </a:schemeClr>
                </a:solidFill>
                <a:latin typeface="Arial Rounded MT Bold" panose="020F0704030504030204" pitchFamily="34" charset="0"/>
              </a:rPr>
              <a:t>Green Sword</a:t>
            </a:r>
          </a:p>
          <a:p>
            <a:pPr>
              <a:buFont typeface="Arial" panose="020B0604020202020204" pitchFamily="34" charset="0"/>
              <a:buChar char="•"/>
            </a:pPr>
            <a:r>
              <a:rPr lang="en-US" sz="2600" dirty="0">
                <a:solidFill>
                  <a:schemeClr val="accent5">
                    <a:lumMod val="25000"/>
                  </a:schemeClr>
                </a:solidFill>
                <a:latin typeface="Arial Rounded MT Bold" panose="020F0704030504030204" pitchFamily="34" charset="0"/>
              </a:rPr>
              <a:t>Legislative Issues</a:t>
            </a:r>
          </a:p>
          <a:p>
            <a:pPr>
              <a:buFont typeface="Arial" panose="020B0604020202020204" pitchFamily="34" charset="0"/>
              <a:buChar char="•"/>
            </a:pPr>
            <a:endParaRPr lang="en-US" sz="2000" dirty="0"/>
          </a:p>
          <a:p>
            <a:endParaRPr lang="en-US" dirty="0"/>
          </a:p>
          <a:p>
            <a:endParaRPr lang="en-US" dirty="0"/>
          </a:p>
        </p:txBody>
      </p:sp>
      <p:sp>
        <p:nvSpPr>
          <p:cNvPr id="4" name="Title 5">
            <a:extLst>
              <a:ext uri="{FF2B5EF4-FFF2-40B4-BE49-F238E27FC236}">
                <a16:creationId xmlns:a16="http://schemas.microsoft.com/office/drawing/2014/main" id="{E4433DF8-B68D-4BDD-A4BB-FA3420D906C4}"/>
              </a:ext>
            </a:extLst>
          </p:cNvPr>
          <p:cNvSpPr>
            <a:spLocks noGrp="1"/>
          </p:cNvSpPr>
          <p:nvPr>
            <p:ph type="title"/>
          </p:nvPr>
        </p:nvSpPr>
        <p:spPr>
          <a:xfrm>
            <a:off x="428625" y="430974"/>
            <a:ext cx="7152468" cy="591913"/>
          </a:xfrm>
        </p:spPr>
        <p:txBody>
          <a:bodyPr/>
          <a:lstStyle/>
          <a:p>
            <a:r>
              <a:rPr lang="en-US" sz="3000" u="none" dirty="0"/>
              <a:t>SWM – Great Lakes RCAP - Indiana</a:t>
            </a:r>
            <a:br>
              <a:rPr lang="en-US" sz="3000" u="none" dirty="0"/>
            </a:br>
            <a:endParaRPr lang="en-US" sz="3000" u="none" dirty="0"/>
          </a:p>
        </p:txBody>
      </p:sp>
    </p:spTree>
    <p:extLst>
      <p:ext uri="{BB962C8B-B14F-4D97-AF65-F5344CB8AC3E}">
        <p14:creationId xmlns:p14="http://schemas.microsoft.com/office/powerpoint/2010/main" val="269140710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773A64-4592-4624-9D13-5CBB9E8CCF90}"/>
              </a:ext>
            </a:extLst>
          </p:cNvPr>
          <p:cNvSpPr>
            <a:spLocks noGrp="1"/>
          </p:cNvSpPr>
          <p:nvPr>
            <p:ph idx="1"/>
          </p:nvPr>
        </p:nvSpPr>
        <p:spPr>
          <a:xfrm>
            <a:off x="457200" y="1118327"/>
            <a:ext cx="8229600" cy="4849812"/>
          </a:xfrm>
        </p:spPr>
        <p:txBody>
          <a:bodyPr/>
          <a:lstStyle/>
          <a:p>
            <a:pPr marL="0" indent="0">
              <a:buNone/>
            </a:pPr>
            <a:r>
              <a:rPr lang="en-US" dirty="0"/>
              <a:t>                                         </a:t>
            </a:r>
            <a:r>
              <a:rPr lang="en-US" sz="2800" dirty="0">
                <a:solidFill>
                  <a:srgbClr val="009900"/>
                </a:solidFill>
                <a:latin typeface="Arial Rounded MT Bold" panose="020F0704030504030204" pitchFamily="34" charset="0"/>
              </a:rPr>
              <a:t>TRAININGS</a:t>
            </a:r>
          </a:p>
          <a:p>
            <a:pPr>
              <a:buFont typeface="Arial" panose="020B0604020202020204" pitchFamily="34" charset="0"/>
              <a:buChar char="•"/>
            </a:pPr>
            <a:r>
              <a:rPr lang="en-US" sz="2800" dirty="0">
                <a:solidFill>
                  <a:schemeClr val="accent1">
                    <a:lumMod val="25000"/>
                  </a:schemeClr>
                </a:solidFill>
                <a:latin typeface="Arial Rounded MT Bold" panose="020F0704030504030204" pitchFamily="34" charset="0"/>
              </a:rPr>
              <a:t>Advocacy</a:t>
            </a:r>
          </a:p>
          <a:p>
            <a:pPr>
              <a:buFont typeface="Arial" panose="020B0604020202020204" pitchFamily="34" charset="0"/>
              <a:buChar char="•"/>
            </a:pPr>
            <a:r>
              <a:rPr lang="en-US" sz="2800" dirty="0">
                <a:solidFill>
                  <a:schemeClr val="accent1">
                    <a:lumMod val="25000"/>
                  </a:schemeClr>
                </a:solidFill>
                <a:latin typeface="Arial Rounded MT Bold" panose="020F0704030504030204" pitchFamily="34" charset="0"/>
              </a:rPr>
              <a:t>Record Retention</a:t>
            </a:r>
          </a:p>
          <a:p>
            <a:pPr>
              <a:buFont typeface="Arial" panose="020B0604020202020204" pitchFamily="34" charset="0"/>
              <a:buChar char="•"/>
            </a:pPr>
            <a:r>
              <a:rPr lang="en-US" sz="2800" dirty="0">
                <a:solidFill>
                  <a:schemeClr val="accent1">
                    <a:lumMod val="25000"/>
                  </a:schemeClr>
                </a:solidFill>
                <a:latin typeface="Arial Rounded MT Bold" panose="020F0704030504030204" pitchFamily="34" charset="0"/>
              </a:rPr>
              <a:t>State Mandated Reporting</a:t>
            </a:r>
          </a:p>
          <a:p>
            <a:pPr>
              <a:buFont typeface="Arial" panose="020B0604020202020204" pitchFamily="34" charset="0"/>
              <a:buChar char="•"/>
            </a:pPr>
            <a:r>
              <a:rPr lang="en-US" sz="2800" dirty="0">
                <a:solidFill>
                  <a:schemeClr val="accent1">
                    <a:lumMod val="25000"/>
                  </a:schemeClr>
                </a:solidFill>
                <a:latin typeface="Arial Rounded MT Bold" panose="020F0704030504030204" pitchFamily="34" charset="0"/>
              </a:rPr>
              <a:t>Writing Your Five Year Plan</a:t>
            </a:r>
          </a:p>
          <a:p>
            <a:pPr>
              <a:buFont typeface="Arial" panose="020B0604020202020204" pitchFamily="34" charset="0"/>
              <a:buChar char="•"/>
            </a:pPr>
            <a:r>
              <a:rPr lang="en-US" sz="2800" dirty="0">
                <a:solidFill>
                  <a:schemeClr val="accent1">
                    <a:lumMod val="25000"/>
                  </a:schemeClr>
                </a:solidFill>
                <a:latin typeface="Arial Rounded MT Bold" panose="020F0704030504030204" pitchFamily="34" charset="0"/>
              </a:rPr>
              <a:t>Policy Development</a:t>
            </a:r>
          </a:p>
          <a:p>
            <a:pPr>
              <a:buFont typeface="Arial" panose="020B0604020202020204" pitchFamily="34" charset="0"/>
              <a:buChar char="•"/>
            </a:pPr>
            <a:r>
              <a:rPr lang="en-US" sz="2800" dirty="0">
                <a:solidFill>
                  <a:schemeClr val="accent1">
                    <a:lumMod val="25000"/>
                  </a:schemeClr>
                </a:solidFill>
                <a:latin typeface="Arial Rounded MT Bold" panose="020F0704030504030204" pitchFamily="34" charset="0"/>
              </a:rPr>
              <a:t>Leadership and Communication</a:t>
            </a:r>
          </a:p>
          <a:p>
            <a:pPr>
              <a:buFont typeface="Arial" panose="020B0604020202020204" pitchFamily="34" charset="0"/>
              <a:buChar char="•"/>
            </a:pPr>
            <a:r>
              <a:rPr lang="en-US" sz="2800" dirty="0">
                <a:solidFill>
                  <a:schemeClr val="accent1">
                    <a:lumMod val="25000"/>
                  </a:schemeClr>
                </a:solidFill>
                <a:latin typeface="Arial Rounded MT Bold" panose="020F0704030504030204" pitchFamily="34" charset="0"/>
              </a:rPr>
              <a:t>Landfill Design and Operation</a:t>
            </a:r>
          </a:p>
          <a:p>
            <a:pPr>
              <a:buFont typeface="Arial" panose="020B0604020202020204" pitchFamily="34" charset="0"/>
              <a:buChar char="•"/>
            </a:pPr>
            <a:r>
              <a:rPr lang="en-US" sz="2800" dirty="0">
                <a:solidFill>
                  <a:schemeClr val="accent1">
                    <a:lumMod val="25000"/>
                  </a:schemeClr>
                </a:solidFill>
                <a:latin typeface="Arial Rounded MT Bold" panose="020F0704030504030204" pitchFamily="34" charset="0"/>
              </a:rPr>
              <a:t>Disaster Debris Planning</a:t>
            </a:r>
          </a:p>
          <a:p>
            <a:pPr marL="0" indent="0">
              <a:buNone/>
            </a:pPr>
            <a:endParaRPr lang="en-US" dirty="0"/>
          </a:p>
          <a:p>
            <a:pPr marL="0" indent="0">
              <a:buNone/>
            </a:pPr>
            <a:endParaRPr lang="en-US" dirty="0"/>
          </a:p>
        </p:txBody>
      </p:sp>
      <p:sp>
        <p:nvSpPr>
          <p:cNvPr id="4" name="Title 5">
            <a:extLst>
              <a:ext uri="{FF2B5EF4-FFF2-40B4-BE49-F238E27FC236}">
                <a16:creationId xmlns:a16="http://schemas.microsoft.com/office/drawing/2014/main" id="{DB8E982D-ACA6-4812-8159-529ABE4B28BE}"/>
              </a:ext>
            </a:extLst>
          </p:cNvPr>
          <p:cNvSpPr>
            <a:spLocks noGrp="1"/>
          </p:cNvSpPr>
          <p:nvPr>
            <p:ph type="title"/>
          </p:nvPr>
        </p:nvSpPr>
        <p:spPr>
          <a:xfrm>
            <a:off x="457200" y="336549"/>
            <a:ext cx="7167966" cy="608847"/>
          </a:xfrm>
        </p:spPr>
        <p:txBody>
          <a:bodyPr/>
          <a:lstStyle/>
          <a:p>
            <a:r>
              <a:rPr lang="en-US" sz="3000" u="none" dirty="0"/>
              <a:t>SWM – Great Lakes RCAP - Indiana</a:t>
            </a:r>
            <a:br>
              <a:rPr lang="en-US" sz="3000" u="none" dirty="0"/>
            </a:br>
            <a:endParaRPr lang="en-US" sz="3000" u="none" dirty="0"/>
          </a:p>
        </p:txBody>
      </p:sp>
    </p:spTree>
    <p:extLst>
      <p:ext uri="{BB962C8B-B14F-4D97-AF65-F5344CB8AC3E}">
        <p14:creationId xmlns:p14="http://schemas.microsoft.com/office/powerpoint/2010/main" val="216061595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01CF30-BB14-4013-A45D-E8FC42F077FD}"/>
              </a:ext>
            </a:extLst>
          </p:cNvPr>
          <p:cNvSpPr>
            <a:spLocks noGrp="1"/>
          </p:cNvSpPr>
          <p:nvPr>
            <p:ph idx="1"/>
          </p:nvPr>
        </p:nvSpPr>
        <p:spPr>
          <a:xfrm>
            <a:off x="415636" y="976393"/>
            <a:ext cx="8229600" cy="5396698"/>
          </a:xfrm>
        </p:spPr>
        <p:txBody>
          <a:bodyPr/>
          <a:lstStyle/>
          <a:p>
            <a:pPr marL="0" indent="0">
              <a:buNone/>
            </a:pPr>
            <a:r>
              <a:rPr lang="en-US" sz="3200" b="1" dirty="0">
                <a:solidFill>
                  <a:srgbClr val="009900"/>
                </a:solidFill>
              </a:rPr>
              <a:t>SWM – TAT Approach</a:t>
            </a:r>
            <a:endParaRPr lang="en-US" sz="2800" b="1" i="1" dirty="0">
              <a:solidFill>
                <a:schemeClr val="bg2"/>
              </a:solidFill>
            </a:endParaRPr>
          </a:p>
          <a:p>
            <a:pPr>
              <a:buFont typeface="Wingdings" panose="05000000000000000000" pitchFamily="2" charset="2"/>
              <a:buChar char="v"/>
            </a:pPr>
            <a:r>
              <a:rPr lang="en-US" sz="2800" dirty="0">
                <a:solidFill>
                  <a:schemeClr val="bg2"/>
                </a:solidFill>
              </a:rPr>
              <a:t>Single community</a:t>
            </a:r>
          </a:p>
          <a:p>
            <a:pPr>
              <a:buFont typeface="Wingdings" panose="05000000000000000000" pitchFamily="2" charset="2"/>
              <a:buChar char="v"/>
            </a:pPr>
            <a:r>
              <a:rPr lang="en-US" sz="2800" dirty="0">
                <a:solidFill>
                  <a:schemeClr val="bg2"/>
                </a:solidFill>
              </a:rPr>
              <a:t>Recycling</a:t>
            </a:r>
          </a:p>
          <a:p>
            <a:pPr lvl="1">
              <a:buFont typeface="Wingdings" panose="05000000000000000000" pitchFamily="2" charset="2"/>
              <a:buChar char="v"/>
            </a:pPr>
            <a:r>
              <a:rPr lang="en-US" sz="2650" dirty="0">
                <a:solidFill>
                  <a:schemeClr val="bg2"/>
                </a:solidFill>
              </a:rPr>
              <a:t>	Center start-up</a:t>
            </a:r>
          </a:p>
          <a:p>
            <a:pPr lvl="1">
              <a:buFont typeface="Wingdings" panose="05000000000000000000" pitchFamily="2" charset="2"/>
              <a:buChar char="v"/>
            </a:pPr>
            <a:r>
              <a:rPr lang="en-US" sz="2650" dirty="0">
                <a:solidFill>
                  <a:schemeClr val="bg2"/>
                </a:solidFill>
              </a:rPr>
              <a:t> 	Curbside collection</a:t>
            </a:r>
          </a:p>
          <a:p>
            <a:pPr lvl="1">
              <a:buFont typeface="Wingdings" panose="05000000000000000000" pitchFamily="2" charset="2"/>
              <a:buChar char="v"/>
            </a:pPr>
            <a:r>
              <a:rPr lang="en-US" sz="2650" dirty="0">
                <a:solidFill>
                  <a:schemeClr val="bg2"/>
                </a:solidFill>
              </a:rPr>
              <a:t>    </a:t>
            </a:r>
            <a:r>
              <a:rPr lang="en-US" sz="2500" dirty="0">
                <a:solidFill>
                  <a:schemeClr val="bg2"/>
                </a:solidFill>
              </a:rPr>
              <a:t>Program Marketing</a:t>
            </a:r>
          </a:p>
          <a:p>
            <a:pPr lvl="1">
              <a:buFont typeface="Wingdings" panose="05000000000000000000" pitchFamily="2" charset="2"/>
              <a:buChar char="v"/>
            </a:pPr>
            <a:r>
              <a:rPr lang="en-US" sz="2500" dirty="0">
                <a:solidFill>
                  <a:schemeClr val="bg2"/>
                </a:solidFill>
              </a:rPr>
              <a:t>    </a:t>
            </a:r>
            <a:r>
              <a:rPr lang="en-US" sz="2350" b="1" dirty="0">
                <a:solidFill>
                  <a:schemeClr val="bg2"/>
                </a:solidFill>
              </a:rPr>
              <a:t>Environmental Education</a:t>
            </a:r>
          </a:p>
          <a:p>
            <a:pPr lvl="3">
              <a:buFont typeface="Wingdings" panose="05000000000000000000" pitchFamily="2" charset="2"/>
              <a:buChar char="v"/>
            </a:pPr>
            <a:r>
              <a:rPr lang="en-US" sz="2050" dirty="0">
                <a:solidFill>
                  <a:schemeClr val="bg2"/>
                </a:solidFill>
              </a:rPr>
              <a:t>Schools</a:t>
            </a:r>
          </a:p>
          <a:p>
            <a:pPr lvl="3">
              <a:buFont typeface="Wingdings" panose="05000000000000000000" pitchFamily="2" charset="2"/>
              <a:buChar char="v"/>
            </a:pPr>
            <a:r>
              <a:rPr lang="en-US" sz="2050" dirty="0">
                <a:solidFill>
                  <a:schemeClr val="bg2"/>
                </a:solidFill>
              </a:rPr>
              <a:t>Community Events</a:t>
            </a:r>
          </a:p>
          <a:p>
            <a:pPr lvl="3">
              <a:buFont typeface="Wingdings" panose="05000000000000000000" pitchFamily="2" charset="2"/>
              <a:buChar char="v"/>
            </a:pPr>
            <a:r>
              <a:rPr lang="en-US" sz="2050" dirty="0">
                <a:solidFill>
                  <a:schemeClr val="bg2"/>
                </a:solidFill>
              </a:rPr>
              <a:t>Civic Programs</a:t>
            </a:r>
          </a:p>
          <a:p>
            <a:pPr>
              <a:buFont typeface="Wingdings" panose="05000000000000000000" pitchFamily="2" charset="2"/>
              <a:buChar char="v"/>
            </a:pPr>
            <a:r>
              <a:rPr lang="en-US" sz="2800" dirty="0">
                <a:solidFill>
                  <a:schemeClr val="bg2"/>
                </a:solidFill>
              </a:rPr>
              <a:t>Partnerships</a:t>
            </a:r>
          </a:p>
          <a:p>
            <a:pPr marL="342900" lvl="1" indent="0">
              <a:buNone/>
            </a:pPr>
            <a:endParaRPr lang="en-US" sz="2500" dirty="0">
              <a:solidFill>
                <a:schemeClr val="bg2"/>
              </a:solidFill>
            </a:endParaRPr>
          </a:p>
          <a:p>
            <a:pPr lvl="1">
              <a:buFont typeface="Wingdings" panose="05000000000000000000" pitchFamily="2" charset="2"/>
              <a:buChar char="v"/>
            </a:pPr>
            <a:endParaRPr lang="en-US" sz="2500" dirty="0">
              <a:solidFill>
                <a:schemeClr val="bg2"/>
              </a:solidFill>
            </a:endParaRPr>
          </a:p>
          <a:p>
            <a:pPr lvl="2">
              <a:buFont typeface="Wingdings" panose="05000000000000000000" pitchFamily="2" charset="2"/>
              <a:buChar char="v"/>
            </a:pPr>
            <a:endParaRPr lang="en-US" sz="2350" dirty="0">
              <a:solidFill>
                <a:schemeClr val="bg2"/>
              </a:solidFill>
            </a:endParaRPr>
          </a:p>
          <a:p>
            <a:pPr marL="0" indent="0">
              <a:buNone/>
            </a:pPr>
            <a:r>
              <a:rPr lang="en-US" sz="2800" dirty="0">
                <a:solidFill>
                  <a:schemeClr val="bg2"/>
                </a:solidFill>
              </a:rPr>
              <a:t>	</a:t>
            </a:r>
            <a:endParaRPr lang="en-US" sz="2800" dirty="0">
              <a:solidFill>
                <a:srgbClr val="009900"/>
              </a:solidFill>
            </a:endParaRPr>
          </a:p>
        </p:txBody>
      </p:sp>
      <p:sp>
        <p:nvSpPr>
          <p:cNvPr id="4" name="Title 5">
            <a:extLst>
              <a:ext uri="{FF2B5EF4-FFF2-40B4-BE49-F238E27FC236}">
                <a16:creationId xmlns:a16="http://schemas.microsoft.com/office/drawing/2014/main" id="{7EFF1A33-FA21-4E95-9334-1CA86E91C33A}"/>
              </a:ext>
            </a:extLst>
          </p:cNvPr>
          <p:cNvSpPr>
            <a:spLocks noGrp="1"/>
          </p:cNvSpPr>
          <p:nvPr>
            <p:ph type="title"/>
          </p:nvPr>
        </p:nvSpPr>
        <p:spPr>
          <a:xfrm>
            <a:off x="270253" y="307275"/>
            <a:ext cx="7199930" cy="669118"/>
          </a:xfrm>
        </p:spPr>
        <p:txBody>
          <a:bodyPr/>
          <a:lstStyle/>
          <a:p>
            <a:r>
              <a:rPr lang="en-US" sz="3000" u="none" dirty="0"/>
              <a:t>SWM – Great Lakes RCAP - Kentucky</a:t>
            </a:r>
            <a:br>
              <a:rPr lang="en-US" sz="3000" u="none" dirty="0"/>
            </a:br>
            <a:endParaRPr lang="en-US" sz="3000" u="none" dirty="0"/>
          </a:p>
        </p:txBody>
      </p:sp>
      <p:pic>
        <p:nvPicPr>
          <p:cNvPr id="6" name="Picture 5">
            <a:extLst>
              <a:ext uri="{FF2B5EF4-FFF2-40B4-BE49-F238E27FC236}">
                <a16:creationId xmlns:a16="http://schemas.microsoft.com/office/drawing/2014/main" id="{54825683-AC63-4D69-BD36-F0B10C0365B0}"/>
              </a:ext>
            </a:extLst>
          </p:cNvPr>
          <p:cNvPicPr>
            <a:picLocks noChangeAspect="1"/>
          </p:cNvPicPr>
          <p:nvPr/>
        </p:nvPicPr>
        <p:blipFill>
          <a:blip r:embed="rId3"/>
          <a:stretch>
            <a:fillRect/>
          </a:stretch>
        </p:blipFill>
        <p:spPr>
          <a:xfrm>
            <a:off x="4534252" y="1645511"/>
            <a:ext cx="4256367" cy="2441580"/>
          </a:xfrm>
          <a:prstGeom prst="rect">
            <a:avLst/>
          </a:prstGeom>
        </p:spPr>
      </p:pic>
    </p:spTree>
    <p:extLst>
      <p:ext uri="{BB962C8B-B14F-4D97-AF65-F5344CB8AC3E}">
        <p14:creationId xmlns:p14="http://schemas.microsoft.com/office/powerpoint/2010/main" val="397398672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46ECDA3-6A42-41CB-B66F-A20F3982DF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1391" y="976069"/>
            <a:ext cx="4152900" cy="3114675"/>
          </a:xfrm>
        </p:spPr>
      </p:pic>
      <p:sp>
        <p:nvSpPr>
          <p:cNvPr id="4" name="Title 5">
            <a:extLst>
              <a:ext uri="{FF2B5EF4-FFF2-40B4-BE49-F238E27FC236}">
                <a16:creationId xmlns:a16="http://schemas.microsoft.com/office/drawing/2014/main" id="{E4921979-1B73-4856-8B00-E232F0A61226}"/>
              </a:ext>
            </a:extLst>
          </p:cNvPr>
          <p:cNvSpPr>
            <a:spLocks noGrp="1"/>
          </p:cNvSpPr>
          <p:nvPr>
            <p:ph type="title"/>
          </p:nvPr>
        </p:nvSpPr>
        <p:spPr>
          <a:xfrm>
            <a:off x="285750" y="353770"/>
            <a:ext cx="7277100" cy="622300"/>
          </a:xfrm>
        </p:spPr>
        <p:txBody>
          <a:bodyPr/>
          <a:lstStyle/>
          <a:p>
            <a:r>
              <a:rPr lang="en-US" sz="3000" u="none" dirty="0"/>
              <a:t>SWM – Great Lakes RCAP - Kentucky</a:t>
            </a:r>
            <a:br>
              <a:rPr lang="en-US" sz="3000" u="none" dirty="0"/>
            </a:br>
            <a:endParaRPr lang="en-US" sz="3000" u="none" dirty="0"/>
          </a:p>
        </p:txBody>
      </p:sp>
      <p:pic>
        <p:nvPicPr>
          <p:cNvPr id="6" name="Picture 5">
            <a:extLst>
              <a:ext uri="{FF2B5EF4-FFF2-40B4-BE49-F238E27FC236}">
                <a16:creationId xmlns:a16="http://schemas.microsoft.com/office/drawing/2014/main" id="{80F52854-9A0C-47E8-B230-6E2879FB1D7C}"/>
              </a:ext>
            </a:extLst>
          </p:cNvPr>
          <p:cNvPicPr>
            <a:picLocks noChangeAspect="1"/>
          </p:cNvPicPr>
          <p:nvPr/>
        </p:nvPicPr>
        <p:blipFill>
          <a:blip r:embed="rId4"/>
          <a:stretch>
            <a:fillRect/>
          </a:stretch>
        </p:blipFill>
        <p:spPr>
          <a:xfrm>
            <a:off x="4759324" y="3158836"/>
            <a:ext cx="4086167" cy="3060964"/>
          </a:xfrm>
          <a:prstGeom prst="rect">
            <a:avLst/>
          </a:prstGeom>
        </p:spPr>
      </p:pic>
      <p:sp>
        <p:nvSpPr>
          <p:cNvPr id="8" name="TextBox 7">
            <a:extLst>
              <a:ext uri="{FF2B5EF4-FFF2-40B4-BE49-F238E27FC236}">
                <a16:creationId xmlns:a16="http://schemas.microsoft.com/office/drawing/2014/main" id="{3E4B0EFB-4053-456B-9DDB-C73114BD5970}"/>
              </a:ext>
            </a:extLst>
          </p:cNvPr>
          <p:cNvSpPr txBox="1"/>
          <p:nvPr/>
        </p:nvSpPr>
        <p:spPr>
          <a:xfrm>
            <a:off x="4544291" y="1355366"/>
            <a:ext cx="4002265" cy="984885"/>
          </a:xfrm>
          <a:prstGeom prst="rect">
            <a:avLst/>
          </a:prstGeom>
          <a:noFill/>
        </p:spPr>
        <p:txBody>
          <a:bodyPr wrap="square" rtlCol="0">
            <a:spAutoFit/>
          </a:bodyPr>
          <a:lstStyle/>
          <a:p>
            <a:pPr algn="r"/>
            <a:r>
              <a:rPr lang="en-US" b="1" dirty="0">
                <a:solidFill>
                  <a:srgbClr val="009900"/>
                </a:solidFill>
              </a:rPr>
              <a:t>The Minimizer Recycling Crusader</a:t>
            </a:r>
            <a:r>
              <a:rPr lang="en-US" b="1" dirty="0">
                <a:solidFill>
                  <a:srgbClr val="009900"/>
                </a:solidFill>
                <a:sym typeface="Wingdings" panose="05000000000000000000" pitchFamily="2" charset="2"/>
              </a:rPr>
              <a:t> </a:t>
            </a:r>
          </a:p>
          <a:p>
            <a:pPr algn="r"/>
            <a:r>
              <a:rPr lang="en-US" sz="2000" b="1" dirty="0">
                <a:solidFill>
                  <a:srgbClr val="009900"/>
                </a:solidFill>
                <a:sym typeface="Wingdings" panose="05000000000000000000" pitchFamily="2" charset="2"/>
              </a:rPr>
              <a:t></a:t>
            </a:r>
            <a:r>
              <a:rPr lang="en-US" sz="2000" b="1" dirty="0">
                <a:solidFill>
                  <a:srgbClr val="009900"/>
                </a:solidFill>
              </a:rPr>
              <a:t> </a:t>
            </a:r>
            <a:r>
              <a:rPr lang="en-US" b="1" dirty="0">
                <a:solidFill>
                  <a:srgbClr val="009900"/>
                </a:solidFill>
              </a:rPr>
              <a:t>                                            Scotty</a:t>
            </a:r>
          </a:p>
          <a:p>
            <a:r>
              <a:rPr lang="en-US" sz="2000" b="1" dirty="0">
                <a:solidFill>
                  <a:srgbClr val="009900"/>
                </a:solidFill>
                <a:sym typeface="Wingdings" panose="05000000000000000000" pitchFamily="2" charset="2"/>
              </a:rPr>
              <a:t>   </a:t>
            </a:r>
            <a:endParaRPr lang="en-US" sz="2000" b="1" dirty="0">
              <a:solidFill>
                <a:srgbClr val="009900"/>
              </a:solidFill>
            </a:endParaRPr>
          </a:p>
        </p:txBody>
      </p:sp>
      <p:sp>
        <p:nvSpPr>
          <p:cNvPr id="10" name="TextBox 9">
            <a:extLst>
              <a:ext uri="{FF2B5EF4-FFF2-40B4-BE49-F238E27FC236}">
                <a16:creationId xmlns:a16="http://schemas.microsoft.com/office/drawing/2014/main" id="{F855E6E1-0278-468D-913E-C4BC857EEDAE}"/>
              </a:ext>
            </a:extLst>
          </p:cNvPr>
          <p:cNvSpPr txBox="1"/>
          <p:nvPr/>
        </p:nvSpPr>
        <p:spPr>
          <a:xfrm>
            <a:off x="1288473" y="4689318"/>
            <a:ext cx="3470851" cy="1231106"/>
          </a:xfrm>
          <a:prstGeom prst="rect">
            <a:avLst/>
          </a:prstGeom>
          <a:noFill/>
        </p:spPr>
        <p:txBody>
          <a:bodyPr wrap="square" rtlCol="0">
            <a:spAutoFit/>
          </a:bodyPr>
          <a:lstStyle/>
          <a:p>
            <a:r>
              <a:rPr lang="en-US" b="1" i="1" dirty="0">
                <a:solidFill>
                  <a:srgbClr val="009900"/>
                </a:solidFill>
              </a:rPr>
              <a:t>Open House </a:t>
            </a:r>
            <a:r>
              <a:rPr lang="en-US" dirty="0">
                <a:solidFill>
                  <a:srgbClr val="009900"/>
                </a:solidFill>
              </a:rPr>
              <a:t>– provided tours to all grades of all local schools, businesses, citizens  </a:t>
            </a:r>
            <a:r>
              <a:rPr lang="en-US" sz="1600" dirty="0">
                <a:solidFill>
                  <a:srgbClr val="009900"/>
                </a:solidFill>
              </a:rPr>
              <a:t>(Certificates of Participation presented)        </a:t>
            </a:r>
            <a:r>
              <a:rPr lang="en-US" sz="2000" b="1" dirty="0">
                <a:solidFill>
                  <a:srgbClr val="009900"/>
                </a:solidFill>
                <a:sym typeface="Wingdings" panose="05000000000000000000" pitchFamily="2" charset="2"/>
              </a:rPr>
              <a:t></a:t>
            </a:r>
            <a:endParaRPr lang="en-US" sz="2000" b="1" dirty="0">
              <a:solidFill>
                <a:srgbClr val="009900"/>
              </a:solidFill>
            </a:endParaRPr>
          </a:p>
        </p:txBody>
      </p:sp>
    </p:spTree>
    <p:extLst>
      <p:ext uri="{BB962C8B-B14F-4D97-AF65-F5344CB8AC3E}">
        <p14:creationId xmlns:p14="http://schemas.microsoft.com/office/powerpoint/2010/main" val="283394577"/>
      </p:ext>
    </p:extLst>
  </p:cSld>
  <p:clrMapOvr>
    <a:masterClrMapping/>
  </p:clrMapOvr>
  <p:transition spd="med">
    <p:fade/>
  </p:transition>
</p:sld>
</file>

<file path=ppt/theme/theme1.xml><?xml version="1.0" encoding="utf-8"?>
<a:theme xmlns:a="http://schemas.openxmlformats.org/drawingml/2006/main" name="NewRCAPPP2014">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RCAPPP2014">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65222</TotalTime>
  <Words>2397</Words>
  <Application>Microsoft Office PowerPoint</Application>
  <PresentationFormat>On-screen Show (4:3)</PresentationFormat>
  <Paragraphs>448</Paragraphs>
  <Slides>57</Slides>
  <Notes>57</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57</vt:i4>
      </vt:variant>
    </vt:vector>
  </HeadingPairs>
  <TitlesOfParts>
    <vt:vector size="72" baseType="lpstr">
      <vt:lpstr>MS PGothic</vt:lpstr>
      <vt:lpstr>Arial</vt:lpstr>
      <vt:lpstr>Arial Rounded MT Bold</vt:lpstr>
      <vt:lpstr>Calibri</vt:lpstr>
      <vt:lpstr>Calibri Light</vt:lpstr>
      <vt:lpstr>Helvetica</vt:lpstr>
      <vt:lpstr>Monotype Corsiva</vt:lpstr>
      <vt:lpstr>Segoe UI Symbol</vt:lpstr>
      <vt:lpstr>Times New Roman</vt:lpstr>
      <vt:lpstr>Wingdings</vt:lpstr>
      <vt:lpstr>Wingdings 2</vt:lpstr>
      <vt:lpstr>NewRCAPPP2014</vt:lpstr>
      <vt:lpstr>1_NewRCAPPP2014</vt:lpstr>
      <vt:lpstr>Acrobat Document</vt:lpstr>
      <vt:lpstr>Document</vt:lpstr>
      <vt:lpstr>Thinking Outside the Bin Part 1 Solid Waste Management   National RCAP Training Conference April 2018</vt:lpstr>
      <vt:lpstr>SWM – Thinking Outside the Bin Part 1</vt:lpstr>
      <vt:lpstr>SWM – Thinking Outside the Bin Part 1</vt:lpstr>
      <vt:lpstr>SWM – Great Lakes RCAP </vt:lpstr>
      <vt:lpstr>SWM – Great Lakes RCAP - Indiana </vt:lpstr>
      <vt:lpstr>SWM – Great Lakes RCAP - Indiana </vt:lpstr>
      <vt:lpstr>SWM – Great Lakes RCAP - Indiana </vt:lpstr>
      <vt:lpstr>SWM – Great Lakes RCAP - Kentucky </vt:lpstr>
      <vt:lpstr>SWM – Great Lakes RCAP - Kentucky </vt:lpstr>
      <vt:lpstr>SWM – Great Lakes RCAP - Kentucky </vt:lpstr>
      <vt:lpstr>SWM – Great Lakes RCAP - Kentucky </vt:lpstr>
      <vt:lpstr>SWM – Great Lakes RCAP - Kentucky  Kentucky PRIDE Grants</vt:lpstr>
      <vt:lpstr>SWM – Midwest Assistance Program </vt:lpstr>
      <vt:lpstr>PowerPoint Presentation</vt:lpstr>
      <vt:lpstr>SWM – Midwest Assistance Program </vt:lpstr>
      <vt:lpstr>SWM – Midwest Assistance Program </vt:lpstr>
      <vt:lpstr>CONFERENCES/TRAININGS</vt:lpstr>
      <vt:lpstr>CONFERENCES/TRAININGS</vt:lpstr>
      <vt:lpstr>TRAINING TOPICS</vt:lpstr>
      <vt:lpstr>TRAINING TOPICS</vt:lpstr>
      <vt:lpstr>TRAINING TOPICS</vt:lpstr>
      <vt:lpstr>TRAINING TOPICS</vt:lpstr>
      <vt:lpstr>SWM – Midwest Assistance Program </vt:lpstr>
      <vt:lpstr>PowerPoint Presentation</vt:lpstr>
      <vt:lpstr>Rural Community Assistance Corp</vt:lpstr>
      <vt:lpstr>Rural Community Assistance Corp</vt:lpstr>
      <vt:lpstr>https://vimeo.com/236993179 </vt:lpstr>
      <vt:lpstr>SWM – Thinking Outside the Bin Part 1</vt:lpstr>
      <vt:lpstr>SWM – RCAP Solutions</vt:lpstr>
      <vt:lpstr>SWM – RCAP Solutions</vt:lpstr>
      <vt:lpstr>SWM – Thinking Outside the Bin Part 1</vt:lpstr>
      <vt:lpstr>SWM – Southeast RCAP</vt:lpstr>
      <vt:lpstr>SWM – Southeast RCAP</vt:lpstr>
      <vt:lpstr>SWM – Southeast RCAP</vt:lpstr>
      <vt:lpstr>SWM – Southeast RCAP</vt:lpstr>
      <vt:lpstr>SWM – Southeast RCAP</vt:lpstr>
      <vt:lpstr>SWM – Southeast RCAP</vt:lpstr>
      <vt:lpstr>SWM – Southeast RCAP</vt:lpstr>
      <vt:lpstr>Water Quality/ Explain?</vt:lpstr>
      <vt:lpstr>Leachate- Non-point Source</vt:lpstr>
      <vt:lpstr> </vt:lpstr>
      <vt:lpstr>Treatment</vt:lpstr>
      <vt:lpstr>Motor oil Collection</vt:lpstr>
      <vt:lpstr>Used motor oil collection-US-EPA </vt:lpstr>
      <vt:lpstr>Best Management Practices</vt:lpstr>
      <vt:lpstr>SWM – Southeast RCAP</vt:lpstr>
      <vt:lpstr>SC Rural County C&amp;D Landfill</vt:lpstr>
      <vt:lpstr>Funding for Repair/Replacement of Transfer Stations</vt:lpstr>
      <vt:lpstr>Electronics Waste Recycling</vt:lpstr>
      <vt:lpstr>SERCAP South Carolina Rural County Recycling Project  </vt:lpstr>
      <vt:lpstr>South Carolina Rural County Recycling Workgroup Meeting</vt:lpstr>
      <vt:lpstr>End the Myth  that Recycling is Free</vt:lpstr>
      <vt:lpstr>“Examples” of Recycling Workgroup Comments/Recommendations</vt:lpstr>
      <vt:lpstr>Target Specific Recyclables Foundation:  Paper, Plastic, Metal</vt:lpstr>
      <vt:lpstr>PowerPoint Presentation</vt:lpstr>
      <vt:lpstr>PowerPoint Presentation</vt:lpstr>
      <vt:lpstr>Time for a Break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for  Small Utilities</dc:title>
  <dc:creator>Melissa Melton  (CAK RCAP)</dc:creator>
  <cp:lastModifiedBy>Melissa Melton  (CAK RCAP)</cp:lastModifiedBy>
  <cp:revision>142</cp:revision>
  <dcterms:created xsi:type="dcterms:W3CDTF">2017-03-03T17:01:14Z</dcterms:created>
  <dcterms:modified xsi:type="dcterms:W3CDTF">2018-04-18T14:45:50Z</dcterms:modified>
</cp:coreProperties>
</file>