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1" r:id="rId2"/>
    <p:sldMasterId id="2147483736" r:id="rId3"/>
  </p:sldMasterIdLst>
  <p:notesMasterIdLst>
    <p:notesMasterId r:id="rId50"/>
  </p:notesMasterIdLst>
  <p:sldIdLst>
    <p:sldId id="262" r:id="rId4"/>
    <p:sldId id="355" r:id="rId5"/>
    <p:sldId id="356" r:id="rId6"/>
    <p:sldId id="357" r:id="rId7"/>
    <p:sldId id="358" r:id="rId8"/>
    <p:sldId id="359" r:id="rId9"/>
    <p:sldId id="360" r:id="rId10"/>
    <p:sldId id="361" r:id="rId11"/>
    <p:sldId id="362" r:id="rId12"/>
    <p:sldId id="363" r:id="rId13"/>
    <p:sldId id="364" r:id="rId14"/>
    <p:sldId id="365" r:id="rId15"/>
    <p:sldId id="366" r:id="rId16"/>
    <p:sldId id="367" r:id="rId17"/>
    <p:sldId id="368" r:id="rId18"/>
    <p:sldId id="369" r:id="rId19"/>
    <p:sldId id="370" r:id="rId20"/>
    <p:sldId id="319" r:id="rId21"/>
    <p:sldId id="347" r:id="rId22"/>
    <p:sldId id="348" r:id="rId23"/>
    <p:sldId id="350" r:id="rId24"/>
    <p:sldId id="352" r:id="rId25"/>
    <p:sldId id="349" r:id="rId26"/>
    <p:sldId id="312" r:id="rId27"/>
    <p:sldId id="331" r:id="rId28"/>
    <p:sldId id="353" r:id="rId29"/>
    <p:sldId id="334" r:id="rId30"/>
    <p:sldId id="335" r:id="rId31"/>
    <p:sldId id="336" r:id="rId32"/>
    <p:sldId id="333" r:id="rId33"/>
    <p:sldId id="337" r:id="rId34"/>
    <p:sldId id="338" r:id="rId35"/>
    <p:sldId id="326" r:id="rId36"/>
    <p:sldId id="329" r:id="rId37"/>
    <p:sldId id="323" r:id="rId38"/>
    <p:sldId id="339" r:id="rId39"/>
    <p:sldId id="340" r:id="rId40"/>
    <p:sldId id="343" r:id="rId41"/>
    <p:sldId id="324" r:id="rId42"/>
    <p:sldId id="330" r:id="rId43"/>
    <p:sldId id="341" r:id="rId44"/>
    <p:sldId id="342" r:id="rId45"/>
    <p:sldId id="351" r:id="rId46"/>
    <p:sldId id="320" r:id="rId47"/>
    <p:sldId id="271" r:id="rId48"/>
    <p:sldId id="317" r:id="rId49"/>
  </p:sldIdLst>
  <p:sldSz cx="9144000" cy="6858000" type="screen4x3"/>
  <p:notesSz cx="6858000" cy="9144000"/>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0392" autoAdjust="0"/>
  </p:normalViewPr>
  <p:slideViewPr>
    <p:cSldViewPr snapToGrid="0">
      <p:cViewPr varScale="1">
        <p:scale>
          <a:sx n="51" d="100"/>
          <a:sy n="51" d="100"/>
        </p:scale>
        <p:origin x="1980" y="66"/>
      </p:cViewPr>
      <p:guideLst>
        <p:guide orient="horz" pos="2160"/>
        <p:guide pos="2880"/>
      </p:guideLst>
    </p:cSldViewPr>
  </p:slideViewPr>
  <p:notesTextViewPr>
    <p:cViewPr>
      <p:scale>
        <a:sx n="1" d="1"/>
        <a:sy n="1" d="1"/>
      </p:scale>
      <p:origin x="0" y="0"/>
    </p:cViewPr>
  </p:notesTextViewPr>
  <p:sorterViewPr>
    <p:cViewPr>
      <p:scale>
        <a:sx n="100" d="100"/>
        <a:sy n="100" d="100"/>
      </p:scale>
      <p:origin x="0" y="-1584"/>
    </p:cViewPr>
  </p:sorterViewPr>
  <p:notesViewPr>
    <p:cSldViewPr snapToGrid="0">
      <p:cViewPr>
        <p:scale>
          <a:sx n="100" d="100"/>
          <a:sy n="100" d="100"/>
        </p:scale>
        <p:origin x="1798" y="-93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77AF59-9851-4648-975D-0638A242E4CC}"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D6320983-5143-489F-9341-53376D227683}">
      <dgm:prSet phldrT="[Text]" custT="1"/>
      <dgm:spPr/>
      <dgm:t>
        <a:bodyPr/>
        <a:lstStyle/>
        <a:p>
          <a:r>
            <a:rPr lang="en-US" sz="1800" dirty="0"/>
            <a:t>Sustainably Managed Utility</a:t>
          </a:r>
        </a:p>
      </dgm:t>
    </dgm:pt>
    <dgm:pt modelId="{6521E82C-17D9-4E8F-918F-11E4B5EC2A57}" type="parTrans" cxnId="{1984C795-559A-47B5-AE66-E4BB65A0F06C}">
      <dgm:prSet/>
      <dgm:spPr/>
      <dgm:t>
        <a:bodyPr/>
        <a:lstStyle/>
        <a:p>
          <a:endParaRPr lang="en-US"/>
        </a:p>
      </dgm:t>
    </dgm:pt>
    <dgm:pt modelId="{BC6DD9C4-8C4B-4A0D-84CA-73A12A73008D}" type="sibTrans" cxnId="{1984C795-559A-47B5-AE66-E4BB65A0F06C}">
      <dgm:prSet/>
      <dgm:spPr/>
      <dgm:t>
        <a:bodyPr/>
        <a:lstStyle/>
        <a:p>
          <a:endParaRPr lang="en-US"/>
        </a:p>
      </dgm:t>
    </dgm:pt>
    <dgm:pt modelId="{044F8ED1-10AF-4FAC-9302-2C92A98BE7A0}">
      <dgm:prSet phldrT="[Text]" custT="1"/>
      <dgm:spPr/>
      <dgm:t>
        <a:bodyPr/>
        <a:lstStyle/>
        <a:p>
          <a:r>
            <a:rPr lang="en-US" sz="1600" dirty="0"/>
            <a:t>Product Quality</a:t>
          </a:r>
        </a:p>
      </dgm:t>
    </dgm:pt>
    <dgm:pt modelId="{E292DA6C-6830-4355-9C5C-B8A1A70EF1D3}" type="parTrans" cxnId="{08CEAF60-5BEC-4ADE-A452-FB6E9C22F6A2}">
      <dgm:prSet/>
      <dgm:spPr/>
      <dgm:t>
        <a:bodyPr/>
        <a:lstStyle/>
        <a:p>
          <a:endParaRPr lang="en-US"/>
        </a:p>
      </dgm:t>
    </dgm:pt>
    <dgm:pt modelId="{A2A145F2-B254-495B-A975-E211B510F5FD}" type="sibTrans" cxnId="{08CEAF60-5BEC-4ADE-A452-FB6E9C22F6A2}">
      <dgm:prSet/>
      <dgm:spPr/>
      <dgm:t>
        <a:bodyPr/>
        <a:lstStyle/>
        <a:p>
          <a:endParaRPr lang="en-US"/>
        </a:p>
      </dgm:t>
    </dgm:pt>
    <dgm:pt modelId="{410146F1-8B4A-4E15-B758-04ACDC1E35FB}">
      <dgm:prSet phldrT="[Text]" custT="1"/>
      <dgm:spPr/>
      <dgm:t>
        <a:bodyPr/>
        <a:lstStyle/>
        <a:p>
          <a:r>
            <a:rPr lang="en-US" sz="1200" dirty="0"/>
            <a:t>Operational Optimization</a:t>
          </a:r>
        </a:p>
      </dgm:t>
    </dgm:pt>
    <dgm:pt modelId="{A67B72EE-4481-431E-8ECD-5C9514D99D3B}" type="parTrans" cxnId="{271AF73A-ACCE-49A2-AC8C-BB36278DF01E}">
      <dgm:prSet/>
      <dgm:spPr/>
      <dgm:t>
        <a:bodyPr/>
        <a:lstStyle/>
        <a:p>
          <a:endParaRPr lang="en-US"/>
        </a:p>
      </dgm:t>
    </dgm:pt>
    <dgm:pt modelId="{D55F827D-2FA8-4A01-9171-25C6FF992706}" type="sibTrans" cxnId="{271AF73A-ACCE-49A2-AC8C-BB36278DF01E}">
      <dgm:prSet/>
      <dgm:spPr/>
      <dgm:t>
        <a:bodyPr/>
        <a:lstStyle/>
        <a:p>
          <a:endParaRPr lang="en-US"/>
        </a:p>
      </dgm:t>
    </dgm:pt>
    <dgm:pt modelId="{837381AE-F5FA-4AB5-A571-C42459BADF87}">
      <dgm:prSet phldrT="[Text]"/>
      <dgm:spPr/>
      <dgm:t>
        <a:bodyPr/>
        <a:lstStyle/>
        <a:p>
          <a:endParaRPr lang="en-US" dirty="0"/>
        </a:p>
      </dgm:t>
    </dgm:pt>
    <dgm:pt modelId="{5B74663B-72C8-41A6-85FF-CD6B913D2419}" type="parTrans" cxnId="{77358B62-CF14-41E7-B159-78BF877298C2}">
      <dgm:prSet/>
      <dgm:spPr/>
      <dgm:t>
        <a:bodyPr/>
        <a:lstStyle/>
        <a:p>
          <a:endParaRPr lang="en-US"/>
        </a:p>
      </dgm:t>
    </dgm:pt>
    <dgm:pt modelId="{E432670A-488C-4597-BE52-BF25B08D06C8}" type="sibTrans" cxnId="{77358B62-CF14-41E7-B159-78BF877298C2}">
      <dgm:prSet/>
      <dgm:spPr/>
      <dgm:t>
        <a:bodyPr/>
        <a:lstStyle/>
        <a:p>
          <a:endParaRPr lang="en-US"/>
        </a:p>
      </dgm:t>
    </dgm:pt>
    <dgm:pt modelId="{104BC7AC-1307-4ED6-97C9-16F1FFE5E8C8}">
      <dgm:prSet phldrT="[Text]"/>
      <dgm:spPr/>
      <dgm:t>
        <a:bodyPr/>
        <a:lstStyle/>
        <a:p>
          <a:r>
            <a:rPr lang="en-US" dirty="0"/>
            <a:t>Community </a:t>
          </a:r>
          <a:r>
            <a:rPr lang="en-US" dirty="0" err="1"/>
            <a:t>Sust</a:t>
          </a:r>
          <a:r>
            <a:rPr lang="en-US" dirty="0"/>
            <a:t>. &amp; Econ. Dev.</a:t>
          </a:r>
        </a:p>
      </dgm:t>
    </dgm:pt>
    <dgm:pt modelId="{C5C2A8CB-BECB-4AD9-A7C4-DAB206CBFA99}" type="parTrans" cxnId="{6853C529-D201-4F40-8E4D-DDEE5DA370BA}">
      <dgm:prSet/>
      <dgm:spPr/>
      <dgm:t>
        <a:bodyPr/>
        <a:lstStyle/>
        <a:p>
          <a:endParaRPr lang="en-US"/>
        </a:p>
      </dgm:t>
    </dgm:pt>
    <dgm:pt modelId="{7EE9FD6E-9BE9-4536-8AA9-3216B6C0745D}" type="sibTrans" cxnId="{6853C529-D201-4F40-8E4D-DDEE5DA370BA}">
      <dgm:prSet/>
      <dgm:spPr/>
      <dgm:t>
        <a:bodyPr/>
        <a:lstStyle/>
        <a:p>
          <a:endParaRPr lang="en-US"/>
        </a:p>
      </dgm:t>
    </dgm:pt>
    <dgm:pt modelId="{585F7DBF-F1D5-4CA3-9089-93AF1E6950B2}">
      <dgm:prSet phldrT="[Text]"/>
      <dgm:spPr/>
      <dgm:t>
        <a:bodyPr/>
        <a:lstStyle/>
        <a:p>
          <a:r>
            <a:rPr lang="en-US" dirty="0"/>
            <a:t>Customer Satisfaction</a:t>
          </a:r>
        </a:p>
      </dgm:t>
    </dgm:pt>
    <dgm:pt modelId="{91ED2A5E-BAF9-4927-BA27-D282E9EF99F8}" type="parTrans" cxnId="{43F2DA22-CE3B-48E5-8432-D575F28AE12C}">
      <dgm:prSet/>
      <dgm:spPr/>
      <dgm:t>
        <a:bodyPr/>
        <a:lstStyle/>
        <a:p>
          <a:endParaRPr lang="en-US"/>
        </a:p>
      </dgm:t>
    </dgm:pt>
    <dgm:pt modelId="{50C27CBC-996A-4AF6-9CD2-D57081225491}" type="sibTrans" cxnId="{43F2DA22-CE3B-48E5-8432-D575F28AE12C}">
      <dgm:prSet/>
      <dgm:spPr/>
      <dgm:t>
        <a:bodyPr/>
        <a:lstStyle/>
        <a:p>
          <a:endParaRPr lang="en-US"/>
        </a:p>
      </dgm:t>
    </dgm:pt>
    <dgm:pt modelId="{4B050752-43AE-45E7-A6B8-CD6B6ADF47FB}">
      <dgm:prSet phldrT="[Text]" phldr="1"/>
      <dgm:spPr/>
      <dgm:t>
        <a:bodyPr/>
        <a:lstStyle/>
        <a:p>
          <a:endParaRPr lang="en-US"/>
        </a:p>
      </dgm:t>
    </dgm:pt>
    <dgm:pt modelId="{7B13523E-C0BC-4732-AA69-AC186059AD67}" type="parTrans" cxnId="{30866313-40E6-4571-B624-72D9E16A5ED6}">
      <dgm:prSet/>
      <dgm:spPr/>
      <dgm:t>
        <a:bodyPr/>
        <a:lstStyle/>
        <a:p>
          <a:endParaRPr lang="en-US"/>
        </a:p>
      </dgm:t>
    </dgm:pt>
    <dgm:pt modelId="{0A1F5099-A7DD-4E12-875A-105F25FFB408}" type="sibTrans" cxnId="{30866313-40E6-4571-B624-72D9E16A5ED6}">
      <dgm:prSet/>
      <dgm:spPr/>
      <dgm:t>
        <a:bodyPr/>
        <a:lstStyle/>
        <a:p>
          <a:endParaRPr lang="en-US"/>
        </a:p>
      </dgm:t>
    </dgm:pt>
    <dgm:pt modelId="{DFAA5566-34E3-4A24-A317-627091259622}">
      <dgm:prSet phldrT="[Text]"/>
      <dgm:spPr/>
      <dgm:t>
        <a:bodyPr/>
        <a:lstStyle/>
        <a:p>
          <a:r>
            <a:rPr lang="en-US" dirty="0"/>
            <a:t>Operational Resiliency </a:t>
          </a:r>
        </a:p>
      </dgm:t>
    </dgm:pt>
    <dgm:pt modelId="{C0349CF0-E0BE-4D63-A109-8D935C9FB8CA}" type="parTrans" cxnId="{7C07B647-E9F1-4F2B-A00E-F1A87CAA5273}">
      <dgm:prSet/>
      <dgm:spPr/>
      <dgm:t>
        <a:bodyPr/>
        <a:lstStyle/>
        <a:p>
          <a:endParaRPr lang="en-US"/>
        </a:p>
      </dgm:t>
    </dgm:pt>
    <dgm:pt modelId="{52384D96-5E4D-4758-A948-F30040B9906C}" type="sibTrans" cxnId="{7C07B647-E9F1-4F2B-A00E-F1A87CAA5273}">
      <dgm:prSet/>
      <dgm:spPr/>
      <dgm:t>
        <a:bodyPr/>
        <a:lstStyle/>
        <a:p>
          <a:endParaRPr lang="en-US"/>
        </a:p>
      </dgm:t>
    </dgm:pt>
    <dgm:pt modelId="{62307C66-FE3A-4D78-960C-5B865E3E8C3E}">
      <dgm:prSet phldrT="[Text]"/>
      <dgm:spPr/>
      <dgm:t>
        <a:bodyPr/>
        <a:lstStyle/>
        <a:p>
          <a:endParaRPr lang="en-US" dirty="0"/>
        </a:p>
      </dgm:t>
    </dgm:pt>
    <dgm:pt modelId="{9B4F5D61-ECAD-4069-B21C-F71331D4AD8C}" type="parTrans" cxnId="{F10ECCED-2AC6-4EB4-8CEE-0AAF3E41C03C}">
      <dgm:prSet/>
      <dgm:spPr/>
      <dgm:t>
        <a:bodyPr/>
        <a:lstStyle/>
        <a:p>
          <a:endParaRPr lang="en-US"/>
        </a:p>
      </dgm:t>
    </dgm:pt>
    <dgm:pt modelId="{D5372857-70BC-4144-AB92-A18816C5057B}" type="sibTrans" cxnId="{F10ECCED-2AC6-4EB4-8CEE-0AAF3E41C03C}">
      <dgm:prSet/>
      <dgm:spPr/>
      <dgm:t>
        <a:bodyPr/>
        <a:lstStyle/>
        <a:p>
          <a:endParaRPr lang="en-US"/>
        </a:p>
      </dgm:t>
    </dgm:pt>
    <dgm:pt modelId="{A87E780D-2B6A-41C4-862D-C203E221536E}">
      <dgm:prSet phldrT="[Text]"/>
      <dgm:spPr/>
    </dgm:pt>
    <dgm:pt modelId="{8D61DAD7-120D-48BE-AD42-B355D243EF1B}" type="parTrans" cxnId="{20E0F157-A23B-4F8F-AEE7-AC1F0D119477}">
      <dgm:prSet/>
      <dgm:spPr/>
      <dgm:t>
        <a:bodyPr/>
        <a:lstStyle/>
        <a:p>
          <a:endParaRPr lang="en-US"/>
        </a:p>
      </dgm:t>
    </dgm:pt>
    <dgm:pt modelId="{79D11442-93E2-4703-B4EE-516C367A40A0}" type="sibTrans" cxnId="{20E0F157-A23B-4F8F-AEE7-AC1F0D119477}">
      <dgm:prSet/>
      <dgm:spPr/>
      <dgm:t>
        <a:bodyPr/>
        <a:lstStyle/>
        <a:p>
          <a:endParaRPr lang="en-US"/>
        </a:p>
      </dgm:t>
    </dgm:pt>
    <dgm:pt modelId="{E1185EB3-DDD2-49E5-9523-944A40FBF3A6}">
      <dgm:prSet phldrT="[Text]" custLinFactNeighborX="89479" custLinFactNeighborY="-31681"/>
      <dgm:spPr/>
    </dgm:pt>
    <dgm:pt modelId="{52EE212A-2BD0-448C-BD2E-2E2E257BE554}" type="parTrans" cxnId="{5268A24D-D0F8-4237-BDD8-667C5A54BA00}">
      <dgm:prSet/>
      <dgm:spPr/>
      <dgm:t>
        <a:bodyPr/>
        <a:lstStyle/>
        <a:p>
          <a:endParaRPr lang="en-US"/>
        </a:p>
      </dgm:t>
    </dgm:pt>
    <dgm:pt modelId="{09D99449-A49C-407D-BA8F-F4E0DC6C4372}" type="sibTrans" cxnId="{5268A24D-D0F8-4237-BDD8-667C5A54BA00}">
      <dgm:prSet/>
      <dgm:spPr/>
      <dgm:t>
        <a:bodyPr/>
        <a:lstStyle/>
        <a:p>
          <a:endParaRPr lang="en-US"/>
        </a:p>
      </dgm:t>
    </dgm:pt>
    <dgm:pt modelId="{4FF409D5-DB35-417E-A55D-04E1154D66DD}" type="pres">
      <dgm:prSet presAssocID="{A377AF59-9851-4648-975D-0638A242E4CC}" presName="Name0" presStyleCnt="0">
        <dgm:presLayoutVars>
          <dgm:chMax val="1"/>
          <dgm:chPref val="1"/>
          <dgm:dir/>
          <dgm:animOne val="branch"/>
          <dgm:animLvl val="lvl"/>
        </dgm:presLayoutVars>
      </dgm:prSet>
      <dgm:spPr/>
    </dgm:pt>
    <dgm:pt modelId="{0145F04D-7D9E-438A-A9B7-24DCF5D53FF0}" type="pres">
      <dgm:prSet presAssocID="{D6320983-5143-489F-9341-53376D227683}" presName="Parent" presStyleLbl="node0" presStyleIdx="0" presStyleCnt="1" custLinFactNeighborX="-9196" custLinFactNeighborY="2780">
        <dgm:presLayoutVars>
          <dgm:chMax val="6"/>
          <dgm:chPref val="6"/>
        </dgm:presLayoutVars>
      </dgm:prSet>
      <dgm:spPr/>
    </dgm:pt>
    <dgm:pt modelId="{98B48BDC-E287-4A29-8ECE-3FC5104192CC}" type="pres">
      <dgm:prSet presAssocID="{044F8ED1-10AF-4FAC-9302-2C92A98BE7A0}" presName="Accent1" presStyleCnt="0"/>
      <dgm:spPr/>
    </dgm:pt>
    <dgm:pt modelId="{B55B7870-E097-4A8A-99D8-06BBF632795D}" type="pres">
      <dgm:prSet presAssocID="{044F8ED1-10AF-4FAC-9302-2C92A98BE7A0}" presName="Accent" presStyleLbl="bgShp" presStyleIdx="0" presStyleCnt="6"/>
      <dgm:spPr/>
    </dgm:pt>
    <dgm:pt modelId="{929A8FBB-41C8-482B-A455-605A22CFE34F}" type="pres">
      <dgm:prSet presAssocID="{044F8ED1-10AF-4FAC-9302-2C92A98BE7A0}" presName="Child1" presStyleLbl="node1" presStyleIdx="0" presStyleCnt="6" custScaleX="88902" custScaleY="89076" custLinFactNeighborX="278" custLinFactNeighborY="4811">
        <dgm:presLayoutVars>
          <dgm:chMax val="0"/>
          <dgm:chPref val="0"/>
          <dgm:bulletEnabled val="1"/>
        </dgm:presLayoutVars>
      </dgm:prSet>
      <dgm:spPr/>
    </dgm:pt>
    <dgm:pt modelId="{5D8296A2-2D40-4B9D-926D-67566E47A9D7}" type="pres">
      <dgm:prSet presAssocID="{410146F1-8B4A-4E15-B758-04ACDC1E35FB}" presName="Accent2" presStyleCnt="0"/>
      <dgm:spPr/>
    </dgm:pt>
    <dgm:pt modelId="{76F24D06-350C-448D-B8CE-F4D06A97E6D7}" type="pres">
      <dgm:prSet presAssocID="{410146F1-8B4A-4E15-B758-04ACDC1E35FB}" presName="Accent" presStyleLbl="bgShp" presStyleIdx="1" presStyleCnt="6"/>
      <dgm:spPr>
        <a:solidFill>
          <a:schemeClr val="bg1"/>
        </a:solidFill>
      </dgm:spPr>
    </dgm:pt>
    <dgm:pt modelId="{94522924-3D11-4525-97D4-ECD1C8B68354}" type="pres">
      <dgm:prSet presAssocID="{410146F1-8B4A-4E15-B758-04ACDC1E35FB}" presName="Child2" presStyleLbl="node1" presStyleIdx="1" presStyleCnt="6" custScaleX="79801" custScaleY="91321" custLinFactNeighborX="75641" custLinFactNeighborY="-1471">
        <dgm:presLayoutVars>
          <dgm:chMax val="0"/>
          <dgm:chPref val="0"/>
          <dgm:bulletEnabled val="1"/>
        </dgm:presLayoutVars>
      </dgm:prSet>
      <dgm:spPr/>
    </dgm:pt>
    <dgm:pt modelId="{6C5F946A-4820-408D-A854-BFD1F60FF6D6}" type="pres">
      <dgm:prSet presAssocID="{837381AE-F5FA-4AB5-A571-C42459BADF87}" presName="Accent3" presStyleCnt="0"/>
      <dgm:spPr/>
    </dgm:pt>
    <dgm:pt modelId="{C78086A2-2A45-4354-8DF1-9326FC53F9EC}" type="pres">
      <dgm:prSet presAssocID="{837381AE-F5FA-4AB5-A571-C42459BADF87}" presName="Accent" presStyleLbl="bgShp" presStyleIdx="2" presStyleCnt="6"/>
      <dgm:spPr>
        <a:solidFill>
          <a:schemeClr val="bg1"/>
        </a:solidFill>
      </dgm:spPr>
    </dgm:pt>
    <dgm:pt modelId="{CBC88D57-68DD-4A02-A617-957E33786800}" type="pres">
      <dgm:prSet presAssocID="{837381AE-F5FA-4AB5-A571-C42459BADF87}" presName="Child3" presStyleLbl="node1" presStyleIdx="2" presStyleCnt="6" custScaleX="94273" custScaleY="96224" custLinFactNeighborX="12517" custLinFactNeighborY="71141">
        <dgm:presLayoutVars>
          <dgm:chMax val="0"/>
          <dgm:chPref val="0"/>
          <dgm:bulletEnabled val="1"/>
        </dgm:presLayoutVars>
      </dgm:prSet>
      <dgm:spPr/>
    </dgm:pt>
    <dgm:pt modelId="{64862CF0-B0AD-4B16-A4D2-D45AF0FDAAFE}" type="pres">
      <dgm:prSet presAssocID="{DFAA5566-34E3-4A24-A317-627091259622}" presName="Accent4" presStyleCnt="0"/>
      <dgm:spPr/>
    </dgm:pt>
    <dgm:pt modelId="{A361424A-0064-4F69-9F27-B439039341E9}" type="pres">
      <dgm:prSet presAssocID="{DFAA5566-34E3-4A24-A317-627091259622}" presName="Accent" presStyleLbl="bgShp" presStyleIdx="3" presStyleCnt="6"/>
      <dgm:spPr>
        <a:solidFill>
          <a:schemeClr val="bg1"/>
        </a:solidFill>
      </dgm:spPr>
    </dgm:pt>
    <dgm:pt modelId="{89BC9855-1203-475F-8D3E-4B98CEBDB871}" type="pres">
      <dgm:prSet presAssocID="{DFAA5566-34E3-4A24-A317-627091259622}" presName="Child4" presStyleLbl="node1" presStyleIdx="3" presStyleCnt="6" custScaleX="89644" custScaleY="92854" custLinFactNeighborX="-3119" custLinFactNeighborY="9686">
        <dgm:presLayoutVars>
          <dgm:chMax val="0"/>
          <dgm:chPref val="0"/>
          <dgm:bulletEnabled val="1"/>
        </dgm:presLayoutVars>
      </dgm:prSet>
      <dgm:spPr/>
    </dgm:pt>
    <dgm:pt modelId="{DAD6CFE4-D702-4BA0-8C91-F7EB3BBBF488}" type="pres">
      <dgm:prSet presAssocID="{104BC7AC-1307-4ED6-97C9-16F1FFE5E8C8}" presName="Accent5" presStyleCnt="0"/>
      <dgm:spPr/>
    </dgm:pt>
    <dgm:pt modelId="{E2AFB61A-CA7E-4179-9067-6915E8BAF9A5}" type="pres">
      <dgm:prSet presAssocID="{104BC7AC-1307-4ED6-97C9-16F1FFE5E8C8}" presName="Accent" presStyleLbl="bgShp" presStyleIdx="4" presStyleCnt="6"/>
      <dgm:spPr>
        <a:solidFill>
          <a:schemeClr val="bg1"/>
        </a:solidFill>
      </dgm:spPr>
    </dgm:pt>
    <dgm:pt modelId="{11280521-F631-4E2B-874B-E71823544332}" type="pres">
      <dgm:prSet presAssocID="{104BC7AC-1307-4ED6-97C9-16F1FFE5E8C8}" presName="Child5" presStyleLbl="node1" presStyleIdx="4" presStyleCnt="6" custScaleX="92311" custScaleY="94880" custLinFactNeighborX="-10313" custLinFactNeighborY="68164">
        <dgm:presLayoutVars>
          <dgm:chMax val="0"/>
          <dgm:chPref val="0"/>
          <dgm:bulletEnabled val="1"/>
        </dgm:presLayoutVars>
      </dgm:prSet>
      <dgm:spPr/>
    </dgm:pt>
    <dgm:pt modelId="{4693FCAF-8BFF-4A0B-BB28-B4148035738D}" type="pres">
      <dgm:prSet presAssocID="{585F7DBF-F1D5-4CA3-9089-93AF1E6950B2}" presName="Accent6" presStyleCnt="0"/>
      <dgm:spPr/>
    </dgm:pt>
    <dgm:pt modelId="{45D3565B-80EA-438E-B20B-12AEAAA5593C}" type="pres">
      <dgm:prSet presAssocID="{585F7DBF-F1D5-4CA3-9089-93AF1E6950B2}" presName="Accent" presStyleLbl="bgShp" presStyleIdx="5" presStyleCnt="6"/>
      <dgm:spPr>
        <a:solidFill>
          <a:schemeClr val="bg1"/>
        </a:solidFill>
      </dgm:spPr>
    </dgm:pt>
    <dgm:pt modelId="{165E0837-9021-482C-BE2D-1CC863F8DAFA}" type="pres">
      <dgm:prSet presAssocID="{585F7DBF-F1D5-4CA3-9089-93AF1E6950B2}" presName="Child6" presStyleLbl="node1" presStyleIdx="5" presStyleCnt="6" custScaleX="80326" custScaleY="89184" custLinFactNeighborX="-85849" custLinFactNeighborY="-2402">
        <dgm:presLayoutVars>
          <dgm:chMax val="0"/>
          <dgm:chPref val="0"/>
          <dgm:bulletEnabled val="1"/>
        </dgm:presLayoutVars>
      </dgm:prSet>
      <dgm:spPr/>
    </dgm:pt>
  </dgm:ptLst>
  <dgm:cxnLst>
    <dgm:cxn modelId="{FC374404-A6C8-4580-A9EA-13C985A0378B}" type="presOf" srcId="{DFAA5566-34E3-4A24-A317-627091259622}" destId="{89BC9855-1203-475F-8D3E-4B98CEBDB871}" srcOrd="0" destOrd="0" presId="urn:microsoft.com/office/officeart/2011/layout/HexagonRadial"/>
    <dgm:cxn modelId="{A27E890D-5F5C-4ECA-8921-A13D5900E73E}" type="presOf" srcId="{410146F1-8B4A-4E15-B758-04ACDC1E35FB}" destId="{94522924-3D11-4525-97D4-ECD1C8B68354}" srcOrd="0" destOrd="0" presId="urn:microsoft.com/office/officeart/2011/layout/HexagonRadial"/>
    <dgm:cxn modelId="{30866313-40E6-4571-B624-72D9E16A5ED6}" srcId="{D6320983-5143-489F-9341-53376D227683}" destId="{4B050752-43AE-45E7-A6B8-CD6B6ADF47FB}" srcOrd="7" destOrd="0" parTransId="{7B13523E-C0BC-4732-AA69-AC186059AD67}" sibTransId="{0A1F5099-A7DD-4E12-875A-105F25FFB408}"/>
    <dgm:cxn modelId="{43F2DA22-CE3B-48E5-8432-D575F28AE12C}" srcId="{D6320983-5143-489F-9341-53376D227683}" destId="{585F7DBF-F1D5-4CA3-9089-93AF1E6950B2}" srcOrd="5" destOrd="0" parTransId="{91ED2A5E-BAF9-4927-BA27-D282E9EF99F8}" sibTransId="{50C27CBC-996A-4AF6-9CD2-D57081225491}"/>
    <dgm:cxn modelId="{A38F9725-8CEB-48C7-B8CC-40CB194495AB}" type="presOf" srcId="{585F7DBF-F1D5-4CA3-9089-93AF1E6950B2}" destId="{165E0837-9021-482C-BE2D-1CC863F8DAFA}" srcOrd="0" destOrd="0" presId="urn:microsoft.com/office/officeart/2011/layout/HexagonRadial"/>
    <dgm:cxn modelId="{6853C529-D201-4F40-8E4D-DDEE5DA370BA}" srcId="{D6320983-5143-489F-9341-53376D227683}" destId="{104BC7AC-1307-4ED6-97C9-16F1FFE5E8C8}" srcOrd="4" destOrd="0" parTransId="{C5C2A8CB-BECB-4AD9-A7C4-DAB206CBFA99}" sibTransId="{7EE9FD6E-9BE9-4536-8AA9-3216B6C0745D}"/>
    <dgm:cxn modelId="{667B8E39-1F04-4E3A-8C3F-F797C6A94FC4}" type="presOf" srcId="{D6320983-5143-489F-9341-53376D227683}" destId="{0145F04D-7D9E-438A-A9B7-24DCF5D53FF0}" srcOrd="0" destOrd="0" presId="urn:microsoft.com/office/officeart/2011/layout/HexagonRadial"/>
    <dgm:cxn modelId="{271AF73A-ACCE-49A2-AC8C-BB36278DF01E}" srcId="{D6320983-5143-489F-9341-53376D227683}" destId="{410146F1-8B4A-4E15-B758-04ACDC1E35FB}" srcOrd="1" destOrd="0" parTransId="{A67B72EE-4481-431E-8ECD-5C9514D99D3B}" sibTransId="{D55F827D-2FA8-4A01-9171-25C6FF992706}"/>
    <dgm:cxn modelId="{2458343E-81E5-447C-BE42-7527FF91ADCB}" type="presOf" srcId="{044F8ED1-10AF-4FAC-9302-2C92A98BE7A0}" destId="{929A8FBB-41C8-482B-A455-605A22CFE34F}" srcOrd="0" destOrd="0" presId="urn:microsoft.com/office/officeart/2011/layout/HexagonRadial"/>
    <dgm:cxn modelId="{16634E60-7BE5-49E4-878C-35547CFA6A85}" type="presOf" srcId="{837381AE-F5FA-4AB5-A571-C42459BADF87}" destId="{CBC88D57-68DD-4A02-A617-957E33786800}" srcOrd="0" destOrd="0" presId="urn:microsoft.com/office/officeart/2011/layout/HexagonRadial"/>
    <dgm:cxn modelId="{08CEAF60-5BEC-4ADE-A452-FB6E9C22F6A2}" srcId="{D6320983-5143-489F-9341-53376D227683}" destId="{044F8ED1-10AF-4FAC-9302-2C92A98BE7A0}" srcOrd="0" destOrd="0" parTransId="{E292DA6C-6830-4355-9C5C-B8A1A70EF1D3}" sibTransId="{A2A145F2-B254-495B-A975-E211B510F5FD}"/>
    <dgm:cxn modelId="{77358B62-CF14-41E7-B159-78BF877298C2}" srcId="{D6320983-5143-489F-9341-53376D227683}" destId="{837381AE-F5FA-4AB5-A571-C42459BADF87}" srcOrd="2" destOrd="0" parTransId="{5B74663B-72C8-41A6-85FF-CD6B913D2419}" sibTransId="{E432670A-488C-4597-BE52-BF25B08D06C8}"/>
    <dgm:cxn modelId="{7C07B647-E9F1-4F2B-A00E-F1A87CAA5273}" srcId="{D6320983-5143-489F-9341-53376D227683}" destId="{DFAA5566-34E3-4A24-A317-627091259622}" srcOrd="3" destOrd="0" parTransId="{C0349CF0-E0BE-4D63-A109-8D935C9FB8CA}" sibTransId="{52384D96-5E4D-4758-A948-F30040B9906C}"/>
    <dgm:cxn modelId="{5268A24D-D0F8-4237-BDD8-667C5A54BA00}" srcId="{A377AF59-9851-4648-975D-0638A242E4CC}" destId="{E1185EB3-DDD2-49E5-9523-944A40FBF3A6}" srcOrd="2" destOrd="0" parTransId="{52EE212A-2BD0-448C-BD2E-2E2E257BE554}" sibTransId="{09D99449-A49C-407D-BA8F-F4E0DC6C4372}"/>
    <dgm:cxn modelId="{20E0F157-A23B-4F8F-AEE7-AC1F0D119477}" srcId="{A377AF59-9851-4648-975D-0638A242E4CC}" destId="{A87E780D-2B6A-41C4-862D-C203E221536E}" srcOrd="1" destOrd="0" parTransId="{8D61DAD7-120D-48BE-AD42-B355D243EF1B}" sibTransId="{79D11442-93E2-4703-B4EE-516C367A40A0}"/>
    <dgm:cxn modelId="{1984C795-559A-47B5-AE66-E4BB65A0F06C}" srcId="{A377AF59-9851-4648-975D-0638A242E4CC}" destId="{D6320983-5143-489F-9341-53376D227683}" srcOrd="0" destOrd="0" parTransId="{6521E82C-17D9-4E8F-918F-11E4B5EC2A57}" sibTransId="{BC6DD9C4-8C4B-4A0D-84CA-73A12A73008D}"/>
    <dgm:cxn modelId="{BE49F59C-DB55-453C-920C-D643DE137E81}" type="presOf" srcId="{104BC7AC-1307-4ED6-97C9-16F1FFE5E8C8}" destId="{11280521-F631-4E2B-874B-E71823544332}" srcOrd="0" destOrd="0" presId="urn:microsoft.com/office/officeart/2011/layout/HexagonRadial"/>
    <dgm:cxn modelId="{72575BB8-D08F-4434-B059-95D27E8C102D}" type="presOf" srcId="{A377AF59-9851-4648-975D-0638A242E4CC}" destId="{4FF409D5-DB35-417E-A55D-04E1154D66DD}" srcOrd="0" destOrd="0" presId="urn:microsoft.com/office/officeart/2011/layout/HexagonRadial"/>
    <dgm:cxn modelId="{F10ECCED-2AC6-4EB4-8CEE-0AAF3E41C03C}" srcId="{D6320983-5143-489F-9341-53376D227683}" destId="{62307C66-FE3A-4D78-960C-5B865E3E8C3E}" srcOrd="6" destOrd="0" parTransId="{9B4F5D61-ECAD-4069-B21C-F71331D4AD8C}" sibTransId="{D5372857-70BC-4144-AB92-A18816C5057B}"/>
    <dgm:cxn modelId="{C86636C8-415B-4746-8482-B8782958D8AE}" type="presParOf" srcId="{4FF409D5-DB35-417E-A55D-04E1154D66DD}" destId="{0145F04D-7D9E-438A-A9B7-24DCF5D53FF0}" srcOrd="0" destOrd="0" presId="urn:microsoft.com/office/officeart/2011/layout/HexagonRadial"/>
    <dgm:cxn modelId="{31966DCF-0398-438B-9843-48A2968A6291}" type="presParOf" srcId="{4FF409D5-DB35-417E-A55D-04E1154D66DD}" destId="{98B48BDC-E287-4A29-8ECE-3FC5104192CC}" srcOrd="1" destOrd="0" presId="urn:microsoft.com/office/officeart/2011/layout/HexagonRadial"/>
    <dgm:cxn modelId="{5AF8F5DE-B590-4E03-819F-B5BA26AC2954}" type="presParOf" srcId="{98B48BDC-E287-4A29-8ECE-3FC5104192CC}" destId="{B55B7870-E097-4A8A-99D8-06BBF632795D}" srcOrd="0" destOrd="0" presId="urn:microsoft.com/office/officeart/2011/layout/HexagonRadial"/>
    <dgm:cxn modelId="{03FA6957-96CC-482C-9B6A-629736618271}" type="presParOf" srcId="{4FF409D5-DB35-417E-A55D-04E1154D66DD}" destId="{929A8FBB-41C8-482B-A455-605A22CFE34F}" srcOrd="2" destOrd="0" presId="urn:microsoft.com/office/officeart/2011/layout/HexagonRadial"/>
    <dgm:cxn modelId="{C2EC766F-6C6D-458B-9D7A-D6DB9132ECFB}" type="presParOf" srcId="{4FF409D5-DB35-417E-A55D-04E1154D66DD}" destId="{5D8296A2-2D40-4B9D-926D-67566E47A9D7}" srcOrd="3" destOrd="0" presId="urn:microsoft.com/office/officeart/2011/layout/HexagonRadial"/>
    <dgm:cxn modelId="{57971368-AA17-452F-AF13-C77CE4309D64}" type="presParOf" srcId="{5D8296A2-2D40-4B9D-926D-67566E47A9D7}" destId="{76F24D06-350C-448D-B8CE-F4D06A97E6D7}" srcOrd="0" destOrd="0" presId="urn:microsoft.com/office/officeart/2011/layout/HexagonRadial"/>
    <dgm:cxn modelId="{BF710715-0718-4462-8FBA-C75C698CEB45}" type="presParOf" srcId="{4FF409D5-DB35-417E-A55D-04E1154D66DD}" destId="{94522924-3D11-4525-97D4-ECD1C8B68354}" srcOrd="4" destOrd="0" presId="urn:microsoft.com/office/officeart/2011/layout/HexagonRadial"/>
    <dgm:cxn modelId="{24B1767B-5E3A-47B2-9E8E-8EBC2808EF37}" type="presParOf" srcId="{4FF409D5-DB35-417E-A55D-04E1154D66DD}" destId="{6C5F946A-4820-408D-A854-BFD1F60FF6D6}" srcOrd="5" destOrd="0" presId="urn:microsoft.com/office/officeart/2011/layout/HexagonRadial"/>
    <dgm:cxn modelId="{7CD34335-F588-4FDA-9B75-225ADD0CE713}" type="presParOf" srcId="{6C5F946A-4820-408D-A854-BFD1F60FF6D6}" destId="{C78086A2-2A45-4354-8DF1-9326FC53F9EC}" srcOrd="0" destOrd="0" presId="urn:microsoft.com/office/officeart/2011/layout/HexagonRadial"/>
    <dgm:cxn modelId="{B966B569-0A35-4A31-9832-280E2DE639C7}" type="presParOf" srcId="{4FF409D5-DB35-417E-A55D-04E1154D66DD}" destId="{CBC88D57-68DD-4A02-A617-957E33786800}" srcOrd="6" destOrd="0" presId="urn:microsoft.com/office/officeart/2011/layout/HexagonRadial"/>
    <dgm:cxn modelId="{71740C96-E27E-47DD-87B0-79312D003EA8}" type="presParOf" srcId="{4FF409D5-DB35-417E-A55D-04E1154D66DD}" destId="{64862CF0-B0AD-4B16-A4D2-D45AF0FDAAFE}" srcOrd="7" destOrd="0" presId="urn:microsoft.com/office/officeart/2011/layout/HexagonRadial"/>
    <dgm:cxn modelId="{6B56AA60-E078-4D6E-949D-1F1BC7445288}" type="presParOf" srcId="{64862CF0-B0AD-4B16-A4D2-D45AF0FDAAFE}" destId="{A361424A-0064-4F69-9F27-B439039341E9}" srcOrd="0" destOrd="0" presId="urn:microsoft.com/office/officeart/2011/layout/HexagonRadial"/>
    <dgm:cxn modelId="{E5868258-9C60-4F07-8557-DD94D56D9A7A}" type="presParOf" srcId="{4FF409D5-DB35-417E-A55D-04E1154D66DD}" destId="{89BC9855-1203-475F-8D3E-4B98CEBDB871}" srcOrd="8" destOrd="0" presId="urn:microsoft.com/office/officeart/2011/layout/HexagonRadial"/>
    <dgm:cxn modelId="{7792E60F-10FF-41C5-A4D1-B116995D5DF3}" type="presParOf" srcId="{4FF409D5-DB35-417E-A55D-04E1154D66DD}" destId="{DAD6CFE4-D702-4BA0-8C91-F7EB3BBBF488}" srcOrd="9" destOrd="0" presId="urn:microsoft.com/office/officeart/2011/layout/HexagonRadial"/>
    <dgm:cxn modelId="{6E0AFE4D-C125-41A6-8F06-C5F54CFCA41F}" type="presParOf" srcId="{DAD6CFE4-D702-4BA0-8C91-F7EB3BBBF488}" destId="{E2AFB61A-CA7E-4179-9067-6915E8BAF9A5}" srcOrd="0" destOrd="0" presId="urn:microsoft.com/office/officeart/2011/layout/HexagonRadial"/>
    <dgm:cxn modelId="{498DAAFE-1B1C-4700-9511-7EC41E45D5B0}" type="presParOf" srcId="{4FF409D5-DB35-417E-A55D-04E1154D66DD}" destId="{11280521-F631-4E2B-874B-E71823544332}" srcOrd="10" destOrd="0" presId="urn:microsoft.com/office/officeart/2011/layout/HexagonRadial"/>
    <dgm:cxn modelId="{6DDEE1E2-1D94-447D-B2C8-3CB922398B73}" type="presParOf" srcId="{4FF409D5-DB35-417E-A55D-04E1154D66DD}" destId="{4693FCAF-8BFF-4A0B-BB28-B4148035738D}" srcOrd="11" destOrd="0" presId="urn:microsoft.com/office/officeart/2011/layout/HexagonRadial"/>
    <dgm:cxn modelId="{BDF862F6-DBD2-4682-8152-D4255E0E4217}" type="presParOf" srcId="{4693FCAF-8BFF-4A0B-BB28-B4148035738D}" destId="{45D3565B-80EA-438E-B20B-12AEAAA5593C}" srcOrd="0" destOrd="0" presId="urn:microsoft.com/office/officeart/2011/layout/HexagonRadial"/>
    <dgm:cxn modelId="{692E80C4-5879-45AE-8284-F1332D3B0534}" type="presParOf" srcId="{4FF409D5-DB35-417E-A55D-04E1154D66DD}" destId="{165E0837-9021-482C-BE2D-1CC863F8DAFA}"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5F04D-7D9E-438A-A9B7-24DCF5D53FF0}">
      <dsp:nvSpPr>
        <dsp:cNvPr id="0" name=""/>
        <dsp:cNvSpPr/>
      </dsp:nvSpPr>
      <dsp:spPr>
        <a:xfrm>
          <a:off x="3201707" y="1848463"/>
          <a:ext cx="2298777" cy="1988535"/>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Sustainably Managed Utility</a:t>
          </a:r>
        </a:p>
      </dsp:txBody>
      <dsp:txXfrm>
        <a:off x="3582647" y="2177991"/>
        <a:ext cx="1536897" cy="1329479"/>
      </dsp:txXfrm>
    </dsp:sp>
    <dsp:sp modelId="{76F24D06-350C-448D-B8CE-F4D06A97E6D7}">
      <dsp:nvSpPr>
        <dsp:cNvPr id="0" name=""/>
        <dsp:cNvSpPr/>
      </dsp:nvSpPr>
      <dsp:spPr>
        <a:xfrm>
          <a:off x="4852580" y="841802"/>
          <a:ext cx="867322" cy="747312"/>
        </a:xfrm>
        <a:prstGeom prst="hexagon">
          <a:avLst>
            <a:gd name="adj" fmla="val 28900"/>
            <a:gd name="vf" fmla="val 115470"/>
          </a:avLst>
        </a:prstGeom>
        <a:solidFill>
          <a:schemeClr val="bg1"/>
        </a:solidFill>
        <a:ln>
          <a:noFill/>
        </a:ln>
        <a:effectLst/>
      </dsp:spPr>
      <dsp:style>
        <a:lnRef idx="0">
          <a:scrgbClr r="0" g="0" b="0"/>
        </a:lnRef>
        <a:fillRef idx="1">
          <a:scrgbClr r="0" g="0" b="0"/>
        </a:fillRef>
        <a:effectRef idx="0">
          <a:scrgbClr r="0" g="0" b="0"/>
        </a:effectRef>
        <a:fontRef idx="minor"/>
      </dsp:style>
    </dsp:sp>
    <dsp:sp modelId="{929A8FBB-41C8-482B-A455-605A22CFE34F}">
      <dsp:nvSpPr>
        <dsp:cNvPr id="0" name=""/>
        <dsp:cNvSpPr/>
      </dsp:nvSpPr>
      <dsp:spPr>
        <a:xfrm>
          <a:off x="3734625" y="152029"/>
          <a:ext cx="1674764" cy="1451703"/>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Product Quality</a:t>
          </a:r>
        </a:p>
      </dsp:txBody>
      <dsp:txXfrm>
        <a:off x="4012439" y="392841"/>
        <a:ext cx="1119136" cy="970079"/>
      </dsp:txXfrm>
    </dsp:sp>
    <dsp:sp modelId="{C78086A2-2A45-4354-8DF1-9326FC53F9EC}">
      <dsp:nvSpPr>
        <dsp:cNvPr id="0" name=""/>
        <dsp:cNvSpPr/>
      </dsp:nvSpPr>
      <dsp:spPr>
        <a:xfrm>
          <a:off x="5864812" y="2238879"/>
          <a:ext cx="867322" cy="747312"/>
        </a:xfrm>
        <a:prstGeom prst="hexagon">
          <a:avLst>
            <a:gd name="adj" fmla="val 28900"/>
            <a:gd name="vf" fmla="val 115470"/>
          </a:avLst>
        </a:prstGeom>
        <a:solidFill>
          <a:schemeClr val="bg1"/>
        </a:solidFill>
        <a:ln>
          <a:noFill/>
        </a:ln>
        <a:effectLst/>
      </dsp:spPr>
      <dsp:style>
        <a:lnRef idx="0">
          <a:scrgbClr r="0" g="0" b="0"/>
        </a:lnRef>
        <a:fillRef idx="1">
          <a:scrgbClr r="0" g="0" b="0"/>
        </a:fillRef>
        <a:effectRef idx="0">
          <a:scrgbClr r="0" g="0" b="0"/>
        </a:effectRef>
        <a:fontRef idx="minor"/>
      </dsp:style>
    </dsp:sp>
    <dsp:sp modelId="{94522924-3D11-4525-97D4-ECD1C8B68354}">
      <dsp:nvSpPr>
        <dsp:cNvPr id="0" name=""/>
        <dsp:cNvSpPr/>
      </dsp:nvSpPr>
      <dsp:spPr>
        <a:xfrm>
          <a:off x="6967753" y="1033753"/>
          <a:ext cx="1503316" cy="148829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Operational Optimization</a:t>
          </a:r>
        </a:p>
      </dsp:txBody>
      <dsp:txXfrm>
        <a:off x="7242994" y="1306243"/>
        <a:ext cx="952834" cy="943311"/>
      </dsp:txXfrm>
    </dsp:sp>
    <dsp:sp modelId="{A361424A-0064-4F69-9F27-B439039341E9}">
      <dsp:nvSpPr>
        <dsp:cNvPr id="0" name=""/>
        <dsp:cNvSpPr/>
      </dsp:nvSpPr>
      <dsp:spPr>
        <a:xfrm>
          <a:off x="5161650" y="3815916"/>
          <a:ext cx="867322" cy="747312"/>
        </a:xfrm>
        <a:prstGeom prst="hexagon">
          <a:avLst>
            <a:gd name="adj" fmla="val 28900"/>
            <a:gd name="vf" fmla="val 115470"/>
          </a:avLst>
        </a:prstGeom>
        <a:solidFill>
          <a:schemeClr val="bg1"/>
        </a:solidFill>
        <a:ln>
          <a:noFill/>
        </a:ln>
        <a:effectLst/>
      </dsp:spPr>
      <dsp:style>
        <a:lnRef idx="0">
          <a:scrgbClr r="0" g="0" b="0"/>
        </a:lnRef>
        <a:fillRef idx="1">
          <a:scrgbClr r="0" g="0" b="0"/>
        </a:fillRef>
        <a:effectRef idx="0">
          <a:scrgbClr r="0" g="0" b="0"/>
        </a:effectRef>
        <a:fontRef idx="minor"/>
      </dsp:style>
    </dsp:sp>
    <dsp:sp modelId="{CBC88D57-68DD-4A02-A617-957E33786800}">
      <dsp:nvSpPr>
        <dsp:cNvPr id="0" name=""/>
        <dsp:cNvSpPr/>
      </dsp:nvSpPr>
      <dsp:spPr>
        <a:xfrm>
          <a:off x="5642289" y="4038049"/>
          <a:ext cx="1775945" cy="156819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940304" y="4301202"/>
        <a:ext cx="1179915" cy="1041891"/>
      </dsp:txXfrm>
    </dsp:sp>
    <dsp:sp modelId="{E2AFB61A-CA7E-4179-9067-6915E8BAF9A5}">
      <dsp:nvSpPr>
        <dsp:cNvPr id="0" name=""/>
        <dsp:cNvSpPr/>
      </dsp:nvSpPr>
      <dsp:spPr>
        <a:xfrm>
          <a:off x="3417381" y="3979618"/>
          <a:ext cx="867322" cy="747312"/>
        </a:xfrm>
        <a:prstGeom prst="hexagon">
          <a:avLst>
            <a:gd name="adj" fmla="val 28900"/>
            <a:gd name="vf" fmla="val 115470"/>
          </a:avLst>
        </a:prstGeom>
        <a:solidFill>
          <a:schemeClr val="bg1"/>
        </a:solidFill>
        <a:ln>
          <a:noFill/>
        </a:ln>
        <a:effectLst/>
      </dsp:spPr>
      <dsp:style>
        <a:lnRef idx="0">
          <a:scrgbClr r="0" g="0" b="0"/>
        </a:lnRef>
        <a:fillRef idx="1">
          <a:scrgbClr r="0" g="0" b="0"/>
        </a:fillRef>
        <a:effectRef idx="0">
          <a:scrgbClr r="0" g="0" b="0"/>
        </a:effectRef>
        <a:fontRef idx="minor"/>
      </dsp:style>
    </dsp:sp>
    <dsp:sp modelId="{89BC9855-1203-475F-8D3E-4B98CEBDB871}">
      <dsp:nvSpPr>
        <dsp:cNvPr id="0" name=""/>
        <dsp:cNvSpPr/>
      </dsp:nvSpPr>
      <dsp:spPr>
        <a:xfrm>
          <a:off x="3663642" y="4092971"/>
          <a:ext cx="1688742" cy="1513275"/>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Operational Resiliency </a:t>
          </a:r>
        </a:p>
      </dsp:txBody>
      <dsp:txXfrm>
        <a:off x="3950178" y="4349734"/>
        <a:ext cx="1115670" cy="999749"/>
      </dsp:txXfrm>
    </dsp:sp>
    <dsp:sp modelId="{45D3565B-80EA-438E-B20B-12AEAAA5593C}">
      <dsp:nvSpPr>
        <dsp:cNvPr id="0" name=""/>
        <dsp:cNvSpPr/>
      </dsp:nvSpPr>
      <dsp:spPr>
        <a:xfrm>
          <a:off x="2388572" y="2583102"/>
          <a:ext cx="867322" cy="747312"/>
        </a:xfrm>
        <a:prstGeom prst="hexagon">
          <a:avLst>
            <a:gd name="adj" fmla="val 28900"/>
            <a:gd name="vf" fmla="val 115470"/>
          </a:avLst>
        </a:prstGeom>
        <a:solidFill>
          <a:schemeClr val="bg1"/>
        </a:solidFill>
        <a:ln>
          <a:noFill/>
        </a:ln>
        <a:effectLst/>
      </dsp:spPr>
      <dsp:style>
        <a:lnRef idx="0">
          <a:scrgbClr r="0" g="0" b="0"/>
        </a:lnRef>
        <a:fillRef idx="1">
          <a:scrgbClr r="0" g="0" b="0"/>
        </a:fillRef>
        <a:effectRef idx="0">
          <a:scrgbClr r="0" g="0" b="0"/>
        </a:effectRef>
        <a:fontRef idx="minor"/>
      </dsp:style>
    </dsp:sp>
    <dsp:sp modelId="{11280521-F631-4E2B-874B-E71823544332}">
      <dsp:nvSpPr>
        <dsp:cNvPr id="0" name=""/>
        <dsp:cNvSpPr/>
      </dsp:nvSpPr>
      <dsp:spPr>
        <a:xfrm>
          <a:off x="1767284" y="4059953"/>
          <a:ext cx="1738984" cy="1546293"/>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Community </a:t>
          </a:r>
          <a:r>
            <a:rPr lang="en-US" sz="1500" kern="1200" dirty="0" err="1"/>
            <a:t>Sust</a:t>
          </a:r>
          <a:r>
            <a:rPr lang="en-US" sz="1500" kern="1200" dirty="0"/>
            <a:t>. &amp; Econ. Dev.</a:t>
          </a:r>
        </a:p>
      </dsp:txBody>
      <dsp:txXfrm>
        <a:off x="2060630" y="4320794"/>
        <a:ext cx="1152292" cy="1024611"/>
      </dsp:txXfrm>
    </dsp:sp>
    <dsp:sp modelId="{165E0837-9021-482C-BE2D-1CC863F8DAFA}">
      <dsp:nvSpPr>
        <dsp:cNvPr id="0" name=""/>
        <dsp:cNvSpPr/>
      </dsp:nvSpPr>
      <dsp:spPr>
        <a:xfrm>
          <a:off x="457202" y="1033751"/>
          <a:ext cx="1513206" cy="1453463"/>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Customer Satisfaction</a:t>
          </a:r>
        </a:p>
      </dsp:txBody>
      <dsp:txXfrm>
        <a:off x="727879" y="1293742"/>
        <a:ext cx="971852" cy="933481"/>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0C60F-D7C1-4B06-BE8B-63BC8A40D630}" type="datetimeFigureOut">
              <a:rPr lang="en-US" smtClean="0"/>
              <a:t>4/18/2018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EA17F-D8B7-4DF0-8A66-16844E970361}" type="slidenum">
              <a:rPr lang="en-US" smtClean="0"/>
              <a:t>‹#›</a:t>
            </a:fld>
            <a:endParaRPr lang="en-US" dirty="0"/>
          </a:p>
        </p:txBody>
      </p:sp>
    </p:spTree>
    <p:extLst>
      <p:ext uri="{BB962C8B-B14F-4D97-AF65-F5344CB8AC3E}">
        <p14:creationId xmlns:p14="http://schemas.microsoft.com/office/powerpoint/2010/main" val="164402776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youtu.be/9ASpsYlF5m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EA17F-D8B7-4DF0-8A66-16844E970361}" type="slidenum">
              <a:rPr lang="en-US" smtClean="0"/>
              <a:t>1</a:t>
            </a:fld>
            <a:endParaRPr lang="en-US" dirty="0"/>
          </a:p>
        </p:txBody>
      </p:sp>
    </p:spTree>
    <p:extLst>
      <p:ext uri="{BB962C8B-B14F-4D97-AF65-F5344CB8AC3E}">
        <p14:creationId xmlns:p14="http://schemas.microsoft.com/office/powerpoint/2010/main" val="1284382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dirty="0"/>
              <a:t>Workshop participants complete a self-assessment</a:t>
            </a:r>
            <a:r>
              <a:rPr lang="en-US" baseline="0" dirty="0"/>
              <a:t> of their utility </a:t>
            </a:r>
            <a:r>
              <a:rPr lang="en-US" dirty="0"/>
              <a:t>for each of the 10 key management areas:</a:t>
            </a:r>
          </a:p>
          <a:p>
            <a:pPr marL="232943" indent="-232943">
              <a:buAutoNum type="arabicParenR"/>
            </a:pPr>
            <a:endParaRPr lang="en-US" dirty="0"/>
          </a:p>
          <a:p>
            <a:pPr marL="232943" indent="-232943">
              <a:buAutoNum type="arabicParenR"/>
            </a:pPr>
            <a:r>
              <a:rPr lang="en-US" dirty="0"/>
              <a:t>Rate</a:t>
            </a:r>
            <a:r>
              <a:rPr lang="en-US" baseline="0" dirty="0"/>
              <a:t> Achievement – answers question “How are we currently doing?</a:t>
            </a:r>
          </a:p>
          <a:p>
            <a:pPr marL="232943" indent="-232943">
              <a:buAutoNum type="arabicParenR"/>
            </a:pPr>
            <a:r>
              <a:rPr lang="en-US" baseline="0" dirty="0"/>
              <a:t>Rank Importance – answers “How important is this to our system?”</a:t>
            </a:r>
          </a:p>
          <a:p>
            <a:pPr marL="232943" indent="-232943">
              <a:buAutoNum type="arabicParenR"/>
            </a:pPr>
            <a:r>
              <a:rPr lang="en-US" baseline="0" dirty="0"/>
              <a:t>Plot results-where they intersect- to identify critical areas of improvement – “What are most important areas to focus on?”</a:t>
            </a:r>
          </a:p>
          <a:p>
            <a:pPr>
              <a:buFont typeface="Arial" pitchFamily="34" charset="0"/>
              <a:buChar char="•"/>
            </a:pPr>
            <a:endParaRPr lang="en-US" baseline="0" dirty="0"/>
          </a:p>
          <a:p>
            <a:pPr>
              <a:buFont typeface="Arial" pitchFamily="34" charset="0"/>
              <a:buChar char="•"/>
            </a:pPr>
            <a:r>
              <a:rPr lang="en-US" baseline="0" dirty="0"/>
              <a:t>The Self Assessment is covered on pages 8-11 in the </a:t>
            </a:r>
            <a:r>
              <a:rPr lang="en-US" i="1" baseline="0" dirty="0"/>
              <a:t>Guidebook</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6C5BF3C5-E435-9E40-B3BC-61ACE8D7ACD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394246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priority</a:t>
            </a:r>
            <a:r>
              <a:rPr lang="en-US" baseline="0" dirty="0"/>
              <a:t> areas in the  self assessment, now we help the participants figure out how to move forward using 2 worksheets</a:t>
            </a:r>
            <a:endParaRPr lang="en-US" dirty="0"/>
          </a:p>
        </p:txBody>
      </p:sp>
      <p:sp>
        <p:nvSpPr>
          <p:cNvPr id="4" name="Slide Number Placeholder 3"/>
          <p:cNvSpPr>
            <a:spLocks noGrp="1"/>
          </p:cNvSpPr>
          <p:nvPr>
            <p:ph type="sldNum" sz="quarter" idx="10"/>
          </p:nvPr>
        </p:nvSpPr>
        <p:spPr/>
        <p:txBody>
          <a:bodyPr/>
          <a:lstStyle/>
          <a:p>
            <a:fld id="{FC6EA17F-D8B7-4DF0-8A66-16844E97036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014859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Arial" pitchFamily="34" charset="0"/>
              <a:buChar char="•"/>
            </a:pPr>
            <a:r>
              <a:rPr lang="en-US" dirty="0"/>
              <a:t>Creating</a:t>
            </a:r>
            <a:r>
              <a:rPr lang="en-US" baseline="0" dirty="0"/>
              <a:t> an action plan is an important component of the </a:t>
            </a:r>
            <a:r>
              <a:rPr lang="en-US" i="1" u="none" baseline="0" dirty="0"/>
              <a:t>Guidebook </a:t>
            </a:r>
            <a:r>
              <a:rPr lang="en-US" i="0" u="none" baseline="0" dirty="0"/>
              <a:t>and was added as a session in the new </a:t>
            </a:r>
            <a:r>
              <a:rPr lang="en-US" i="1" u="none" baseline="0" dirty="0"/>
              <a:t>Workshop in a Box </a:t>
            </a:r>
            <a:r>
              <a:rPr lang="en-US" i="0" u="none" baseline="0" dirty="0"/>
              <a:t>material based on feedback that we received about its importance in moving activities forward for workshop attendees</a:t>
            </a:r>
            <a:r>
              <a:rPr lang="en-US" i="1" u="none" baseline="0" dirty="0"/>
              <a:t> - </a:t>
            </a:r>
            <a:r>
              <a:rPr lang="en-US" i="0" u="none" baseline="0" dirty="0"/>
              <a:t>refer to pages </a:t>
            </a:r>
            <a:r>
              <a:rPr lang="en-US" b="0" i="0" u="none" baseline="0" dirty="0"/>
              <a:t>18-21.</a:t>
            </a:r>
          </a:p>
          <a:p>
            <a:pPr>
              <a:buFont typeface="Arial" pitchFamily="34" charset="0"/>
              <a:buChar char="•"/>
            </a:pPr>
            <a:r>
              <a:rPr lang="en-US" b="0" i="0" u="none" baseline="0" dirty="0"/>
              <a:t>It is also an important component of internal team workshops.</a:t>
            </a:r>
          </a:p>
          <a:p>
            <a:pPr>
              <a:buFont typeface="Arial" pitchFamily="34" charset="0"/>
              <a:buChar char="•"/>
            </a:pPr>
            <a:r>
              <a:rPr lang="en-US" b="0" i="0" u="none" baseline="0" dirty="0"/>
              <a:t>Participants in multi-system workshops will fill out one Sustainable Management Action Plan Worksheet, and should feel equipped to complete additional worksheets after the workshop to create a more complete plan</a:t>
            </a:r>
          </a:p>
          <a:p>
            <a:pPr>
              <a:buFont typeface="Arial" pitchFamily="34" charset="0"/>
              <a:buChar char="•"/>
            </a:pPr>
            <a:r>
              <a:rPr lang="en-US" b="1" i="1" u="none" baseline="0" dirty="0"/>
              <a:t>USDA and EPA expect follow-up by workshop trainers with participants to encourage action plan development.</a:t>
            </a:r>
            <a:endParaRPr lang="en-US" b="1" i="1" dirty="0"/>
          </a:p>
          <a:p>
            <a:pPr marL="171450" indent="-171450">
              <a:buFont typeface="Arial" panose="020B0604020202020204" pitchFamily="34" charset="0"/>
              <a:buChar char="•"/>
            </a:pPr>
            <a:r>
              <a:rPr lang="en-US" dirty="0"/>
              <a:t>We encourage</a:t>
            </a:r>
            <a:r>
              <a:rPr lang="en-US" baseline="0" dirty="0"/>
              <a:t> p</a:t>
            </a:r>
            <a:r>
              <a:rPr lang="en-US" dirty="0"/>
              <a:t>articipants</a:t>
            </a:r>
            <a:r>
              <a:rPr lang="en-US" baseline="0" dirty="0"/>
              <a:t> take this plan back to their utility and focus on the most pressing issues for the system.  This plan can work with their capital improvement plan, asset management plans, and any other plans they may already have.</a:t>
            </a:r>
          </a:p>
          <a:p>
            <a:pPr marL="171450" indent="-171450">
              <a:buFont typeface="Arial" panose="020B0604020202020204" pitchFamily="34" charset="0"/>
              <a:buChar char="•"/>
            </a:pPr>
            <a:r>
              <a:rPr lang="en-US" baseline="0" dirty="0"/>
              <a:t>This plan is the reason for the intended audience to be decision makers.  Decision makers usually have the authority to do the actions set forth in the plan.</a:t>
            </a:r>
            <a:endParaRPr lang="en-US" dirty="0"/>
          </a:p>
        </p:txBody>
      </p:sp>
      <p:sp>
        <p:nvSpPr>
          <p:cNvPr id="4" name="Slide Number Placeholder 3"/>
          <p:cNvSpPr>
            <a:spLocks noGrp="1"/>
          </p:cNvSpPr>
          <p:nvPr>
            <p:ph type="sldNum" sz="quarter" idx="10"/>
          </p:nvPr>
        </p:nvSpPr>
        <p:spPr/>
        <p:txBody>
          <a:bodyPr/>
          <a:lstStyle/>
          <a:p>
            <a:fld id="{6C5BF3C5-E435-9E40-B3BC-61ACE8D7ACD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164785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80036" indent="-180036">
              <a:buFont typeface="Arial" panose="020B0604020202020204" pitchFamily="34" charset="0"/>
              <a:buChar char="•"/>
            </a:pPr>
            <a:r>
              <a:rPr lang="en-US" dirty="0"/>
              <a:t>In early 2016, USDA and EPA released three new resources to support workshop hosts and attendees in reaching decision makers. </a:t>
            </a:r>
          </a:p>
          <a:p>
            <a:pPr marL="180036" lvl="0" indent="-180036">
              <a:buFont typeface="Arial" panose="020B0604020202020204" pitchFamily="34" charset="0"/>
              <a:buChar char="•"/>
            </a:pPr>
            <a:r>
              <a:rPr lang="en-US" dirty="0"/>
              <a:t>Letter:</a:t>
            </a:r>
          </a:p>
          <a:p>
            <a:pPr marL="637236" lvl="1" indent="-180036">
              <a:buFont typeface="Arial" panose="020B0604020202020204" pitchFamily="34" charset="0"/>
              <a:buChar char="•"/>
            </a:pPr>
            <a:r>
              <a:rPr lang="en-US" dirty="0"/>
              <a:t>send directly to decision makers</a:t>
            </a:r>
          </a:p>
          <a:p>
            <a:pPr marL="637236" lvl="1" indent="-180036">
              <a:buFont typeface="Arial" panose="020B0604020202020204" pitchFamily="34" charset="0"/>
              <a:buChar char="•"/>
            </a:pPr>
            <a:r>
              <a:rPr lang="en-US" dirty="0"/>
              <a:t>Highlights importance, community benefits, and most</a:t>
            </a:r>
            <a:r>
              <a:rPr lang="en-US" baseline="0" dirty="0"/>
              <a:t> importantly,</a:t>
            </a:r>
            <a:r>
              <a:rPr lang="en-US" dirty="0"/>
              <a:t> Invites them to attend the workshop. </a:t>
            </a:r>
          </a:p>
          <a:p>
            <a:pPr marL="180036" indent="-180036">
              <a:buFont typeface="Arial" panose="020B0604020202020204" pitchFamily="34" charset="0"/>
              <a:buChar char="•"/>
            </a:pPr>
            <a:r>
              <a:rPr lang="en-US" dirty="0"/>
              <a:t>Flyer:</a:t>
            </a:r>
            <a:r>
              <a:rPr lang="en-US" baseline="0" dirty="0"/>
              <a:t> </a:t>
            </a:r>
          </a:p>
          <a:p>
            <a:pPr marL="637236" lvl="1" indent="-180036">
              <a:buFont typeface="Arial" panose="020B0604020202020204" pitchFamily="34" charset="0"/>
              <a:buChar char="•"/>
            </a:pPr>
            <a:r>
              <a:rPr lang="en-US" dirty="0"/>
              <a:t>The second is a promotional flyer that encourages decision makers to attend workshops.</a:t>
            </a:r>
          </a:p>
          <a:p>
            <a:pPr marL="637236" lvl="1" indent="-180036">
              <a:buFont typeface="Arial" panose="020B0604020202020204" pitchFamily="34" charset="0"/>
              <a:buChar char="•"/>
            </a:pPr>
            <a:r>
              <a:rPr lang="en-US" dirty="0"/>
              <a:t>This flyer can either be sent to decision makers as a standalone invitation, or along with the invite letter. </a:t>
            </a:r>
          </a:p>
          <a:p>
            <a:pPr marL="180036" indent="-180036">
              <a:buFont typeface="Arial" panose="020B0604020202020204" pitchFamily="34" charset="0"/>
              <a:buChar char="•"/>
            </a:pPr>
            <a:r>
              <a:rPr lang="en-US" dirty="0"/>
              <a:t>Handout</a:t>
            </a:r>
          </a:p>
          <a:p>
            <a:pPr marL="637236" lvl="1" indent="-180036">
              <a:buFont typeface="Arial" panose="020B0604020202020204" pitchFamily="34" charset="0"/>
              <a:buChar char="•"/>
            </a:pPr>
            <a:r>
              <a:rPr lang="en-US" dirty="0"/>
              <a:t>The third new resource is a handout for facilitators to give to workshop attendees at the end of the workshop. </a:t>
            </a:r>
          </a:p>
          <a:p>
            <a:pPr marL="637236" lvl="1" indent="-180036">
              <a:buFont typeface="Arial" panose="020B0604020202020204" pitchFamily="34" charset="0"/>
              <a:buChar char="•"/>
            </a:pPr>
            <a:r>
              <a:rPr lang="en-US" dirty="0"/>
              <a:t>The handout is a quick guide of talking points that participants can use to talk to their utility leaders </a:t>
            </a:r>
          </a:p>
          <a:p>
            <a:pPr marL="637236" lvl="1" indent="-180036">
              <a:buFont typeface="Arial" panose="020B0604020202020204" pitchFamily="34" charset="0"/>
              <a:buChar char="•"/>
            </a:pPr>
            <a:r>
              <a:rPr lang="en-US" dirty="0"/>
              <a:t>what the workshop covered, and how to take action on key management areas. </a:t>
            </a:r>
          </a:p>
        </p:txBody>
      </p:sp>
      <p:sp>
        <p:nvSpPr>
          <p:cNvPr id="4" name="Slide Number Placeholder 3"/>
          <p:cNvSpPr>
            <a:spLocks noGrp="1"/>
          </p:cNvSpPr>
          <p:nvPr>
            <p:ph type="sldNum" sz="quarter" idx="10"/>
          </p:nvPr>
        </p:nvSpPr>
        <p:spPr/>
        <p:txBody>
          <a:bodyPr/>
          <a:lstStyle/>
          <a:p>
            <a:fld id="{6C5BF3C5-E435-9E40-B3BC-61ACE8D7ACD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810861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Feedback</a:t>
            </a:r>
            <a:r>
              <a:rPr lang="en-US" baseline="0" dirty="0"/>
              <a:t> webinars:</a:t>
            </a:r>
            <a:endParaRPr lang="en-US" dirty="0"/>
          </a:p>
          <a:p>
            <a:pPr marL="171450" indent="-171450">
              <a:buFont typeface="Arial" panose="020B0604020202020204" pitchFamily="34" charset="0"/>
              <a:buChar char="•"/>
            </a:pPr>
            <a:r>
              <a:rPr lang="en-US" dirty="0"/>
              <a:t>Held 4 Feedback webinars with NRWA between January and April 2015 (61 participants</a:t>
            </a:r>
            <a:r>
              <a:rPr lang="en-US" baseline="0" dirty="0"/>
              <a:t> from 36 states)</a:t>
            </a:r>
          </a:p>
          <a:p>
            <a:pPr marL="171450" indent="-171450">
              <a:buFont typeface="Arial" panose="020B0604020202020204" pitchFamily="34" charset="0"/>
              <a:buChar char="•"/>
            </a:pPr>
            <a:r>
              <a:rPr lang="en-US" dirty="0"/>
              <a:t>Asked</a:t>
            </a:r>
            <a:r>
              <a:rPr lang="en-US" baseline="0" dirty="0"/>
              <a:t> about key challenges faced, particularly with Workshop follow-up, attracting decision makers as participants in these workshops, and the self-assessment exercise in the workshop</a:t>
            </a:r>
          </a:p>
          <a:p>
            <a:pPr marL="171450" indent="-171450">
              <a:buFont typeface="Arial" panose="020B0604020202020204" pitchFamily="34" charset="0"/>
              <a:buChar char="•"/>
            </a:pPr>
            <a:r>
              <a:rPr lang="en-US" baseline="0" dirty="0"/>
              <a:t>We received not only feedback about the challenges, but also feedback on suggested solutions and actions to help resolve the issues faced.</a:t>
            </a:r>
          </a:p>
          <a:p>
            <a:pPr marL="171450" indent="-171450">
              <a:buFont typeface="Arial" panose="020B0604020202020204" pitchFamily="34" charset="0"/>
              <a:buChar char="•"/>
            </a:pPr>
            <a:r>
              <a:rPr lang="en-US" baseline="0" dirty="0"/>
              <a:t>We used the feedback to refresh the materials and develop resources to address the key challenges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Accomplishments Report: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explains the initiative and provides real-life examples of how utilities have benefitted from attending the workshops and utilizing concepts from the </a:t>
            </a:r>
            <a:r>
              <a:rPr lang="en-US" sz="1200" i="1" dirty="0"/>
              <a:t>Guidebook </a:t>
            </a:r>
            <a:r>
              <a:rPr lang="en-US" sz="1200" dirty="0"/>
              <a:t>and </a:t>
            </a:r>
            <a:r>
              <a:rPr lang="en-US" sz="1200" i="1" dirty="0"/>
              <a:t>Workshop in a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t>Posted</a:t>
            </a:r>
            <a:r>
              <a:rPr lang="en-US" sz="1200" i="0" baseline="0" dirty="0"/>
              <a:t> on the USDA website</a:t>
            </a:r>
            <a:endParaRPr lang="en-US" sz="1200" i="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C5BF3C5-E435-9E40-B3BC-61ACE8D7ACD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935548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Explain</a:t>
            </a:r>
            <a:r>
              <a:rPr lang="en-US" baseline="0" dirty="0">
                <a:latin typeface="Times New Roman" panose="02020603050405020304" pitchFamily="18" charset="0"/>
                <a:cs typeface="Times New Roman" panose="02020603050405020304" pitchFamily="18" charset="0"/>
              </a:rPr>
              <a:t> how this Quick Start Guide came about:</a:t>
            </a:r>
          </a:p>
          <a:p>
            <a:r>
              <a:rPr lang="en-US" dirty="0"/>
              <a:t>What we did: </a:t>
            </a:r>
          </a:p>
          <a:p>
            <a:pPr lvl="0"/>
            <a:r>
              <a:rPr lang="en-US" dirty="0"/>
              <a:t>Conduct research on Rural Development staff key duties, roles, and daily activities to better understand how the Initiative can fit in with their work (e.g., through calls with USDA). Found:</a:t>
            </a:r>
          </a:p>
          <a:p>
            <a:pPr lvl="0"/>
            <a:r>
              <a:rPr lang="en-US" dirty="0">
                <a:solidFill>
                  <a:prstClr val="black">
                    <a:lumMod val="65000"/>
                    <a:lumOff val="35000"/>
                  </a:prstClr>
                </a:solidFill>
              </a:rPr>
              <a:t>When you recognize that a system/utility you are working with has one or more of the following scenarios:</a:t>
            </a:r>
          </a:p>
          <a:p>
            <a:pPr lvl="0"/>
            <a:r>
              <a:rPr lang="en-US" dirty="0"/>
              <a:t>When planning for and submitting a new loan application </a:t>
            </a:r>
          </a:p>
          <a:p>
            <a:pPr lvl="0"/>
            <a:r>
              <a:rPr lang="en-US" dirty="0"/>
              <a:t>When conducting a rate study or when modifying rates </a:t>
            </a:r>
          </a:p>
          <a:p>
            <a:pPr lvl="0"/>
            <a:r>
              <a:rPr lang="en-US" dirty="0"/>
              <a:t>During the planning phase for infrastructure expansion, upgrades, or replacements </a:t>
            </a:r>
          </a:p>
          <a:p>
            <a:pPr lvl="0"/>
            <a:r>
              <a:rPr lang="en-US" dirty="0"/>
              <a:t>When creating or updating a long-term plan (e.g. capital improvement plan)</a:t>
            </a:r>
          </a:p>
          <a:p>
            <a:pPr lvl="0"/>
            <a:r>
              <a:rPr lang="en-US" dirty="0"/>
              <a:t>In the event of a delinquent loan </a:t>
            </a:r>
          </a:p>
          <a:p>
            <a:pPr lvl="0"/>
            <a:r>
              <a:rPr lang="en-US" dirty="0"/>
              <a:t>Board Turnover or a change in a utility’s leadership</a:t>
            </a:r>
          </a:p>
          <a:p>
            <a:pPr lvl="0"/>
            <a:r>
              <a:rPr lang="en-US" dirty="0"/>
              <a:t>Unusually high volumes of customer complaints</a:t>
            </a:r>
          </a:p>
          <a:p>
            <a:endParaRPr lang="en-US" dirty="0"/>
          </a:p>
          <a:p>
            <a:endParaRPr lang="en-US" dirty="0"/>
          </a:p>
        </p:txBody>
      </p:sp>
      <p:sp>
        <p:nvSpPr>
          <p:cNvPr id="4" name="Slide Number Placeholder 3"/>
          <p:cNvSpPr>
            <a:spLocks noGrp="1"/>
          </p:cNvSpPr>
          <p:nvPr>
            <p:ph type="sldNum" sz="quarter" idx="10"/>
          </p:nvPr>
        </p:nvSpPr>
        <p:spPr/>
        <p:txBody>
          <a:bodyPr/>
          <a:lstStyle/>
          <a:p>
            <a:fld id="{6C5BF3C5-E435-9E40-B3BC-61ACE8D7ACD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09655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idea behind this presentation was to</a:t>
            </a:r>
            <a:r>
              <a:rPr lang="en-US" baseline="0" dirty="0"/>
              <a:t> be able to share some experiences, both from our regions and from a national perspective…what </a:t>
            </a:r>
            <a:r>
              <a:rPr lang="en-US" dirty="0"/>
              <a:t>works,</a:t>
            </a:r>
            <a:r>
              <a:rPr lang="en-US" baseline="0" dirty="0"/>
              <a:t> what doesn’t, and how can we improve? A former colleague and I had started out with the idea of presenting on some Workshops that we had put together in New England last summer. Essentially we had planned to put together 4 workshops in a week and called it the WIB </a:t>
            </a:r>
            <a:r>
              <a:rPr lang="en-US" baseline="0" dirty="0" err="1"/>
              <a:t>Supertour</a:t>
            </a:r>
            <a:r>
              <a:rPr lang="en-US" baseline="0" dirty="0"/>
              <a:t>. Basically, we were looking to provide the training effectively, quickly, and have some fun doing it. It was all of those things, and exhausting. I’ll talk a little more about that later. </a:t>
            </a:r>
            <a:endParaRPr lang="en-US" dirty="0"/>
          </a:p>
        </p:txBody>
      </p:sp>
      <p:sp>
        <p:nvSpPr>
          <p:cNvPr id="4" name="Slide Number Placeholder 3"/>
          <p:cNvSpPr>
            <a:spLocks noGrp="1"/>
          </p:cNvSpPr>
          <p:nvPr>
            <p:ph type="sldNum" sz="quarter" idx="10"/>
          </p:nvPr>
        </p:nvSpPr>
        <p:spPr/>
        <p:txBody>
          <a:bodyPr/>
          <a:lstStyle/>
          <a:p>
            <a:fld id="{FC6EA17F-D8B7-4DF0-8A66-16844E970361}" type="slidenum">
              <a:rPr lang="en-US" smtClean="0"/>
              <a:t>18</a:t>
            </a:fld>
            <a:endParaRPr lang="en-US" dirty="0"/>
          </a:p>
        </p:txBody>
      </p:sp>
    </p:spTree>
    <p:extLst>
      <p:ext uri="{BB962C8B-B14F-4D97-AF65-F5344CB8AC3E}">
        <p14:creationId xmlns:p14="http://schemas.microsoft.com/office/powerpoint/2010/main" val="1762611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We’ll go through some</a:t>
            </a:r>
            <a:r>
              <a:rPr lang="en-US" altLang="en-US" baseline="0" dirty="0"/>
              <a:t> things that worked well, some shortcomings, hear some of your ideas / experiences, and hopefully a</a:t>
            </a:r>
            <a:r>
              <a:rPr lang="en-US" altLang="en-US" dirty="0"/>
              <a:t>lso</a:t>
            </a:r>
            <a:r>
              <a:rPr lang="en-US" altLang="en-US" baseline="0" dirty="0"/>
              <a:t> </a:t>
            </a:r>
            <a:r>
              <a:rPr lang="en-US" altLang="en-US" dirty="0"/>
              <a:t>have</a:t>
            </a:r>
            <a:r>
              <a:rPr lang="en-US" altLang="en-US" baseline="0" dirty="0"/>
              <a:t> a chance to see a short video produced for the USDA WIB and featuring Deb Patton from RCAC . </a:t>
            </a:r>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19</a:t>
            </a:fld>
            <a:endParaRPr lang="en-US" altLang="en-US" dirty="0">
              <a:solidFill>
                <a:prstClr val="black"/>
              </a:solidFill>
            </a:endParaRPr>
          </a:p>
        </p:txBody>
      </p:sp>
    </p:spTree>
    <p:extLst>
      <p:ext uri="{BB962C8B-B14F-4D97-AF65-F5344CB8AC3E}">
        <p14:creationId xmlns:p14="http://schemas.microsoft.com/office/powerpoint/2010/main" val="4280839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First</a:t>
            </a:r>
            <a:r>
              <a:rPr lang="en-US" altLang="en-US" baseline="0" dirty="0"/>
              <a:t> off, w</a:t>
            </a:r>
            <a:r>
              <a:rPr lang="en-US" altLang="en-US" dirty="0"/>
              <a:t>ho are we to say</a:t>
            </a:r>
            <a:r>
              <a:rPr lang="en-US" altLang="en-US" baseline="0" dirty="0"/>
              <a:t> what works and what doesn’t? </a:t>
            </a:r>
          </a:p>
          <a:p>
            <a:r>
              <a:rPr lang="en-US" altLang="en-US" dirty="0"/>
              <a:t>We don’t have the most experience with these workshops – that’s sort of the idea, though. It</a:t>
            </a:r>
            <a:r>
              <a:rPr lang="en-US" altLang="en-US" baseline="0" dirty="0"/>
              <a:t> seems like every year, we are giving more of these workshops. Let’s share what we’ve observed and improve our delivery. </a:t>
            </a:r>
            <a:endParaRPr lang="en-US" altLang="en-US" dirty="0"/>
          </a:p>
          <a:p>
            <a:endParaRPr lang="en-US" altLang="en-US" dirty="0"/>
          </a:p>
          <a:p>
            <a:r>
              <a:rPr lang="en-US" sz="1200" b="1" i="0" kern="1200" dirty="0">
                <a:solidFill>
                  <a:schemeClr val="tx1"/>
                </a:solidFill>
                <a:effectLst/>
                <a:latin typeface="+mn-lt"/>
                <a:ea typeface="+mn-ea"/>
                <a:cs typeface="+mn-cs"/>
              </a:rPr>
              <a:t>In pirate lingo…scuttlebutt</a:t>
            </a:r>
            <a:r>
              <a:rPr lang="en-US" sz="1200" b="0" i="0" kern="1200" dirty="0">
                <a:solidFill>
                  <a:schemeClr val="tx1"/>
                </a:solidFill>
                <a:effectLst/>
                <a:latin typeface="+mn-lt"/>
                <a:ea typeface="+mn-ea"/>
                <a:cs typeface="+mn-cs"/>
              </a:rPr>
              <a:t> = rumor or gossip, but in nautical terms, a </a:t>
            </a:r>
            <a:r>
              <a:rPr lang="en-US" sz="1200" b="0" i="1" kern="1200" dirty="0">
                <a:solidFill>
                  <a:schemeClr val="tx1"/>
                </a:solidFill>
                <a:effectLst/>
                <a:latin typeface="+mn-lt"/>
                <a:ea typeface="+mn-ea"/>
                <a:cs typeface="+mn-cs"/>
              </a:rPr>
              <a:t>scuttlebutt</a:t>
            </a:r>
            <a:r>
              <a:rPr lang="en-US" sz="1200" b="0" i="0" kern="1200" dirty="0">
                <a:solidFill>
                  <a:schemeClr val="tx1"/>
                </a:solidFill>
                <a:effectLst/>
                <a:latin typeface="+mn-lt"/>
                <a:ea typeface="+mn-ea"/>
                <a:cs typeface="+mn-cs"/>
              </a:rPr>
              <a:t> is an open cask of drinking water</a:t>
            </a:r>
            <a:r>
              <a:rPr lang="en-US" sz="1200" b="0" i="0" kern="1200" baseline="0" dirty="0">
                <a:solidFill>
                  <a:schemeClr val="tx1"/>
                </a:solidFill>
                <a:effectLst/>
                <a:latin typeface="+mn-lt"/>
                <a:ea typeface="+mn-ea"/>
                <a:cs typeface="+mn-cs"/>
              </a:rPr>
              <a:t> on a ship</a:t>
            </a:r>
            <a:r>
              <a:rPr lang="en-US" sz="1200" b="0" i="0" kern="1200" dirty="0">
                <a:solidFill>
                  <a:schemeClr val="tx1"/>
                </a:solidFill>
                <a:effectLst/>
                <a:latin typeface="+mn-lt"/>
                <a:ea typeface="+mn-ea"/>
                <a:cs typeface="+mn-cs"/>
              </a:rPr>
              <a:t>. The former definition evolved out of the nautical sense, as sailors would engage in idle chat while gathered around their version of the office water cooler. </a:t>
            </a:r>
          </a:p>
          <a:p>
            <a:endParaRPr lang="en-US" sz="1200" b="0" i="0" u="none"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***much like the pirates of yesteryear,</a:t>
            </a:r>
            <a:r>
              <a:rPr lang="en-US" sz="1200" b="0" i="0" u="none" kern="1200" baseline="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We used </a:t>
            </a:r>
            <a:r>
              <a:rPr lang="en-US" sz="1200" b="0" i="0" kern="1200" baseline="0" dirty="0" err="1">
                <a:solidFill>
                  <a:schemeClr val="tx1"/>
                </a:solidFill>
                <a:effectLst/>
                <a:latin typeface="+mn-lt"/>
                <a:ea typeface="+mn-ea"/>
                <a:cs typeface="+mn-cs"/>
              </a:rPr>
              <a:t>SurveyMonkey</a:t>
            </a:r>
            <a:r>
              <a:rPr lang="en-US" sz="1200" b="0" i="0" kern="1200" baseline="0" dirty="0">
                <a:solidFill>
                  <a:schemeClr val="tx1"/>
                </a:solidFill>
                <a:effectLst/>
                <a:latin typeface="+mn-lt"/>
                <a:ea typeface="+mn-ea"/>
                <a:cs typeface="+mn-cs"/>
              </a:rPr>
              <a:t> to gather feedback. </a:t>
            </a:r>
          </a:p>
          <a:p>
            <a:endParaRPr lang="en-US" altLang="en-US" dirty="0"/>
          </a:p>
          <a:p>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20</a:t>
            </a:fld>
            <a:endParaRPr lang="en-US" altLang="en-US" dirty="0">
              <a:solidFill>
                <a:prstClr val="black"/>
              </a:solidFill>
            </a:endParaRPr>
          </a:p>
        </p:txBody>
      </p:sp>
    </p:spTree>
    <p:extLst>
      <p:ext uri="{BB962C8B-B14F-4D97-AF65-F5344CB8AC3E}">
        <p14:creationId xmlns:p14="http://schemas.microsoft.com/office/powerpoint/2010/main" val="2069142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Review</a:t>
            </a:r>
            <a:r>
              <a:rPr lang="en-US" altLang="en-US" baseline="0" dirty="0"/>
              <a:t> of the 10 KMAs…each one gets an acronym that gets plotted for prioritization</a:t>
            </a:r>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21</a:t>
            </a:fld>
            <a:endParaRPr lang="en-US" altLang="en-US" dirty="0">
              <a:solidFill>
                <a:prstClr val="black"/>
              </a:solidFill>
            </a:endParaRPr>
          </a:p>
        </p:txBody>
      </p:sp>
    </p:spTree>
    <p:extLst>
      <p:ext uri="{BB962C8B-B14F-4D97-AF65-F5344CB8AC3E}">
        <p14:creationId xmlns:p14="http://schemas.microsoft.com/office/powerpoint/2010/main" val="2069142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EA17F-D8B7-4DF0-8A66-16844E97036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707320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Here you can see (maybe) the acronyms on the</a:t>
            </a:r>
            <a:r>
              <a:rPr lang="en-US" altLang="en-US" baseline="0" dirty="0"/>
              <a:t> prioritization chart</a:t>
            </a:r>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22</a:t>
            </a:fld>
            <a:endParaRPr lang="en-US" altLang="en-US" dirty="0">
              <a:solidFill>
                <a:prstClr val="black"/>
              </a:solidFill>
            </a:endParaRPr>
          </a:p>
        </p:txBody>
      </p:sp>
    </p:spTree>
    <p:extLst>
      <p:ext uri="{BB962C8B-B14F-4D97-AF65-F5344CB8AC3E}">
        <p14:creationId xmlns:p14="http://schemas.microsoft.com/office/powerpoint/2010/main" val="2069142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Can be difficult to know what a successful workshop is, we’re going to look a little more closely at a few “Workshop Management Areas”</a:t>
            </a:r>
          </a:p>
          <a:p>
            <a:r>
              <a:rPr lang="en-US" altLang="en-US" dirty="0"/>
              <a:t>SE = system engagement</a:t>
            </a:r>
          </a:p>
          <a:p>
            <a:r>
              <a:rPr lang="en-US" altLang="en-US" dirty="0"/>
              <a:t>PD = participant diversity</a:t>
            </a:r>
          </a:p>
          <a:p>
            <a:r>
              <a:rPr lang="en-US" altLang="en-US" dirty="0"/>
              <a:t>WL = Workshop Logistics</a:t>
            </a:r>
          </a:p>
          <a:p>
            <a:r>
              <a:rPr lang="en-US" altLang="en-US" dirty="0"/>
              <a:t>GS</a:t>
            </a:r>
            <a:r>
              <a:rPr lang="en-US" altLang="en-US" baseline="0" dirty="0"/>
              <a:t> = Outside / Guest Speakers</a:t>
            </a:r>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23</a:t>
            </a:fld>
            <a:endParaRPr lang="en-US" altLang="en-US" dirty="0">
              <a:solidFill>
                <a:prstClr val="black"/>
              </a:solidFill>
            </a:endParaRPr>
          </a:p>
        </p:txBody>
      </p:sp>
    </p:spTree>
    <p:extLst>
      <p:ext uri="{BB962C8B-B14F-4D97-AF65-F5344CB8AC3E}">
        <p14:creationId xmlns:p14="http://schemas.microsoft.com/office/powerpoint/2010/main" val="2069142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Group activity – Some</a:t>
            </a:r>
            <a:r>
              <a:rPr lang="en-US" baseline="0" dirty="0"/>
              <a:t> of the feedback that I got from TAPs was that the KMA Prioritization was tricky. So Laura and I thought about going through a case study for a troubled utility, and plotting/prioritizing the KMAs. But this is not intended to be a tutorial on Workshop in a Box; we’re here to talk about our experiences giving it. So we decided to combine the concepts and create “Key Workshop Areas”…fill this out, and we’ll get back to it in a little while. </a:t>
            </a:r>
            <a:endParaRPr lang="en-US" dirty="0"/>
          </a:p>
        </p:txBody>
      </p:sp>
      <p:sp>
        <p:nvSpPr>
          <p:cNvPr id="4" name="Slide Number Placeholder 3"/>
          <p:cNvSpPr>
            <a:spLocks noGrp="1"/>
          </p:cNvSpPr>
          <p:nvPr>
            <p:ph type="sldNum" sz="quarter" idx="10"/>
          </p:nvPr>
        </p:nvSpPr>
        <p:spPr/>
        <p:txBody>
          <a:bodyPr/>
          <a:lstStyle/>
          <a:p>
            <a:fld id="{FC6EA17F-D8B7-4DF0-8A66-16844E970361}" type="slidenum">
              <a:rPr lang="en-US" smtClean="0"/>
              <a:t>24</a:t>
            </a:fld>
            <a:endParaRPr lang="en-US"/>
          </a:p>
        </p:txBody>
      </p:sp>
    </p:spTree>
    <p:extLst>
      <p:ext uri="{BB962C8B-B14F-4D97-AF65-F5344CB8AC3E}">
        <p14:creationId xmlns:p14="http://schemas.microsoft.com/office/powerpoint/2010/main" val="1205224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Now we’ll talk a little about those</a:t>
            </a:r>
            <a:r>
              <a:rPr lang="en-US" altLang="en-US" baseline="0" dirty="0"/>
              <a:t> Key Workshop Areas and share some of the feedback and experiences we talked about. </a:t>
            </a:r>
          </a:p>
          <a:p>
            <a:endParaRPr lang="en-US" altLang="en-US" baseline="0" dirty="0"/>
          </a:p>
          <a:p>
            <a:r>
              <a:rPr lang="en-US" altLang="en-US" dirty="0"/>
              <a:t>Getting the right people in the room: RCAP side. If you are going to have a team to provide the workshop and facilitate</a:t>
            </a:r>
            <a:r>
              <a:rPr lang="en-US" altLang="en-US" baseline="0" dirty="0"/>
              <a:t> discussion, planning becomes critical. Having enough staff to provide energized participation is helpful. </a:t>
            </a:r>
          </a:p>
          <a:p>
            <a:endParaRPr lang="en-US" altLang="en-US" baseline="0"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25</a:t>
            </a:fld>
            <a:endParaRPr lang="en-US" altLang="en-US" dirty="0">
              <a:solidFill>
                <a:prstClr val="black"/>
              </a:solidFill>
            </a:endParaRPr>
          </a:p>
        </p:txBody>
      </p:sp>
    </p:spTree>
    <p:extLst>
      <p:ext uri="{BB962C8B-B14F-4D97-AF65-F5344CB8AC3E}">
        <p14:creationId xmlns:p14="http://schemas.microsoft.com/office/powerpoint/2010/main" val="2069142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is a recommended setup for these workshops</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26</a:t>
            </a:fld>
            <a:endParaRPr lang="en-US" altLang="en-US" dirty="0">
              <a:solidFill>
                <a:prstClr val="black"/>
              </a:solidFill>
            </a:endParaRPr>
          </a:p>
        </p:txBody>
      </p:sp>
    </p:spTree>
    <p:extLst>
      <p:ext uri="{BB962C8B-B14F-4D97-AF65-F5344CB8AC3E}">
        <p14:creationId xmlns:p14="http://schemas.microsoft.com/office/powerpoint/2010/main" val="3924392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Getting the right people in the room: attendee side. </a:t>
            </a:r>
          </a:p>
          <a:p>
            <a:pPr lvl="1"/>
            <a:r>
              <a:rPr lang="en-US" sz="1200" kern="1200" dirty="0">
                <a:solidFill>
                  <a:schemeClr val="tx1"/>
                </a:solidFill>
                <a:effectLst/>
                <a:latin typeface="+mn-lt"/>
                <a:ea typeface="+mn-ea"/>
                <a:cs typeface="+mn-cs"/>
              </a:rPr>
              <a:t>Success of WIB seems to hinge on who is in attendance, whether multi-system or team exercise</a:t>
            </a:r>
          </a:p>
          <a:p>
            <a:endParaRPr lang="en-US" altLang="en-US" dirty="0"/>
          </a:p>
          <a:p>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27</a:t>
            </a:fld>
            <a:endParaRPr lang="en-US" altLang="en-US" dirty="0">
              <a:solidFill>
                <a:prstClr val="black"/>
              </a:solidFill>
            </a:endParaRPr>
          </a:p>
        </p:txBody>
      </p:sp>
    </p:spTree>
    <p:extLst>
      <p:ext uri="{BB962C8B-B14F-4D97-AF65-F5344CB8AC3E}">
        <p14:creationId xmlns:p14="http://schemas.microsoft.com/office/powerpoint/2010/main" val="2069142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3"/>
            <a:endParaRPr lang="en-US" sz="1200" kern="1200" dirty="0">
              <a:solidFill>
                <a:schemeClr val="tx1"/>
              </a:solidFill>
              <a:effectLst/>
              <a:latin typeface="+mn-lt"/>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fantastic when you can have at least one manager / decision maker from each community in attendance with the system operator. While we often try to break up operators into different tables when they are from the same system for typical training events, letting managers and operators discuss their system during the course of the day allows for </a:t>
            </a:r>
            <a:r>
              <a:rPr lang="en-US" sz="1200" b="1" kern="1200" dirty="0">
                <a:solidFill>
                  <a:schemeClr val="tx1"/>
                </a:solidFill>
                <a:effectLst/>
                <a:latin typeface="+mn-lt"/>
                <a:ea typeface="+mn-ea"/>
                <a:cs typeface="+mn-cs"/>
              </a:rPr>
              <a:t>a mini “team exercise” format</a:t>
            </a:r>
            <a:r>
              <a:rPr lang="en-US" sz="1200" kern="1200" dirty="0">
                <a:solidFill>
                  <a:schemeClr val="tx1"/>
                </a:solidFill>
                <a:effectLst/>
                <a:latin typeface="+mn-lt"/>
                <a:ea typeface="+mn-ea"/>
                <a:cs typeface="+mn-cs"/>
              </a:rPr>
              <a:t>. You may lose a little of the interaction and learning from other systems, but it can also be a great opportunity!  </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solidFill>
                <a:latin typeface="Arial" panose="020B0604020202020204" pitchFamily="34" charset="0"/>
                <a:cs typeface="Arial" panose="020B0604020202020204" pitchFamily="34" charset="0"/>
              </a:rPr>
              <a:t>Value the contributions of both operators and managers alike</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lang="en-US" sz="1200" dirty="0"/>
              <a:t>Board members quickly realize that the operator’s nagging about issues like asset management, reserve accounts, etc. was credible</a:t>
            </a:r>
          </a:p>
          <a:p>
            <a:pPr marL="1371600" marR="0" lvl="3"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solidFill>
                <a:latin typeface="Arial" panose="020B0604020202020204" pitchFamily="34" charset="0"/>
                <a:cs typeface="Arial" panose="020B0604020202020204" pitchFamily="34" charset="0"/>
              </a:rPr>
              <a:t>Board members love hearing operators’ tall tales</a:t>
            </a:r>
          </a:p>
          <a:p>
            <a:pPr marL="1371600" marR="0" lvl="3"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Managers act as advocates for new practices and programs related to the key management areas</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accent6"/>
              </a:solidFill>
              <a:latin typeface="Arial" panose="020B0604020202020204" pitchFamily="34" charset="0"/>
              <a:cs typeface="Arial" panose="020B0604020202020204" pitchFamily="34" charset="0"/>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sz="1200" dirty="0"/>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3"/>
            <a:endParaRPr lang="en-US" sz="1200" kern="1200" dirty="0">
              <a:solidFill>
                <a:schemeClr val="tx1"/>
              </a:solidFill>
              <a:effectLst/>
              <a:latin typeface="+mn-lt"/>
              <a:ea typeface="+mn-ea"/>
              <a:cs typeface="+mn-cs"/>
            </a:endParaRPr>
          </a:p>
          <a:p>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28</a:t>
            </a:fld>
            <a:endParaRPr lang="en-US" altLang="en-US" dirty="0">
              <a:solidFill>
                <a:prstClr val="black"/>
              </a:solidFill>
            </a:endParaRPr>
          </a:p>
        </p:txBody>
      </p:sp>
    </p:spTree>
    <p:extLst>
      <p:ext uri="{BB962C8B-B14F-4D97-AF65-F5344CB8AC3E}">
        <p14:creationId xmlns:p14="http://schemas.microsoft.com/office/powerpoint/2010/main" val="2069142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371600" marR="0" lvl="3"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traditional marketing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channels – such as operator email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lists</a:t>
            </a:r>
            <a:r>
              <a:rPr lang="en-US" sz="1200" kern="1200" baseline="0" dirty="0">
                <a:solidFill>
                  <a:schemeClr val="tx1"/>
                </a:solidFill>
                <a:effectLst/>
                <a:latin typeface="+mn-lt"/>
                <a:ea typeface="+mn-ea"/>
                <a:cs typeface="+mn-cs"/>
              </a:rPr>
              <a:t> or phone numbers, might not cut it. Branch out to town administrators or managers, bring flyers to public meetings / </a:t>
            </a:r>
            <a:r>
              <a:rPr lang="en-US" sz="1200" kern="1200" baseline="0" dirty="0" err="1">
                <a:solidFill>
                  <a:schemeClr val="tx1"/>
                </a:solidFill>
                <a:effectLst/>
                <a:latin typeface="+mn-lt"/>
                <a:ea typeface="+mn-ea"/>
                <a:cs typeface="+mn-cs"/>
              </a:rPr>
              <a:t>selectboard</a:t>
            </a:r>
            <a:r>
              <a:rPr lang="en-US" sz="1200" kern="1200" baseline="0" dirty="0">
                <a:solidFill>
                  <a:schemeClr val="tx1"/>
                </a:solidFill>
                <a:effectLst/>
                <a:latin typeface="+mn-lt"/>
                <a:ea typeface="+mn-ea"/>
                <a:cs typeface="+mn-cs"/>
              </a:rPr>
              <a:t> meetings, etc. </a:t>
            </a:r>
            <a:r>
              <a:rPr lang="en-US" sz="1200" kern="1200" dirty="0">
                <a:solidFill>
                  <a:schemeClr val="tx1"/>
                </a:solidFill>
                <a:effectLst/>
                <a:latin typeface="+mn-lt"/>
                <a:ea typeface="+mn-ea"/>
                <a:cs typeface="+mn-cs"/>
              </a:rPr>
              <a:t> </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 trainers, events with few board members in attendance were not as productive.</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How to Fix:</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Reach out to registered operators to encourage them to bring system managers. Contact town administrators, </a:t>
            </a:r>
            <a:r>
              <a:rPr lang="en-US" sz="1200" dirty="0" err="1">
                <a:latin typeface="Arial" panose="020B0604020202020204" pitchFamily="34" charset="0"/>
                <a:cs typeface="Arial" panose="020B0604020202020204" pitchFamily="34" charset="0"/>
              </a:rPr>
              <a:t>selectboard</a:t>
            </a:r>
            <a:r>
              <a:rPr lang="en-US" sz="1200" dirty="0">
                <a:latin typeface="Arial" panose="020B0604020202020204" pitchFamily="34" charset="0"/>
                <a:cs typeface="Arial" panose="020B0604020202020204" pitchFamily="34" charset="0"/>
              </a:rPr>
              <a:t> members, and other stakeholders. </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3"/>
            <a:endParaRPr lang="en-US" sz="1200" kern="1200" dirty="0">
              <a:solidFill>
                <a:schemeClr val="tx1"/>
              </a:solidFill>
              <a:effectLst/>
              <a:latin typeface="+mn-lt"/>
              <a:ea typeface="+mn-ea"/>
              <a:cs typeface="+mn-cs"/>
            </a:endParaRPr>
          </a:p>
          <a:p>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29</a:t>
            </a:fld>
            <a:endParaRPr lang="en-US" altLang="en-US" dirty="0">
              <a:solidFill>
                <a:prstClr val="black"/>
              </a:solidFill>
            </a:endParaRPr>
          </a:p>
        </p:txBody>
      </p:sp>
    </p:spTree>
    <p:extLst>
      <p:ext uri="{BB962C8B-B14F-4D97-AF65-F5344CB8AC3E}">
        <p14:creationId xmlns:p14="http://schemas.microsoft.com/office/powerpoint/2010/main" val="2069142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Types of workshops - </a:t>
            </a:r>
            <a:endParaRPr lang="en-US" altLang="en-US" baseline="0" dirty="0"/>
          </a:p>
          <a:p>
            <a:r>
              <a:rPr lang="en-US" altLang="en-US" dirty="0"/>
              <a:t>Most common</a:t>
            </a:r>
            <a:r>
              <a:rPr lang="en-US" altLang="en-US" baseline="0" dirty="0"/>
              <a:t> in network – seemed to be the </a:t>
            </a:r>
            <a:r>
              <a:rPr lang="en-US" altLang="en-US" dirty="0"/>
              <a:t>Multi System Workshop- target audience is staff members who have management responsibilities at their utilities, and decision makers who have connection to utility policies and budgets</a:t>
            </a:r>
          </a:p>
          <a:p>
            <a:endParaRPr lang="en-US" altLang="en-US" dirty="0"/>
          </a:p>
          <a:p>
            <a:r>
              <a:rPr lang="en-US" altLang="en-US" dirty="0"/>
              <a:t>1.	Team Workshop, which is attended by only internal staff members of the utility; and</a:t>
            </a:r>
          </a:p>
          <a:p>
            <a:r>
              <a:rPr lang="en-US" altLang="en-US" dirty="0"/>
              <a:t>2.	Team-Stakeholder Workshop, which is attended by utility staff, and some combination of board members and other community stakeholders.</a:t>
            </a:r>
          </a:p>
          <a:p>
            <a:endParaRPr lang="en-US" altLang="en-US" dirty="0"/>
          </a:p>
          <a:p>
            <a:r>
              <a:rPr lang="en-US" altLang="en-US" dirty="0"/>
              <a:t>While the team workshop is intended for individual</a:t>
            </a:r>
            <a:r>
              <a:rPr lang="en-US" altLang="en-US" baseline="0" dirty="0"/>
              <a:t> utilities, the format is conducive to being led by a TAP</a:t>
            </a:r>
          </a:p>
          <a:p>
            <a:endParaRPr lang="en-US" altLang="en-US" baseline="0" dirty="0"/>
          </a:p>
          <a:p>
            <a:r>
              <a:rPr lang="en-US" altLang="en-US" baseline="0" dirty="0"/>
              <a:t>Positives from both formats, and hard to compare which is “better” – DEPENDS on NEED  /number of attendees? </a:t>
            </a:r>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30</a:t>
            </a:fld>
            <a:endParaRPr lang="en-US" altLang="en-US" dirty="0">
              <a:solidFill>
                <a:prstClr val="black"/>
              </a:solidFill>
            </a:endParaRPr>
          </a:p>
        </p:txBody>
      </p:sp>
    </p:spTree>
    <p:extLst>
      <p:ext uri="{BB962C8B-B14F-4D97-AF65-F5344CB8AC3E}">
        <p14:creationId xmlns:p14="http://schemas.microsoft.com/office/powerpoint/2010/main" val="2069142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2"/>
            <a:r>
              <a:rPr lang="en-US" sz="1200" kern="1200" dirty="0">
                <a:solidFill>
                  <a:schemeClr val="tx1"/>
                </a:solidFill>
                <a:effectLst/>
                <a:latin typeface="+mn-lt"/>
                <a:ea typeface="+mn-ea"/>
                <a:cs typeface="+mn-cs"/>
              </a:rPr>
              <a:t>With a single-system (team) workshop, it’s good to make sure that attendees know what to expect, in terms of the material, length of workshop, etc. Sometimes, attendees of the single-system workshop do not realize the breadth of the workshop. </a:t>
            </a:r>
            <a:r>
              <a:rPr lang="en-US" sz="1200" i="1" kern="1200" dirty="0">
                <a:solidFill>
                  <a:schemeClr val="tx1"/>
                </a:solidFill>
                <a:effectLst/>
                <a:latin typeface="+mn-lt"/>
                <a:ea typeface="+mn-ea"/>
                <a:cs typeface="+mn-cs"/>
              </a:rPr>
              <a:t>How to fix</a:t>
            </a:r>
            <a:r>
              <a:rPr lang="en-US" sz="1200" kern="1200" dirty="0">
                <a:solidFill>
                  <a:schemeClr val="tx1"/>
                </a:solidFill>
                <a:effectLst/>
                <a:latin typeface="+mn-lt"/>
                <a:ea typeface="+mn-ea"/>
                <a:cs typeface="+mn-cs"/>
              </a:rPr>
              <a:t>: Sending out the promotional emails is a good way to make sure that attendees know the purpose of the workshop and come in with the right attitude. </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3"/>
            <a:endParaRPr lang="en-US" sz="1200" kern="1200" dirty="0">
              <a:solidFill>
                <a:schemeClr val="tx1"/>
              </a:solidFill>
              <a:effectLst/>
              <a:latin typeface="+mn-lt"/>
              <a:ea typeface="+mn-ea"/>
              <a:cs typeface="+mn-cs"/>
            </a:endParaRPr>
          </a:p>
          <a:p>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31</a:t>
            </a:fld>
            <a:endParaRPr lang="en-US" altLang="en-US" dirty="0">
              <a:solidFill>
                <a:prstClr val="black"/>
              </a:solidFill>
            </a:endParaRPr>
          </a:p>
        </p:txBody>
      </p:sp>
    </p:spTree>
    <p:extLst>
      <p:ext uri="{BB962C8B-B14F-4D97-AF65-F5344CB8AC3E}">
        <p14:creationId xmlns:p14="http://schemas.microsoft.com/office/powerpoint/2010/main" val="2069142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3</a:t>
            </a:fld>
            <a:endParaRPr lang="en-US" altLang="en-US" dirty="0">
              <a:solidFill>
                <a:prstClr val="black"/>
              </a:solidFill>
            </a:endParaRPr>
          </a:p>
        </p:txBody>
      </p:sp>
    </p:spTree>
    <p:extLst>
      <p:ext uri="{BB962C8B-B14F-4D97-AF65-F5344CB8AC3E}">
        <p14:creationId xmlns:p14="http://schemas.microsoft.com/office/powerpoint/2010/main" val="3048429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2"/>
            <a:r>
              <a:rPr lang="en-US" sz="1200" kern="1200" dirty="0">
                <a:solidFill>
                  <a:schemeClr val="tx1"/>
                </a:solidFill>
                <a:effectLst/>
                <a:latin typeface="+mn-lt"/>
                <a:ea typeface="+mn-ea"/>
                <a:cs typeface="+mn-cs"/>
              </a:rPr>
              <a:t>(example:  Operator wants to move ahead with asset management or GIS,</a:t>
            </a:r>
            <a:r>
              <a:rPr lang="en-US" sz="1200" kern="1200" baseline="0" dirty="0">
                <a:solidFill>
                  <a:schemeClr val="tx1"/>
                </a:solidFill>
                <a:effectLst/>
                <a:latin typeface="+mn-lt"/>
                <a:ea typeface="+mn-ea"/>
                <a:cs typeface="+mn-cs"/>
              </a:rPr>
              <a:t> manager may not think it is necessary. Opposite can be true. </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Operator may get lots of complaints and see customer service as an issue that a board member may not –each view is important</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3"/>
            <a:r>
              <a:rPr lang="en-US" sz="1200" dirty="0">
                <a:solidFill>
                  <a:schemeClr val="accent1">
                    <a:lumMod val="75000"/>
                  </a:schemeClr>
                </a:solidFill>
                <a:latin typeface="Arial" panose="020B0604020202020204" pitchFamily="34" charset="0"/>
                <a:cs typeface="Arial" panose="020B0604020202020204" pitchFamily="34" charset="0"/>
              </a:rPr>
              <a:t>Ensure that decision makers understand the scope of the workshop and the importance of getting input on the planning process. </a:t>
            </a:r>
            <a:endParaRPr lang="en-US" sz="1200" kern="1200" dirty="0">
              <a:solidFill>
                <a:schemeClr val="tx1"/>
              </a:solidFill>
              <a:effectLst/>
              <a:latin typeface="+mn-lt"/>
              <a:ea typeface="+mn-ea"/>
              <a:cs typeface="+mn-cs"/>
            </a:endParaRPr>
          </a:p>
          <a:p>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32</a:t>
            </a:fld>
            <a:endParaRPr lang="en-US" altLang="en-US" dirty="0">
              <a:solidFill>
                <a:prstClr val="black"/>
              </a:solidFill>
            </a:endParaRPr>
          </a:p>
        </p:txBody>
      </p:sp>
    </p:spTree>
    <p:extLst>
      <p:ext uri="{BB962C8B-B14F-4D97-AF65-F5344CB8AC3E}">
        <p14:creationId xmlns:p14="http://schemas.microsoft.com/office/powerpoint/2010/main" val="2069142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Generally, the rest of the slides discuss</a:t>
            </a:r>
            <a:r>
              <a:rPr lang="en-US" altLang="en-US" baseline="0" dirty="0"/>
              <a:t> the more popular multi-system format. </a:t>
            </a:r>
            <a:endParaRPr lang="en-US" altLang="en-US" dirty="0"/>
          </a:p>
          <a:p>
            <a:endParaRPr lang="en-US" altLang="en-US" dirty="0"/>
          </a:p>
          <a:p>
            <a:r>
              <a:rPr lang="en-US" altLang="en-US" dirty="0"/>
              <a:t>Tangible success stories are great! Encourage sharing</a:t>
            </a:r>
          </a:p>
          <a:p>
            <a:endParaRPr lang="en-US" altLang="en-US" dirty="0"/>
          </a:p>
          <a:p>
            <a:pPr marL="0" marR="0" lvl="1" indent="0" algn="l" defTabSz="914377" rtl="0" eaLnBrk="1" fontAlgn="auto" latinLnBrk="0" hangingPunct="1">
              <a:lnSpc>
                <a:spcPct val="100000"/>
              </a:lnSpc>
              <a:spcBef>
                <a:spcPts val="0"/>
              </a:spcBef>
              <a:spcAft>
                <a:spcPts val="0"/>
              </a:spcAft>
              <a:buClrTx/>
              <a:buSzTx/>
              <a:buFontTx/>
              <a:buNone/>
              <a:tabLst/>
              <a:defRPr/>
            </a:pPr>
            <a:r>
              <a:rPr lang="en-US" sz="2000" kern="0" dirty="0">
                <a:solidFill>
                  <a:srgbClr val="002060"/>
                </a:solidFill>
                <a:latin typeface="Arial" panose="020B0604020202020204" pitchFamily="34" charset="0"/>
                <a:cs typeface="Arial" panose="020B0604020202020204" pitchFamily="34" charset="0"/>
              </a:rPr>
              <a:t>New opportunities for collaboration / </a:t>
            </a:r>
            <a:r>
              <a:rPr lang="en-US" sz="2000" b="1" kern="0" dirty="0">
                <a:solidFill>
                  <a:srgbClr val="002060"/>
                </a:solidFill>
                <a:latin typeface="Arial" panose="020B0604020202020204" pitchFamily="34" charset="0"/>
                <a:cs typeface="Arial" panose="020B0604020202020204" pitchFamily="34" charset="0"/>
              </a:rPr>
              <a:t>assistance / increasing purchase power</a:t>
            </a:r>
            <a:endParaRPr lang="en-US" sz="2000" b="1" dirty="0">
              <a:solidFill>
                <a:srgbClr val="002060"/>
              </a:solidFill>
              <a:latin typeface="Arial" panose="020B0604020202020204" pitchFamily="34" charset="0"/>
              <a:cs typeface="Arial" panose="020B0604020202020204" pitchFamily="34" charset="0"/>
            </a:endParaRPr>
          </a:p>
          <a:p>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33</a:t>
            </a:fld>
            <a:endParaRPr lang="en-US" altLang="en-US" dirty="0">
              <a:solidFill>
                <a:prstClr val="black"/>
              </a:solidFill>
            </a:endParaRPr>
          </a:p>
        </p:txBody>
      </p:sp>
    </p:spTree>
    <p:extLst>
      <p:ext uri="{BB962C8B-B14F-4D97-AF65-F5344CB8AC3E}">
        <p14:creationId xmlns:p14="http://schemas.microsoft.com/office/powerpoint/2010/main" val="3924392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0" dirty="0">
                <a:solidFill>
                  <a:srgbClr val="002060"/>
                </a:solidFill>
                <a:latin typeface="Arial" panose="020B0604020202020204" pitchFamily="34" charset="0"/>
                <a:cs typeface="Arial" panose="020B0604020202020204" pitchFamily="34" charset="0"/>
              </a:rPr>
              <a:t>Customizing material, being okay not covering all of the workshop content. </a:t>
            </a:r>
            <a:endParaRPr lang="en-US" altLang="en-US" dirty="0"/>
          </a:p>
          <a:p>
            <a:endParaRPr lang="en-US" altLang="en-US" dirty="0"/>
          </a:p>
          <a:p>
            <a:r>
              <a:rPr lang="en-US" altLang="en-US" dirty="0"/>
              <a:t>While it is nice to have guest speakers or lunch presentations, need to make sure you don’t overbook </a:t>
            </a:r>
          </a:p>
          <a:p>
            <a:endParaRPr lang="en-US" altLang="en-US" dirty="0"/>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dirty="0"/>
              <a:t>Consistently seen on evaluation forms: </a:t>
            </a:r>
          </a:p>
          <a:p>
            <a:pPr lvl="1"/>
            <a:r>
              <a:rPr lang="en-US" sz="2000" dirty="0"/>
              <a:t>“An overwhelming amount of information” </a:t>
            </a:r>
          </a:p>
          <a:p>
            <a:endParaRPr lang="en-US" altLang="en-US" dirty="0"/>
          </a:p>
          <a:p>
            <a:r>
              <a:rPr lang="en-US" sz="1200" kern="0" dirty="0">
                <a:solidFill>
                  <a:srgbClr val="002060"/>
                </a:solidFill>
                <a:latin typeface="Arial" panose="020B0604020202020204" pitchFamily="34" charset="0"/>
                <a:cs typeface="Arial" panose="020B0604020202020204" pitchFamily="34" charset="0"/>
              </a:rPr>
              <a:t>Fix: Attendees enjoy hearing about others’ experiences. </a:t>
            </a:r>
          </a:p>
          <a:p>
            <a:r>
              <a:rPr lang="en-US" altLang="en-US" sz="1200" kern="0" dirty="0">
                <a:solidFill>
                  <a:srgbClr val="002060"/>
                </a:solidFill>
                <a:latin typeface="Arial" panose="020B0604020202020204" pitchFamily="34" charset="0"/>
                <a:cs typeface="Arial" panose="020B0604020202020204" pitchFamily="34" charset="0"/>
              </a:rPr>
              <a:t>Action Plan, Sustainable Management Action / Improvement Plan – at least identify the priority areas and talk about a few actions. Can follow up with the utility to set a timeline, etc. – turns into a project! </a:t>
            </a:r>
          </a:p>
          <a:p>
            <a:endParaRPr lang="en-US" altLang="en-US" sz="1200" kern="0" dirty="0">
              <a:solidFill>
                <a:srgbClr val="002060"/>
              </a:solidFill>
              <a:latin typeface="Arial" panose="020B0604020202020204" pitchFamily="34" charset="0"/>
              <a:cs typeface="Arial" panose="020B0604020202020204" pitchFamily="34" charset="0"/>
            </a:endParaRPr>
          </a:p>
          <a:p>
            <a:r>
              <a:rPr lang="en-US" sz="1200" dirty="0">
                <a:solidFill>
                  <a:srgbClr val="002060"/>
                </a:solidFill>
                <a:latin typeface="Arial" panose="020B0604020202020204" pitchFamily="34" charset="0"/>
                <a:cs typeface="Arial" panose="020B0604020202020204" pitchFamily="34" charset="0"/>
              </a:rPr>
              <a:t>Having enough time to expand on good conversation is important, but ending the day with an action plan is critical</a:t>
            </a:r>
            <a:endParaRPr lang="en-US" altLang="en-US" dirty="0"/>
          </a:p>
          <a:p>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34</a:t>
            </a:fld>
            <a:endParaRPr lang="en-US" altLang="en-US" dirty="0">
              <a:solidFill>
                <a:prstClr val="black"/>
              </a:solidFill>
            </a:endParaRPr>
          </a:p>
        </p:txBody>
      </p:sp>
    </p:spTree>
    <p:extLst>
      <p:ext uri="{BB962C8B-B14F-4D97-AF65-F5344CB8AC3E}">
        <p14:creationId xmlns:p14="http://schemas.microsoft.com/office/powerpoint/2010/main" val="3924392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It</a:t>
            </a:r>
            <a:r>
              <a:rPr lang="en-US" altLang="en-US" baseline="0" dirty="0"/>
              <a:t> is hard for utilities to make progress on some of the key management areas. When they do, they are usually very happy to talk about it. Funders (invite SRF and USDA, for ex.)</a:t>
            </a:r>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35</a:t>
            </a:fld>
            <a:endParaRPr lang="en-US" altLang="en-US" dirty="0">
              <a:solidFill>
                <a:prstClr val="black"/>
              </a:solidFill>
            </a:endParaRPr>
          </a:p>
        </p:txBody>
      </p:sp>
    </p:spTree>
    <p:extLst>
      <p:ext uri="{BB962C8B-B14F-4D97-AF65-F5344CB8AC3E}">
        <p14:creationId xmlns:p14="http://schemas.microsoft.com/office/powerpoint/2010/main" val="1827732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0" dirty="0">
                <a:solidFill>
                  <a:srgbClr val="002060"/>
                </a:solidFill>
                <a:latin typeface="Arial" panose="020B0604020202020204" pitchFamily="34" charset="0"/>
                <a:cs typeface="Arial" panose="020B0604020202020204" pitchFamily="34" charset="0"/>
              </a:rPr>
              <a:t>Customizing material, being okay not covering all of the workshop content. </a:t>
            </a:r>
            <a:endParaRPr lang="en-US" altLang="en-US" dirty="0"/>
          </a:p>
          <a:p>
            <a:endParaRPr lang="en-US" altLang="en-US" dirty="0"/>
          </a:p>
          <a:p>
            <a:r>
              <a:rPr lang="en-US" altLang="en-US" dirty="0"/>
              <a:t>While it is nice to have guest speakers or lunch presentations, need to make sure you don’t overbook </a:t>
            </a:r>
          </a:p>
          <a:p>
            <a:endParaRPr lang="en-US" altLang="en-US" dirty="0"/>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dirty="0"/>
              <a:t>Consistently seen on evaluation forms: </a:t>
            </a:r>
          </a:p>
          <a:p>
            <a:pPr lvl="1"/>
            <a:r>
              <a:rPr lang="en-US" sz="2000" dirty="0"/>
              <a:t>“An overwhelming amount of information” </a:t>
            </a:r>
          </a:p>
          <a:p>
            <a:endParaRPr lang="en-US" altLang="en-US" dirty="0"/>
          </a:p>
          <a:p>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36</a:t>
            </a:fld>
            <a:endParaRPr lang="en-US" altLang="en-US" dirty="0">
              <a:solidFill>
                <a:prstClr val="black"/>
              </a:solidFill>
            </a:endParaRPr>
          </a:p>
        </p:txBody>
      </p:sp>
    </p:spTree>
    <p:extLst>
      <p:ext uri="{BB962C8B-B14F-4D97-AF65-F5344CB8AC3E}">
        <p14:creationId xmlns:p14="http://schemas.microsoft.com/office/powerpoint/2010/main" val="3924392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37</a:t>
            </a:fld>
            <a:endParaRPr lang="en-US" altLang="en-US" dirty="0">
              <a:solidFill>
                <a:prstClr val="black"/>
              </a:solidFill>
            </a:endParaRPr>
          </a:p>
        </p:txBody>
      </p:sp>
    </p:spTree>
    <p:extLst>
      <p:ext uri="{BB962C8B-B14F-4D97-AF65-F5344CB8AC3E}">
        <p14:creationId xmlns:p14="http://schemas.microsoft.com/office/powerpoint/2010/main" val="3924392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There</a:t>
            </a:r>
            <a:r>
              <a:rPr lang="en-US" altLang="en-US" baseline="0" dirty="0"/>
              <a:t> was a comment from an attendee about wanting concrete examples of how action plans improve outcomes. Attempted to improve for next workshop.</a:t>
            </a:r>
          </a:p>
          <a:p>
            <a:r>
              <a:rPr lang="en-US" altLang="en-US" baseline="0" dirty="0"/>
              <a:t>“plant” systems in audience by bringing some of the systems you work with. Otherwise, research systems and their success stories and ask them to discuss.  </a:t>
            </a:r>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38</a:t>
            </a:fld>
            <a:endParaRPr lang="en-US" altLang="en-US" dirty="0">
              <a:solidFill>
                <a:prstClr val="black"/>
              </a:solidFill>
            </a:endParaRPr>
          </a:p>
        </p:txBody>
      </p:sp>
    </p:spTree>
    <p:extLst>
      <p:ext uri="{BB962C8B-B14F-4D97-AF65-F5344CB8AC3E}">
        <p14:creationId xmlns:p14="http://schemas.microsoft.com/office/powerpoint/2010/main" val="3924392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39</a:t>
            </a:fld>
            <a:endParaRPr lang="en-US" altLang="en-US" dirty="0">
              <a:solidFill>
                <a:prstClr val="black"/>
              </a:solidFill>
            </a:endParaRPr>
          </a:p>
        </p:txBody>
      </p:sp>
    </p:spTree>
    <p:extLst>
      <p:ext uri="{BB962C8B-B14F-4D97-AF65-F5344CB8AC3E}">
        <p14:creationId xmlns:p14="http://schemas.microsoft.com/office/powerpoint/2010/main" val="1115148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40</a:t>
            </a:fld>
            <a:endParaRPr lang="en-US" altLang="en-US" dirty="0">
              <a:solidFill>
                <a:prstClr val="black"/>
              </a:solidFill>
            </a:endParaRPr>
          </a:p>
        </p:txBody>
      </p:sp>
    </p:spTree>
    <p:extLst>
      <p:ext uri="{BB962C8B-B14F-4D97-AF65-F5344CB8AC3E}">
        <p14:creationId xmlns:p14="http://schemas.microsoft.com/office/powerpoint/2010/main" val="1115148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Taking notes – here is where it</a:t>
            </a:r>
            <a:r>
              <a:rPr lang="en-US" altLang="en-US" baseline="0" dirty="0"/>
              <a:t> helps to have multiple trainers!</a:t>
            </a:r>
          </a:p>
          <a:p>
            <a:r>
              <a:rPr lang="en-US" altLang="en-US" baseline="0" dirty="0"/>
              <a:t>Mention the Next Steps handouts</a:t>
            </a:r>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41</a:t>
            </a:fld>
            <a:endParaRPr lang="en-US" altLang="en-US" dirty="0">
              <a:solidFill>
                <a:prstClr val="black"/>
              </a:solidFill>
            </a:endParaRPr>
          </a:p>
        </p:txBody>
      </p:sp>
    </p:spTree>
    <p:extLst>
      <p:ext uri="{BB962C8B-B14F-4D97-AF65-F5344CB8AC3E}">
        <p14:creationId xmlns:p14="http://schemas.microsoft.com/office/powerpoint/2010/main" val="1115148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introduction slide for each person to share with the group</a:t>
            </a:r>
          </a:p>
        </p:txBody>
      </p:sp>
      <p:sp>
        <p:nvSpPr>
          <p:cNvPr id="4" name="Slide Number Placeholder 3"/>
          <p:cNvSpPr>
            <a:spLocks noGrp="1"/>
          </p:cNvSpPr>
          <p:nvPr>
            <p:ph type="sldNum" sz="quarter" idx="10"/>
          </p:nvPr>
        </p:nvSpPr>
        <p:spPr/>
        <p:txBody>
          <a:bodyPr/>
          <a:lstStyle/>
          <a:p>
            <a:fld id="{FC6EA17F-D8B7-4DF0-8A66-16844E970361}"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521226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t>
            </a:r>
            <a:r>
              <a:rPr lang="en-US" altLang="en-US" baseline="0" dirty="0"/>
              <a:t> Use the handouts : Next Steps for Utilities, Talking Points, etc. </a:t>
            </a:r>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304CA-8228-41B6-B5AB-FE689272265F}" type="slidenum">
              <a:rPr lang="en-US" altLang="en-US">
                <a:solidFill>
                  <a:prstClr val="black"/>
                </a:solidFill>
              </a:rPr>
              <a:pPr eaLnBrk="1" hangingPunct="1"/>
              <a:t>42</a:t>
            </a:fld>
            <a:endParaRPr lang="en-US" altLang="en-US" dirty="0">
              <a:solidFill>
                <a:prstClr val="black"/>
              </a:solidFill>
            </a:endParaRPr>
          </a:p>
        </p:txBody>
      </p:sp>
    </p:spTree>
    <p:extLst>
      <p:ext uri="{BB962C8B-B14F-4D97-AF65-F5344CB8AC3E}">
        <p14:creationId xmlns:p14="http://schemas.microsoft.com/office/powerpoint/2010/main" val="11151488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Group activity</a:t>
            </a:r>
          </a:p>
        </p:txBody>
      </p:sp>
      <p:sp>
        <p:nvSpPr>
          <p:cNvPr id="4" name="Slide Number Placeholder 3"/>
          <p:cNvSpPr>
            <a:spLocks noGrp="1"/>
          </p:cNvSpPr>
          <p:nvPr>
            <p:ph type="sldNum" sz="quarter" idx="10"/>
          </p:nvPr>
        </p:nvSpPr>
        <p:spPr/>
        <p:txBody>
          <a:bodyPr/>
          <a:lstStyle/>
          <a:p>
            <a:fld id="{FC6EA17F-D8B7-4DF0-8A66-16844E970361}" type="slidenum">
              <a:rPr lang="en-US" smtClean="0"/>
              <a:t>43</a:t>
            </a:fld>
            <a:endParaRPr lang="en-US"/>
          </a:p>
        </p:txBody>
      </p:sp>
    </p:spTree>
    <p:extLst>
      <p:ext uri="{BB962C8B-B14F-4D97-AF65-F5344CB8AC3E}">
        <p14:creationId xmlns:p14="http://schemas.microsoft.com/office/powerpoint/2010/main" val="12052246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Background of video before playing</a:t>
            </a:r>
          </a:p>
          <a:p>
            <a:pPr marL="0" marR="0" indent="0" algn="l" defTabSz="914377" rtl="0" eaLnBrk="1" fontAlgn="auto" latinLnBrk="0" hangingPunct="1">
              <a:lnSpc>
                <a:spcPct val="100000"/>
              </a:lnSpc>
              <a:spcBef>
                <a:spcPts val="0"/>
              </a:spcBef>
              <a:spcAft>
                <a:spcPts val="0"/>
              </a:spcAft>
              <a:buClrTx/>
              <a:buSzTx/>
              <a:buFontTx/>
              <a:buNone/>
              <a:tabLst/>
              <a:defRPr/>
            </a:pPr>
            <a:r>
              <a:rPr lang="en-US" u="sng" dirty="0">
                <a:hlinkClick r:id="rId3"/>
              </a:rPr>
              <a:t>https://youtu.be/9ASpsYlF5ms</a:t>
            </a:r>
            <a:endParaRPr lang="en-US" dirty="0"/>
          </a:p>
          <a:p>
            <a:endParaRPr lang="en-US" dirty="0"/>
          </a:p>
        </p:txBody>
      </p:sp>
      <p:sp>
        <p:nvSpPr>
          <p:cNvPr id="4" name="Slide Number Placeholder 3"/>
          <p:cNvSpPr>
            <a:spLocks noGrp="1"/>
          </p:cNvSpPr>
          <p:nvPr>
            <p:ph type="sldNum" sz="quarter" idx="10"/>
          </p:nvPr>
        </p:nvSpPr>
        <p:spPr/>
        <p:txBody>
          <a:bodyPr/>
          <a:lstStyle/>
          <a:p>
            <a:fld id="{FC6EA17F-D8B7-4DF0-8A66-16844E970361}" type="slidenum">
              <a:rPr lang="en-US" smtClean="0"/>
              <a:t>44</a:t>
            </a:fld>
            <a:endParaRPr lang="en-US" dirty="0"/>
          </a:p>
        </p:txBody>
      </p:sp>
    </p:spTree>
    <p:extLst>
      <p:ext uri="{BB962C8B-B14F-4D97-AF65-F5344CB8AC3E}">
        <p14:creationId xmlns:p14="http://schemas.microsoft.com/office/powerpoint/2010/main" val="1153820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Are there any questions?</a:t>
            </a:r>
          </a:p>
          <a:p>
            <a:endParaRPr lang="en-US" altLang="en-US" dirty="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26AAAA9-2305-4E5F-9DC2-FE346D76C3DC}" type="slidenum">
              <a:rPr lang="en-US" altLang="en-US">
                <a:solidFill>
                  <a:prstClr val="black"/>
                </a:solidFill>
              </a:rPr>
              <a:pPr eaLnBrk="1" hangingPunct="1"/>
              <a:t>45</a:t>
            </a:fld>
            <a:endParaRPr lang="en-US" altLang="en-US" dirty="0">
              <a:solidFill>
                <a:prstClr val="black"/>
              </a:solidFill>
            </a:endParaRPr>
          </a:p>
        </p:txBody>
      </p:sp>
    </p:spTree>
    <p:extLst>
      <p:ext uri="{BB962C8B-B14F-4D97-AF65-F5344CB8AC3E}">
        <p14:creationId xmlns:p14="http://schemas.microsoft.com/office/powerpoint/2010/main" val="1650599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EA17F-D8B7-4DF0-8A66-16844E970361}" type="slidenum">
              <a:rPr lang="en-US" smtClean="0"/>
              <a:t>46</a:t>
            </a:fld>
            <a:endParaRPr lang="en-US" dirty="0"/>
          </a:p>
        </p:txBody>
      </p:sp>
    </p:spTree>
    <p:extLst>
      <p:ext uri="{BB962C8B-B14F-4D97-AF65-F5344CB8AC3E}">
        <p14:creationId xmlns:p14="http://schemas.microsoft.com/office/powerpoint/2010/main" val="2122364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Arial" pitchFamily="34" charset="0"/>
              <a:buChar char="•"/>
            </a:pPr>
            <a:r>
              <a:rPr lang="en-US" baseline="0" dirty="0"/>
              <a:t>2013- USDA &amp; EPA developed the WIB for rural/small systems to improve performance and be more sustainable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i="0" baseline="0" dirty="0"/>
              <a:t>the </a:t>
            </a:r>
            <a:r>
              <a:rPr lang="en-US" i="1" baseline="0" dirty="0"/>
              <a:t>Workshop in a Box</a:t>
            </a:r>
            <a:r>
              <a:rPr lang="en-US" i="0" baseline="0" dirty="0"/>
              <a:t>- this is the tool you will use to plan and conduct the workshop, and it includes all of the materials</a:t>
            </a:r>
          </a:p>
          <a:p>
            <a:pPr>
              <a:buFont typeface="Arial" pitchFamily="34" charset="0"/>
              <a:buChar char="•"/>
            </a:pPr>
            <a:r>
              <a:rPr lang="en-US" baseline="0" dirty="0"/>
              <a:t>The </a:t>
            </a:r>
            <a:r>
              <a:rPr lang="en-US" i="1" baseline="0" dirty="0"/>
              <a:t>Rural and Small Systems Guidebook to Sustainable Utility Management </a:t>
            </a:r>
            <a:r>
              <a:rPr lang="en-US" i="0" baseline="0" dirty="0"/>
              <a:t>(which we will refer to as ‘the Guidebook’) – this is what the participants use and fill out in the class- it’s their textbook</a:t>
            </a:r>
          </a:p>
          <a:p>
            <a:pPr defTabSz="942289">
              <a:buFont typeface="Arial" pitchFamily="34" charset="0"/>
              <a:buChar char="•"/>
              <a:defRPr/>
            </a:pPr>
            <a:r>
              <a:rPr lang="en-US" i="0" baseline="0" dirty="0"/>
              <a:t>The </a:t>
            </a:r>
            <a:r>
              <a:rPr lang="en-US" i="1" baseline="0" dirty="0"/>
              <a:t>Guidebook </a:t>
            </a:r>
            <a:r>
              <a:rPr lang="en-US" i="0" baseline="0" dirty="0"/>
              <a:t>and </a:t>
            </a:r>
            <a:r>
              <a:rPr lang="en-US" i="1" baseline="0" dirty="0"/>
              <a:t>Workshop in a Box </a:t>
            </a:r>
            <a:r>
              <a:rPr lang="en-US" i="0" baseline="0" dirty="0"/>
              <a:t>were updated earlier this year. </a:t>
            </a:r>
          </a:p>
          <a:p>
            <a:pPr defTabSz="942289">
              <a:buFont typeface="Arial" pitchFamily="34" charset="0"/>
              <a:buChar char="•"/>
              <a:defRPr/>
            </a:pPr>
            <a:endParaRPr lang="en-US" i="0" baseline="0" dirty="0"/>
          </a:p>
          <a:p>
            <a:pPr defTabSz="942289">
              <a:buFont typeface="Arial" pitchFamily="34" charset="0"/>
              <a:buChar char="•"/>
              <a:defRPr/>
            </a:pPr>
            <a:r>
              <a:rPr lang="en-US" i="0" baseline="0" dirty="0"/>
              <a:t>They remain largely the same as the materials that you are used to, but we will describe the changes a bit later in today’s session. </a:t>
            </a:r>
          </a:p>
          <a:p>
            <a:endParaRPr lang="en-US" dirty="0"/>
          </a:p>
        </p:txBody>
      </p:sp>
      <p:sp>
        <p:nvSpPr>
          <p:cNvPr id="4" name="Slide Number Placeholder 3"/>
          <p:cNvSpPr>
            <a:spLocks noGrp="1"/>
          </p:cNvSpPr>
          <p:nvPr>
            <p:ph type="sldNum" sz="quarter" idx="10"/>
          </p:nvPr>
        </p:nvSpPr>
        <p:spPr/>
        <p:txBody>
          <a:bodyPr/>
          <a:lstStyle/>
          <a:p>
            <a:fld id="{6C5BF3C5-E435-9E40-B3BC-61ACE8D7ACD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612190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As a refresher, the workshop objectives are:</a:t>
            </a:r>
          </a:p>
          <a:p>
            <a:endParaRPr lang="en-US" dirty="0"/>
          </a:p>
          <a:p>
            <a:r>
              <a:rPr lang="en-US" dirty="0"/>
              <a:t>1. Help rural and small systems improve their performance and sustainability </a:t>
            </a:r>
          </a:p>
          <a:p>
            <a:r>
              <a:rPr lang="en-US" dirty="0"/>
              <a:t>2. Enable rural and small systems to: </a:t>
            </a:r>
          </a:p>
          <a:p>
            <a:pPr lvl="1"/>
            <a:r>
              <a:rPr lang="en-US" dirty="0"/>
              <a:t>Complete a preliminary self-assessment based on the </a:t>
            </a:r>
            <a:r>
              <a:rPr lang="en-US" i="1" dirty="0"/>
              <a:t>Guidebook</a:t>
            </a:r>
            <a:endParaRPr lang="en-US" dirty="0"/>
          </a:p>
          <a:p>
            <a:pPr lvl="1"/>
            <a:r>
              <a:rPr lang="en-US" dirty="0"/>
              <a:t>Develop an action plan based on their self-assessment results</a:t>
            </a:r>
          </a:p>
          <a:p>
            <a:pPr lvl="1"/>
            <a:r>
              <a:rPr lang="en-US" dirty="0"/>
              <a:t>Use the </a:t>
            </a:r>
            <a:r>
              <a:rPr lang="en-US" i="1" dirty="0"/>
              <a:t>Guidebook </a:t>
            </a:r>
            <a:r>
              <a:rPr lang="en-US" dirty="0"/>
              <a:t>with staff, decision makers, and stakeholders in their communities </a:t>
            </a:r>
          </a:p>
          <a:p>
            <a:pPr lvl="1"/>
            <a:r>
              <a:rPr lang="en-US" dirty="0" err="1"/>
              <a:t>Mulit</a:t>
            </a:r>
            <a:r>
              <a:rPr lang="en-US" dirty="0"/>
              <a:t>-system workshop: Learn from their peers about practical solutions to challenges faced by rural and small systems</a:t>
            </a:r>
          </a:p>
          <a:p>
            <a:endParaRPr lang="en-US" dirty="0"/>
          </a:p>
        </p:txBody>
      </p:sp>
      <p:sp>
        <p:nvSpPr>
          <p:cNvPr id="4" name="Slide Number Placeholder 3"/>
          <p:cNvSpPr>
            <a:spLocks noGrp="1"/>
          </p:cNvSpPr>
          <p:nvPr>
            <p:ph type="sldNum" sz="quarter" idx="10"/>
          </p:nvPr>
        </p:nvSpPr>
        <p:spPr/>
        <p:txBody>
          <a:bodyPr/>
          <a:lstStyle/>
          <a:p>
            <a:fld id="{6C5BF3C5-E435-9E40-B3BC-61ACE8D7ACD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84653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Over the past two years, we have heard repeatedly about the importance of having decision makers</a:t>
            </a:r>
            <a:r>
              <a:rPr lang="en-US" baseline="0" dirty="0"/>
              <a:t> in attendance at the workshops. </a:t>
            </a:r>
          </a:p>
          <a:p>
            <a:pPr marL="176679" indent="-176679">
              <a:buFont typeface="Arial" panose="020B0604020202020204" pitchFamily="34" charset="0"/>
              <a:buChar char="•"/>
            </a:pPr>
            <a:r>
              <a:rPr lang="en-US" baseline="0" dirty="0"/>
              <a:t>In response, we have developed some new materials to support workshop hosts and trainers in reaching decision makers</a:t>
            </a:r>
          </a:p>
          <a:p>
            <a:pPr marL="176679" indent="-176679">
              <a:buFont typeface="Arial" panose="020B0604020202020204" pitchFamily="34" charset="0"/>
              <a:buChar char="•"/>
            </a:pPr>
            <a:r>
              <a:rPr lang="en-US" baseline="0" dirty="0"/>
              <a:t>And materials for workshop attendees use in post-workshop communications with decision makers.</a:t>
            </a:r>
            <a:endParaRPr lang="en-US" dirty="0"/>
          </a:p>
          <a:p>
            <a:endParaRPr lang="en-US" dirty="0"/>
          </a:p>
        </p:txBody>
      </p:sp>
      <p:sp>
        <p:nvSpPr>
          <p:cNvPr id="4" name="Slide Number Placeholder 3"/>
          <p:cNvSpPr>
            <a:spLocks noGrp="1"/>
          </p:cNvSpPr>
          <p:nvPr>
            <p:ph type="sldNum" sz="quarter" idx="10"/>
          </p:nvPr>
        </p:nvSpPr>
        <p:spPr/>
        <p:txBody>
          <a:bodyPr/>
          <a:lstStyle/>
          <a:p>
            <a:fld id="{6C5BF3C5-E435-9E40-B3BC-61ACE8D7ACD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73238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Arial" pitchFamily="34" charset="0"/>
              <a:buChar char="•"/>
            </a:pPr>
            <a:r>
              <a:rPr lang="en-US" baseline="0" dirty="0"/>
              <a:t>First and foremost there are two kinds of workshops you can hold, but the material and objectives are basically the same</a:t>
            </a:r>
            <a:endParaRPr lang="en-US" i="0" baseline="0" dirty="0"/>
          </a:p>
          <a:p>
            <a:pPr>
              <a:buFont typeface="Arial" pitchFamily="34" charset="0"/>
              <a:buChar char="•"/>
            </a:pPr>
            <a:r>
              <a:rPr lang="en-US" b="1" i="0" baseline="0" dirty="0"/>
              <a:t>multi-utility system workshop format</a:t>
            </a:r>
            <a:r>
              <a:rPr lang="en-US" i="0" baseline="0" dirty="0"/>
              <a:t>,</a:t>
            </a:r>
          </a:p>
          <a:p>
            <a:pPr lvl="1">
              <a:buFont typeface="Arial" pitchFamily="34" charset="0"/>
              <a:buChar char="•"/>
            </a:pPr>
            <a:r>
              <a:rPr lang="en-US" i="0" baseline="0" dirty="0"/>
              <a:t>where an outside facilitator conducts the workshop for participants from multiple utility systems, </a:t>
            </a:r>
          </a:p>
          <a:p>
            <a:pPr lvl="1">
              <a:buFont typeface="Arial" pitchFamily="34" charset="0"/>
              <a:buChar char="•"/>
            </a:pPr>
            <a:r>
              <a:rPr lang="en-US" i="0" baseline="0" dirty="0"/>
              <a:t>and the participants learn from each others’ experiences; </a:t>
            </a:r>
          </a:p>
          <a:p>
            <a:pPr lvl="0">
              <a:buFont typeface="Arial" pitchFamily="34" charset="0"/>
              <a:buChar char="•"/>
            </a:pPr>
            <a:r>
              <a:rPr lang="en-US" b="1" i="0" baseline="0" dirty="0"/>
              <a:t>team workshop</a:t>
            </a:r>
            <a:r>
              <a:rPr lang="en-US" i="0" baseline="0" dirty="0"/>
              <a:t>, </a:t>
            </a:r>
          </a:p>
          <a:p>
            <a:pPr lvl="1">
              <a:buFont typeface="Arial" pitchFamily="34" charset="0"/>
              <a:buChar char="•"/>
            </a:pPr>
            <a:r>
              <a:rPr lang="en-US" i="0" baseline="0" dirty="0"/>
              <a:t>where participants at the workshop are all from the same system (or community), </a:t>
            </a:r>
          </a:p>
          <a:p>
            <a:pPr lvl="1">
              <a:buFont typeface="Arial" pitchFamily="34" charset="0"/>
              <a:buChar char="•"/>
            </a:pPr>
            <a:r>
              <a:rPr lang="en-US" i="0" baseline="0" dirty="0"/>
              <a:t>and the facilitator is typically a TA provider or an in-house staff person. </a:t>
            </a:r>
          </a:p>
          <a:p>
            <a:pPr>
              <a:buFont typeface="Arial" pitchFamily="34" charset="0"/>
              <a:buChar char="•"/>
            </a:pPr>
            <a:r>
              <a:rPr lang="en-US" i="0" baseline="0" dirty="0"/>
              <a:t> </a:t>
            </a:r>
            <a:r>
              <a:rPr lang="en-US" baseline="0" dirty="0"/>
              <a:t>This session is geared toward the multi system workshop track in the Workshop in a Box guide, but this information can still be helpful to those who seek to run a team workshop as well. </a:t>
            </a:r>
          </a:p>
          <a:p>
            <a:pPr>
              <a:buFont typeface="Arial" pitchFamily="34" charset="0"/>
              <a:buChar char="•"/>
            </a:pPr>
            <a:r>
              <a:rPr lang="en-US" baseline="0" dirty="0"/>
              <a:t> Review differences in multi-system and team exercise workshop</a:t>
            </a:r>
            <a:endParaRPr lang="en-US" dirty="0"/>
          </a:p>
          <a:p>
            <a:endParaRPr lang="en-US" dirty="0"/>
          </a:p>
        </p:txBody>
      </p:sp>
      <p:sp>
        <p:nvSpPr>
          <p:cNvPr id="4" name="Slide Number Placeholder 3"/>
          <p:cNvSpPr>
            <a:spLocks noGrp="1"/>
          </p:cNvSpPr>
          <p:nvPr>
            <p:ph type="sldNum" sz="quarter" idx="10"/>
          </p:nvPr>
        </p:nvSpPr>
        <p:spPr/>
        <p:txBody>
          <a:bodyPr/>
          <a:lstStyle/>
          <a:p>
            <a:fld id="{6C5BF3C5-E435-9E40-B3BC-61ACE8D7ACD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670969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Arial" pitchFamily="34" charset="0"/>
              <a:buChar char="•"/>
            </a:pPr>
            <a:endParaRPr lang="en-US" dirty="0"/>
          </a:p>
          <a:p>
            <a:pPr>
              <a:buFont typeface="Arial" pitchFamily="34" charset="0"/>
              <a:buChar char="•"/>
            </a:pPr>
            <a:r>
              <a:rPr lang="en-US" dirty="0"/>
              <a:t>The ten management areas are building blocks for what utilities</a:t>
            </a:r>
            <a:r>
              <a:rPr lang="en-US" baseline="0" dirty="0"/>
              <a:t> should strive for- basically outcomes</a:t>
            </a:r>
          </a:p>
          <a:p>
            <a:pPr>
              <a:buFont typeface="Arial" pitchFamily="34" charset="0"/>
              <a:buChar char="•"/>
            </a:pPr>
            <a:r>
              <a:rPr lang="en-US" dirty="0"/>
              <a:t>There is no priority or order for the management areas – this is determined by the individual system.</a:t>
            </a:r>
          </a:p>
          <a:p>
            <a:pPr>
              <a:buFont typeface="Arial" pitchFamily="34" charset="0"/>
              <a:buChar char="•"/>
            </a:pPr>
            <a:r>
              <a:rPr lang="en-US" dirty="0"/>
              <a:t>Most water and wastewater utilities pay attention to these areas and likely perform well in at least some of them</a:t>
            </a:r>
          </a:p>
          <a:p>
            <a:pPr lvl="1">
              <a:buFont typeface="Arial" pitchFamily="34" charset="0"/>
              <a:buChar char="•"/>
            </a:pPr>
            <a:r>
              <a:rPr lang="en-US" dirty="0"/>
              <a:t>but the purpose of these workshops is to highlight areas utilities can improve on, and give options to do that.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self-assessment is how students can figure</a:t>
            </a:r>
            <a:r>
              <a:rPr lang="en-US" baseline="0" dirty="0"/>
              <a:t> out which</a:t>
            </a:r>
            <a:r>
              <a:rPr lang="en-US" dirty="0"/>
              <a:t> areas they should focus on.</a:t>
            </a:r>
          </a:p>
          <a:p>
            <a:pPr>
              <a:buFont typeface="Arial" pitchFamily="34" charset="0"/>
              <a:buChar char="•"/>
            </a:pPr>
            <a:r>
              <a:rPr lang="en-US" dirty="0"/>
              <a:t>Refer to pages 4-6 in the </a:t>
            </a:r>
            <a:r>
              <a:rPr lang="en-US" i="1" dirty="0"/>
              <a:t>Guidebook.</a:t>
            </a:r>
            <a:endParaRPr lang="en-US" dirty="0"/>
          </a:p>
          <a:p>
            <a:endParaRPr lang="en-US" dirty="0"/>
          </a:p>
        </p:txBody>
      </p:sp>
      <p:sp>
        <p:nvSpPr>
          <p:cNvPr id="4" name="Slide Number Placeholder 3"/>
          <p:cNvSpPr>
            <a:spLocks noGrp="1"/>
          </p:cNvSpPr>
          <p:nvPr>
            <p:ph type="sldNum" sz="quarter" idx="10"/>
          </p:nvPr>
        </p:nvSpPr>
        <p:spPr/>
        <p:txBody>
          <a:bodyPr/>
          <a:lstStyle/>
          <a:p>
            <a:fld id="{FC6EA17F-D8B7-4DF0-8A66-16844E97036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77095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4"/>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1538A6-DA10-453E-B5B8-5A79DC06B613}" type="datetimeFigureOut">
              <a:rPr lang="en-US" smtClean="0"/>
              <a:t>4/18/2018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329F31-8F48-4CE8-852A-C57918B7C9AC}" type="slidenum">
              <a:rPr lang="en-US" smtClean="0"/>
              <a:t>‹#›</a:t>
            </a:fld>
            <a:endParaRPr lang="en-US" dirty="0"/>
          </a:p>
        </p:txBody>
      </p:sp>
    </p:spTree>
    <p:extLst>
      <p:ext uri="{BB962C8B-B14F-4D97-AF65-F5344CB8AC3E}">
        <p14:creationId xmlns:p14="http://schemas.microsoft.com/office/powerpoint/2010/main" val="1136363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1538A6-DA10-453E-B5B8-5A79DC06B613}" type="datetimeFigureOut">
              <a:rPr lang="en-US" smtClean="0"/>
              <a:t>4/18/2018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329F31-8F48-4CE8-852A-C57918B7C9AC}" type="slidenum">
              <a:rPr lang="en-US" smtClean="0"/>
              <a:t>‹#›</a:t>
            </a:fld>
            <a:endParaRPr lang="en-US" dirty="0"/>
          </a:p>
        </p:txBody>
      </p:sp>
    </p:spTree>
    <p:extLst>
      <p:ext uri="{BB962C8B-B14F-4D97-AF65-F5344CB8AC3E}">
        <p14:creationId xmlns:p14="http://schemas.microsoft.com/office/powerpoint/2010/main" val="32156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4" y="365127"/>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49" y="365127"/>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1538A6-DA10-453E-B5B8-5A79DC06B613}" type="datetimeFigureOut">
              <a:rPr lang="en-US" smtClean="0"/>
              <a:t>4/18/2018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329F31-8F48-4CE8-852A-C57918B7C9AC}" type="slidenum">
              <a:rPr lang="en-US" smtClean="0"/>
              <a:t>‹#›</a:t>
            </a:fld>
            <a:endParaRPr lang="en-US" dirty="0"/>
          </a:p>
        </p:txBody>
      </p:sp>
    </p:spTree>
    <p:extLst>
      <p:ext uri="{BB962C8B-B14F-4D97-AF65-F5344CB8AC3E}">
        <p14:creationId xmlns:p14="http://schemas.microsoft.com/office/powerpoint/2010/main" val="4009359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all Out Message 1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2" y="3071985"/>
            <a:ext cx="7886700" cy="615179"/>
          </a:xfrm>
          <a:prstGeom prst="rect">
            <a:avLst/>
          </a:prstGeom>
        </p:spPr>
        <p:txBody>
          <a:bodyPr/>
          <a:lstStyle>
            <a:lvl1pPr marL="0" marR="0" indent="0" algn="ctr" defTabSz="914377" rtl="0" eaLnBrk="1" fontAlgn="auto" latinLnBrk="0" hangingPunct="1">
              <a:lnSpc>
                <a:spcPct val="90000"/>
              </a:lnSpc>
              <a:spcBef>
                <a:spcPct val="0"/>
              </a:spcBef>
              <a:spcAft>
                <a:spcPts val="0"/>
              </a:spcAft>
              <a:buClrTx/>
              <a:buSzTx/>
              <a:buFontTx/>
              <a:buNone/>
              <a:tabLst/>
              <a:defRPr sz="4000">
                <a:solidFill>
                  <a:schemeClr val="bg1"/>
                </a:solidFill>
                <a:latin typeface="Calibri" charset="0"/>
                <a:ea typeface="Calibri" charset="0"/>
                <a:cs typeface="Calibri" charset="0"/>
              </a:defRPr>
            </a:lvl1pPr>
          </a:lstStyle>
          <a:p>
            <a:r>
              <a:rPr lang="en-US" dirty="0">
                <a:solidFill>
                  <a:schemeClr val="bg1"/>
                </a:solidFill>
              </a:rPr>
              <a:t>Call Out Message - Calibri Light 40pt White</a:t>
            </a:r>
            <a:endParaRPr lang="en-US" dirty="0"/>
          </a:p>
        </p:txBody>
      </p:sp>
    </p:spTree>
    <p:extLst>
      <p:ext uri="{BB962C8B-B14F-4D97-AF65-F5344CB8AC3E}">
        <p14:creationId xmlns:p14="http://schemas.microsoft.com/office/powerpoint/2010/main" val="1072015989"/>
      </p:ext>
    </p:extLst>
  </p:cSld>
  <p:clrMapOvr>
    <a:masterClrMapping/>
  </p:clrMapOvr>
  <p:extLst mod="1">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86738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a:prstGeom prst="rect">
            <a:avLst/>
          </a:prstGeom>
        </p:spPr>
        <p:txBody>
          <a:bodyPr lIns="91438" tIns="45719" rIns="91438" bIns="45719"/>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6"/>
            <a:ext cx="2133600" cy="476251"/>
          </a:xfrm>
          <a:prstGeom prst="rect">
            <a:avLst/>
          </a:prstGeom>
        </p:spPr>
        <p:txBody>
          <a:bodyPr lIns="91438" tIns="45719" rIns="91438" bIns="45719"/>
          <a:lstStyle>
            <a:lvl1pPr fontAlgn="auto">
              <a:spcBef>
                <a:spcPts val="0"/>
              </a:spcBef>
              <a:spcAft>
                <a:spcPts val="0"/>
              </a:spcAft>
              <a:defRPr>
                <a:latin typeface="+mn-lt"/>
                <a:cs typeface="Arial"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5226"/>
            <a:ext cx="2895600" cy="476251"/>
          </a:xfrm>
          <a:prstGeom prst="rect">
            <a:avLst/>
          </a:prstGeom>
        </p:spPr>
        <p:txBody>
          <a:bodyPr lIns="91438" tIns="45719" rIns="91438" bIns="45719"/>
          <a:lstStyle>
            <a:lvl1pPr fontAlgn="auto">
              <a:spcBef>
                <a:spcPts val="0"/>
              </a:spcBef>
              <a:spcAft>
                <a:spcPts val="0"/>
              </a:spcAft>
              <a:defRPr>
                <a:latin typeface="+mn-lt"/>
                <a:cs typeface="Arial"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5226"/>
            <a:ext cx="2133600" cy="476251"/>
          </a:xfrm>
          <a:prstGeom prst="rect">
            <a:avLst/>
          </a:prstGeom>
        </p:spPr>
        <p:txBody>
          <a:bodyPr vert="horz" wrap="square" lIns="91438" tIns="45719" rIns="91438" bIns="45719" numCol="1" anchor="t" anchorCtr="0" compatLnSpc="1">
            <a:prstTxWarp prst="textNoShape">
              <a:avLst/>
            </a:prstTxWarp>
          </a:bodyPr>
          <a:lstStyle>
            <a:lvl1pPr>
              <a:defRPr>
                <a:latin typeface="Benguiat" pitchFamily="18" charset="0"/>
              </a:defRPr>
            </a:lvl1pPr>
          </a:lstStyle>
          <a:p>
            <a:pPr fontAlgn="base">
              <a:spcBef>
                <a:spcPct val="0"/>
              </a:spcBef>
              <a:spcAft>
                <a:spcPct val="0"/>
              </a:spcAft>
            </a:pPr>
            <a:fld id="{288C298B-AA6E-4BEA-B112-6EB12B9E8121}" type="slidenum">
              <a:rPr lang="en-US" altLang="en-US">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1748158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lIns="91438" tIns="45719" rIns="91438" bIns="45719"/>
          <a:lstStyle/>
          <a:p>
            <a:r>
              <a:rPr lang="en-US"/>
              <a:t>Click to edit Master title style</a:t>
            </a:r>
          </a:p>
        </p:txBody>
      </p:sp>
      <p:sp>
        <p:nvSpPr>
          <p:cNvPr id="3" name="Content Placeholder 2"/>
          <p:cNvSpPr>
            <a:spLocks noGrp="1"/>
          </p:cNvSpPr>
          <p:nvPr>
            <p:ph idx="1"/>
          </p:nvPr>
        </p:nvSpPr>
        <p:spPr>
          <a:xfrm>
            <a:off x="457200" y="1935480"/>
            <a:ext cx="8229600" cy="43891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lIns="91438" tIns="45719" rIns="91438" bIns="45719"/>
          <a:lstStyle>
            <a:lvl1pPr fontAlgn="auto">
              <a:spcBef>
                <a:spcPts val="0"/>
              </a:spcBef>
              <a:spcAft>
                <a:spcPts val="0"/>
              </a:spcAft>
              <a:defRPr>
                <a:latin typeface="+mn-lt"/>
                <a:cs typeface="Arial" charset="0"/>
              </a:defRPr>
            </a:lvl1pPr>
          </a:lstStyle>
          <a:p>
            <a:pPr>
              <a:defRPr/>
            </a:pPr>
            <a:fld id="{2C294F72-3319-4785-8A85-864F325B2782}" type="datetimeFigureOut">
              <a:rPr lang="en-US">
                <a:solidFill>
                  <a:srgbClr val="000000"/>
                </a:solidFill>
              </a:rPr>
              <a:pPr>
                <a:defRPr/>
              </a:pPr>
              <a:t>4/18/2018</a:t>
            </a:fld>
            <a:endParaRPr lang="en-US" dirty="0">
              <a:solidFill>
                <a:srgbClr val="000000"/>
              </a:solidFill>
            </a:endParaRPr>
          </a:p>
        </p:txBody>
      </p:sp>
      <p:sp>
        <p:nvSpPr>
          <p:cNvPr id="5" name="Footer Placeholder 4"/>
          <p:cNvSpPr>
            <a:spLocks noGrp="1"/>
          </p:cNvSpPr>
          <p:nvPr>
            <p:ph type="ftr" sz="quarter" idx="11"/>
          </p:nvPr>
        </p:nvSpPr>
        <p:spPr>
          <a:xfrm>
            <a:off x="2667000" y="6356356"/>
            <a:ext cx="3352800" cy="365125"/>
          </a:xfrm>
          <a:prstGeom prst="rect">
            <a:avLst/>
          </a:prstGeom>
        </p:spPr>
        <p:txBody>
          <a:bodyPr lIns="91438" tIns="45719" rIns="91438" bIns="45719"/>
          <a:lstStyle>
            <a:lvl1pPr fontAlgn="auto">
              <a:spcBef>
                <a:spcPts val="0"/>
              </a:spcBef>
              <a:spcAft>
                <a:spcPts val="0"/>
              </a:spcAft>
              <a:defRPr>
                <a:latin typeface="+mn-lt"/>
                <a:cs typeface="Arial" charset="0"/>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a:xfrm>
            <a:off x="7924800" y="6356356"/>
            <a:ext cx="762000" cy="365125"/>
          </a:xfrm>
          <a:prstGeom prst="rect">
            <a:avLst/>
          </a:prstGeom>
        </p:spPr>
        <p:txBody>
          <a:bodyPr vert="horz" wrap="square" lIns="91438" tIns="45719" rIns="91438" bIns="45719" numCol="1" anchor="t" anchorCtr="0" compatLnSpc="1">
            <a:prstTxWarp prst="textNoShape">
              <a:avLst/>
            </a:prstTxWarp>
          </a:bodyPr>
          <a:lstStyle>
            <a:lvl1pPr>
              <a:defRPr>
                <a:latin typeface="Benguiat" pitchFamily="18" charset="0"/>
              </a:defRPr>
            </a:lvl1pPr>
          </a:lstStyle>
          <a:p>
            <a:pPr fontAlgn="base">
              <a:spcBef>
                <a:spcPct val="0"/>
              </a:spcBef>
              <a:spcAft>
                <a:spcPct val="0"/>
              </a:spcAft>
            </a:pPr>
            <a:fld id="{86742831-3D3B-402F-84B3-A326BC2EBDED}" type="slidenum">
              <a:rPr lang="en-US" altLang="en-US">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1896256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311715"/>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prstGeom prst="rect">
            <a:avLst/>
          </a:prstGeom>
          <a:ln>
            <a:noFill/>
          </a:ln>
        </p:spPr>
        <p:txBody>
          <a:bodyPr vert="horz" lIns="91438" tIns="0" rIns="91438"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5"/>
            <a:ext cx="7772400" cy="1509712"/>
          </a:xfrm>
          <a:prstGeom prst="rect">
            <a:avLst/>
          </a:prstGeom>
        </p:spPr>
        <p:txBody>
          <a:bodyPr lIns="45719" rIns="45719"/>
          <a:lstStyle>
            <a:lvl1pPr marL="0" indent="0">
              <a:buNone/>
              <a:defRPr sz="2300">
                <a:solidFill>
                  <a:schemeClr val="tx1"/>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a:xfrm>
            <a:off x="457200" y="6356356"/>
            <a:ext cx="2133600" cy="365125"/>
          </a:xfrm>
          <a:prstGeom prst="rect">
            <a:avLst/>
          </a:prstGeom>
        </p:spPr>
        <p:txBody>
          <a:bodyPr lIns="91438" tIns="45719" rIns="91438" bIns="45719"/>
          <a:lstStyle>
            <a:lvl1pPr fontAlgn="auto">
              <a:spcBef>
                <a:spcPts val="0"/>
              </a:spcBef>
              <a:spcAft>
                <a:spcPts val="0"/>
              </a:spcAft>
              <a:defRPr>
                <a:latin typeface="+mn-lt"/>
                <a:cs typeface="Arial" charset="0"/>
              </a:defRPr>
            </a:lvl1pPr>
          </a:lstStyle>
          <a:p>
            <a:pPr>
              <a:defRPr/>
            </a:pPr>
            <a:fld id="{474192E9-0D1F-4049-BFFB-FAC3F6C44DA2}" type="datetimeFigureOut">
              <a:rPr lang="en-US">
                <a:solidFill>
                  <a:srgbClr val="FFFFFF"/>
                </a:solidFill>
              </a:rPr>
              <a:pPr>
                <a:defRPr/>
              </a:pPr>
              <a:t>4/18/2018</a:t>
            </a:fld>
            <a:endParaRPr lang="en-US" dirty="0">
              <a:solidFill>
                <a:srgbClr val="FFFFFF"/>
              </a:solidFill>
            </a:endParaRPr>
          </a:p>
        </p:txBody>
      </p:sp>
      <p:sp>
        <p:nvSpPr>
          <p:cNvPr id="5" name="Footer Placeholder 4"/>
          <p:cNvSpPr>
            <a:spLocks noGrp="1"/>
          </p:cNvSpPr>
          <p:nvPr>
            <p:ph type="ftr" sz="quarter" idx="11"/>
          </p:nvPr>
        </p:nvSpPr>
        <p:spPr>
          <a:xfrm>
            <a:off x="2667000" y="6356356"/>
            <a:ext cx="3352800" cy="365125"/>
          </a:xfrm>
          <a:prstGeom prst="rect">
            <a:avLst/>
          </a:prstGeom>
        </p:spPr>
        <p:txBody>
          <a:bodyPr lIns="91438" tIns="45719" rIns="91438" bIns="45719"/>
          <a:lstStyle>
            <a:lvl1pPr fontAlgn="auto">
              <a:spcBef>
                <a:spcPts val="0"/>
              </a:spcBef>
              <a:spcAft>
                <a:spcPts val="0"/>
              </a:spcAft>
              <a:defRPr>
                <a:latin typeface="+mn-lt"/>
                <a:cs typeface="Arial" charset="0"/>
              </a:defRPr>
            </a:lvl1pPr>
          </a:lstStyle>
          <a:p>
            <a:pPr>
              <a:defRPr/>
            </a:pPr>
            <a:endParaRPr lang="en-US" dirty="0">
              <a:solidFill>
                <a:srgbClr val="FFFFFF"/>
              </a:solidFill>
            </a:endParaRPr>
          </a:p>
        </p:txBody>
      </p:sp>
      <p:sp>
        <p:nvSpPr>
          <p:cNvPr id="6" name="Slide Number Placeholder 5"/>
          <p:cNvSpPr>
            <a:spLocks noGrp="1"/>
          </p:cNvSpPr>
          <p:nvPr>
            <p:ph type="sldNum" sz="quarter" idx="12"/>
          </p:nvPr>
        </p:nvSpPr>
        <p:spPr>
          <a:xfrm>
            <a:off x="7924800" y="6356356"/>
            <a:ext cx="762000" cy="365125"/>
          </a:xfrm>
          <a:prstGeom prst="rect">
            <a:avLst/>
          </a:prstGeom>
        </p:spPr>
        <p:txBody>
          <a:bodyPr vert="horz" wrap="square" lIns="91438" tIns="45719" rIns="91438" bIns="45719" numCol="1" anchor="t" anchorCtr="0" compatLnSpc="1">
            <a:prstTxWarp prst="textNoShape">
              <a:avLst/>
            </a:prstTxWarp>
          </a:bodyPr>
          <a:lstStyle>
            <a:lvl1pPr>
              <a:defRPr>
                <a:latin typeface="Benguiat" pitchFamily="18" charset="0"/>
              </a:defRPr>
            </a:lvl1pPr>
          </a:lstStyle>
          <a:p>
            <a:pPr fontAlgn="base">
              <a:spcBef>
                <a:spcPct val="0"/>
              </a:spcBef>
              <a:spcAft>
                <a:spcPct val="0"/>
              </a:spcAft>
            </a:pPr>
            <a:fld id="{55E07C74-E27C-4477-832F-AAC1A98F541A}" type="slidenum">
              <a:rPr lang="en-US" altLang="en-US">
                <a:solidFill>
                  <a:srgbClr val="FFFFFF"/>
                </a:solidFill>
                <a:cs typeface="Arial" panose="020B0604020202020204" pitchFamily="34" charset="0"/>
              </a:rPr>
              <a:pPr fontAlgn="base">
                <a:spcBef>
                  <a:spcPct val="0"/>
                </a:spcBef>
                <a:spcAft>
                  <a:spcPct val="0"/>
                </a:spcAft>
              </a:pPr>
              <a:t>‹#›</a:t>
            </a:fld>
            <a:endParaRPr lang="en-US" altLang="en-US" dirty="0">
              <a:solidFill>
                <a:srgbClr val="FFFFFF"/>
              </a:solidFill>
              <a:cs typeface="Arial" panose="020B0604020202020204" pitchFamily="34" charset="0"/>
            </a:endParaRPr>
          </a:p>
        </p:txBody>
      </p:sp>
    </p:spTree>
    <p:extLst>
      <p:ext uri="{BB962C8B-B14F-4D97-AF65-F5344CB8AC3E}">
        <p14:creationId xmlns:p14="http://schemas.microsoft.com/office/powerpoint/2010/main" val="283054857"/>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lIns="91438" tIns="45719" rIns="91438" bIns="45719"/>
          <a:lstStyle>
            <a:lvl1pPr fontAlgn="auto">
              <a:spcBef>
                <a:spcPts val="0"/>
              </a:spcBef>
              <a:spcAft>
                <a:spcPts val="0"/>
              </a:spcAft>
              <a:defRPr>
                <a:latin typeface="+mn-lt"/>
                <a:cs typeface="Arial" charset="0"/>
              </a:defRPr>
            </a:lvl1pPr>
          </a:lstStyle>
          <a:p>
            <a:pPr>
              <a:defRPr/>
            </a:pPr>
            <a:fld id="{791E095C-829A-4687-9662-E87C78576662}" type="datetimeFigureOut">
              <a:rPr lang="en-US">
                <a:solidFill>
                  <a:srgbClr val="000000"/>
                </a:solidFill>
              </a:rPr>
              <a:pPr>
                <a:defRPr/>
              </a:pPr>
              <a:t>4/18/2018</a:t>
            </a:fld>
            <a:endParaRPr lang="en-US" dirty="0">
              <a:solidFill>
                <a:srgbClr val="000000"/>
              </a:solidFill>
            </a:endParaRPr>
          </a:p>
        </p:txBody>
      </p:sp>
      <p:sp>
        <p:nvSpPr>
          <p:cNvPr id="3" name="Footer Placeholder 2"/>
          <p:cNvSpPr>
            <a:spLocks noGrp="1"/>
          </p:cNvSpPr>
          <p:nvPr>
            <p:ph type="ftr" sz="quarter" idx="11"/>
          </p:nvPr>
        </p:nvSpPr>
        <p:spPr>
          <a:xfrm>
            <a:off x="2667000" y="6356356"/>
            <a:ext cx="3352800" cy="365125"/>
          </a:xfrm>
          <a:prstGeom prst="rect">
            <a:avLst/>
          </a:prstGeom>
        </p:spPr>
        <p:txBody>
          <a:bodyPr lIns="91438" tIns="45719" rIns="91438" bIns="45719"/>
          <a:lstStyle>
            <a:lvl1pPr fontAlgn="auto">
              <a:spcBef>
                <a:spcPts val="0"/>
              </a:spcBef>
              <a:spcAft>
                <a:spcPts val="0"/>
              </a:spcAft>
              <a:defRPr>
                <a:latin typeface="+mn-lt"/>
                <a:cs typeface="Arial" charset="0"/>
              </a:defRPr>
            </a:lvl1pPr>
          </a:lstStyle>
          <a:p>
            <a:pPr>
              <a:defRPr/>
            </a:pPr>
            <a:endParaRPr lang="en-US" dirty="0">
              <a:solidFill>
                <a:srgbClr val="000000"/>
              </a:solidFill>
            </a:endParaRPr>
          </a:p>
        </p:txBody>
      </p:sp>
      <p:sp>
        <p:nvSpPr>
          <p:cNvPr id="4" name="Slide Number Placeholder 3"/>
          <p:cNvSpPr>
            <a:spLocks noGrp="1"/>
          </p:cNvSpPr>
          <p:nvPr>
            <p:ph type="sldNum" sz="quarter" idx="12"/>
          </p:nvPr>
        </p:nvSpPr>
        <p:spPr>
          <a:xfrm>
            <a:off x="7924800" y="6356356"/>
            <a:ext cx="762000" cy="365125"/>
          </a:xfrm>
          <a:prstGeom prst="rect">
            <a:avLst/>
          </a:prstGeom>
        </p:spPr>
        <p:txBody>
          <a:bodyPr vert="horz" wrap="square" lIns="91438" tIns="45719" rIns="91438" bIns="45719" numCol="1" anchor="t" anchorCtr="0" compatLnSpc="1">
            <a:prstTxWarp prst="textNoShape">
              <a:avLst/>
            </a:prstTxWarp>
          </a:bodyPr>
          <a:lstStyle>
            <a:lvl1pPr>
              <a:defRPr>
                <a:latin typeface="Benguiat" pitchFamily="18" charset="0"/>
              </a:defRPr>
            </a:lvl1pPr>
          </a:lstStyle>
          <a:p>
            <a:pPr fontAlgn="base">
              <a:spcBef>
                <a:spcPct val="0"/>
              </a:spcBef>
              <a:spcAft>
                <a:spcPct val="0"/>
              </a:spcAft>
            </a:pPr>
            <a:fld id="{8421BCE2-CFE6-461B-A8D7-855C1D759634}" type="slidenum">
              <a:rPr lang="en-US" altLang="en-US">
                <a:solidFill>
                  <a:srgbClr val="000000"/>
                </a:solidFill>
                <a:cs typeface="Arial" panose="020B0604020202020204" pitchFamily="34" charset="0"/>
              </a:rPr>
              <a:pPr fontAlgn="base">
                <a:spcBef>
                  <a:spcPct val="0"/>
                </a:spcBef>
                <a:spcAft>
                  <a:spcPct val="0"/>
                </a:spcAft>
              </a:pPr>
              <a:t>‹#›</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1556238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228600" y="1219200"/>
            <a:ext cx="8686800" cy="5334000"/>
          </a:xfrm>
          <a:prstGeom prst="rect">
            <a:avLst/>
          </a:prstGeo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1"/>
          </p:nvPr>
        </p:nvSpPr>
        <p:spPr>
          <a:xfrm>
            <a:off x="228600" y="381000"/>
            <a:ext cx="8610600" cy="685800"/>
          </a:xfrm>
          <a:prstGeom prst="rect">
            <a:avLst/>
          </a:prstGeom>
          <a:noFill/>
        </p:spPr>
        <p:txBody>
          <a:bodyPr/>
          <a:lstStyle>
            <a:lvl1pPr marL="0" indent="0" algn="ctr">
              <a:buNone/>
              <a:defRPr sz="32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8807670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1538A6-DA10-453E-B5B8-5A79DC06B613}" type="datetimeFigureOut">
              <a:rPr lang="en-US" smtClean="0"/>
              <a:t>4/18/2018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329F31-8F48-4CE8-852A-C57918B7C9AC}" type="slidenum">
              <a:rPr lang="en-US" smtClean="0"/>
              <a:t>‹#›</a:t>
            </a:fld>
            <a:endParaRPr lang="en-US" dirty="0"/>
          </a:p>
        </p:txBody>
      </p:sp>
    </p:spTree>
    <p:extLst>
      <p:ext uri="{BB962C8B-B14F-4D97-AF65-F5344CB8AC3E}">
        <p14:creationId xmlns:p14="http://schemas.microsoft.com/office/powerpoint/2010/main" val="2340745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228600" y="1219200"/>
            <a:ext cx="8686800" cy="5334000"/>
          </a:xfrm>
          <a:noFill/>
        </p:spPr>
        <p:txBody>
          <a:bodyPr/>
          <a:lstStyle>
            <a:lvl1pPr>
              <a:buClr>
                <a:srgbClr val="00338E"/>
              </a:buClr>
              <a:defRPr>
                <a:solidFill>
                  <a:srgbClr val="00338E"/>
                </a:solidFill>
              </a:defRPr>
            </a:lvl1pPr>
            <a:lvl2pPr>
              <a:defRPr>
                <a:solidFill>
                  <a:srgbClr val="00338E"/>
                </a:solidFill>
              </a:defRPr>
            </a:lvl2pPr>
            <a:lvl3pPr>
              <a:defRPr>
                <a:solidFill>
                  <a:srgbClr val="00338E"/>
                </a:solidFill>
              </a:defRPr>
            </a:lvl3pPr>
            <a:lvl4pPr>
              <a:defRPr>
                <a:solidFill>
                  <a:srgbClr val="00338E"/>
                </a:solidFill>
              </a:defRPr>
            </a:lvl4pPr>
            <a:lvl5pPr>
              <a:defRPr>
                <a:solidFill>
                  <a:srgbClr val="00338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1"/>
          </p:nvPr>
        </p:nvSpPr>
        <p:spPr>
          <a:xfrm>
            <a:off x="152400" y="457200"/>
            <a:ext cx="8610600" cy="685800"/>
          </a:xfrm>
          <a:noFill/>
        </p:spPr>
        <p:txBody>
          <a:bodyPr/>
          <a:lstStyle>
            <a:lvl1pPr marL="0" indent="0" algn="ctr">
              <a:buNone/>
              <a:defRPr sz="32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53459873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228600" y="1219200"/>
            <a:ext cx="8686800" cy="5334000"/>
          </a:xfrm>
          <a:noFill/>
        </p:spPr>
        <p:txBody>
          <a:bodyPr/>
          <a:lstStyle>
            <a:lvl1pPr>
              <a:buClr>
                <a:srgbClr val="00338E"/>
              </a:buClr>
              <a:defRPr>
                <a:solidFill>
                  <a:srgbClr val="00338E"/>
                </a:solidFill>
              </a:defRPr>
            </a:lvl1pPr>
            <a:lvl2pPr>
              <a:defRPr>
                <a:solidFill>
                  <a:srgbClr val="00338E"/>
                </a:solidFill>
              </a:defRPr>
            </a:lvl2pPr>
            <a:lvl3pPr>
              <a:defRPr>
                <a:solidFill>
                  <a:srgbClr val="00338E"/>
                </a:solidFill>
              </a:defRPr>
            </a:lvl3pPr>
            <a:lvl4pPr>
              <a:defRPr>
                <a:solidFill>
                  <a:srgbClr val="00338E"/>
                </a:solidFill>
              </a:defRPr>
            </a:lvl4pPr>
            <a:lvl5pPr>
              <a:defRPr>
                <a:solidFill>
                  <a:srgbClr val="00338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1"/>
          </p:nvPr>
        </p:nvSpPr>
        <p:spPr>
          <a:xfrm>
            <a:off x="228600" y="381000"/>
            <a:ext cx="8610600" cy="685800"/>
          </a:xfrm>
          <a:noFill/>
        </p:spPr>
        <p:txBody>
          <a:bodyPr/>
          <a:lstStyle>
            <a:lvl1pPr marL="0" indent="0" algn="ctr">
              <a:buNone/>
              <a:defRPr sz="32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5026338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228600" y="1219200"/>
            <a:ext cx="8686800" cy="5334000"/>
          </a:xfrm>
          <a:noFill/>
        </p:spPr>
        <p:txBody>
          <a:bodyPr/>
          <a:lstStyle>
            <a:lvl1pPr>
              <a:buClr>
                <a:srgbClr val="00338E"/>
              </a:buClr>
              <a:defRPr>
                <a:solidFill>
                  <a:srgbClr val="00338E"/>
                </a:solidFill>
              </a:defRPr>
            </a:lvl1pPr>
            <a:lvl2pPr>
              <a:defRPr>
                <a:solidFill>
                  <a:srgbClr val="00338E"/>
                </a:solidFill>
              </a:defRPr>
            </a:lvl2pPr>
            <a:lvl3pPr>
              <a:defRPr>
                <a:solidFill>
                  <a:srgbClr val="00338E"/>
                </a:solidFill>
              </a:defRPr>
            </a:lvl3pPr>
            <a:lvl4pPr>
              <a:defRPr>
                <a:solidFill>
                  <a:srgbClr val="00338E"/>
                </a:solidFill>
              </a:defRPr>
            </a:lvl4pPr>
            <a:lvl5pPr>
              <a:defRPr>
                <a:solidFill>
                  <a:srgbClr val="00338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1"/>
          </p:nvPr>
        </p:nvSpPr>
        <p:spPr>
          <a:xfrm>
            <a:off x="228600" y="381000"/>
            <a:ext cx="8610600" cy="685800"/>
          </a:xfrm>
          <a:noFill/>
        </p:spPr>
        <p:txBody>
          <a:bodyPr/>
          <a:lstStyle>
            <a:lvl1pPr marL="0" indent="0" algn="ctr">
              <a:buNone/>
              <a:defRPr sz="32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1095775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228600" y="1219200"/>
            <a:ext cx="8686800" cy="5334000"/>
          </a:xfrm>
          <a:noFill/>
        </p:spPr>
        <p:txBody>
          <a:bodyPr/>
          <a:lstStyle>
            <a:lvl1pPr>
              <a:buClr>
                <a:srgbClr val="00338E"/>
              </a:buClr>
              <a:defRPr>
                <a:solidFill>
                  <a:srgbClr val="00338E"/>
                </a:solidFill>
              </a:defRPr>
            </a:lvl1pPr>
            <a:lvl2pPr>
              <a:defRPr>
                <a:solidFill>
                  <a:srgbClr val="00338E"/>
                </a:solidFill>
              </a:defRPr>
            </a:lvl2pPr>
            <a:lvl3pPr>
              <a:defRPr>
                <a:solidFill>
                  <a:srgbClr val="00338E"/>
                </a:solidFill>
              </a:defRPr>
            </a:lvl3pPr>
            <a:lvl4pPr>
              <a:defRPr>
                <a:solidFill>
                  <a:srgbClr val="00338E"/>
                </a:solidFill>
              </a:defRPr>
            </a:lvl4pPr>
            <a:lvl5pPr>
              <a:defRPr>
                <a:solidFill>
                  <a:srgbClr val="00338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1"/>
          </p:nvPr>
        </p:nvSpPr>
        <p:spPr>
          <a:xfrm>
            <a:off x="228600" y="381000"/>
            <a:ext cx="8610600" cy="685800"/>
          </a:xfrm>
          <a:noFill/>
        </p:spPr>
        <p:txBody>
          <a:bodyPr/>
          <a:lstStyle>
            <a:lvl1pPr marL="0" indent="0" algn="ctr">
              <a:buNone/>
              <a:defRPr sz="32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31719985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124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cs typeface="Arial" charset="0"/>
              </a:defRPr>
            </a:lvl1pPr>
          </a:lstStyle>
          <a:p>
            <a:pPr defTabSz="914400">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cs typeface="Arial" charset="0"/>
              </a:defRPr>
            </a:lvl1pPr>
          </a:lstStyle>
          <a:p>
            <a:pPr defTabSz="914400">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Benguiat" pitchFamily="18" charset="0"/>
              </a:defRPr>
            </a:lvl1pPr>
          </a:lstStyle>
          <a:p>
            <a:pPr defTabSz="914400" fontAlgn="base">
              <a:spcBef>
                <a:spcPct val="0"/>
              </a:spcBef>
              <a:spcAft>
                <a:spcPct val="0"/>
              </a:spcAft>
            </a:pPr>
            <a:fld id="{288C298B-AA6E-4BEA-B112-6EB12B9E8121}" type="slidenum">
              <a:rPr lang="en-US" altLang="en-US" sz="1800">
                <a:solidFill>
                  <a:srgbClr val="000000"/>
                </a:solidFill>
                <a:cs typeface="Arial" panose="020B0604020202020204" pitchFamily="34" charset="0"/>
              </a:rPr>
              <a:pPr defTabSz="914400" fontAlgn="base">
                <a:spcBef>
                  <a:spcPct val="0"/>
                </a:spcBef>
                <a:spcAft>
                  <a:spcPct val="0"/>
                </a:spcAft>
              </a:pPr>
              <a:t>‹#›</a:t>
            </a:fld>
            <a:endParaRPr lang="en-US" altLang="en-US" sz="1800">
              <a:solidFill>
                <a:srgbClr val="000000"/>
              </a:solidFill>
              <a:cs typeface="Arial" panose="020B0604020202020204" pitchFamily="34" charset="0"/>
            </a:endParaRPr>
          </a:p>
        </p:txBody>
      </p:sp>
    </p:spTree>
    <p:extLst>
      <p:ext uri="{BB962C8B-B14F-4D97-AF65-F5344CB8AC3E}">
        <p14:creationId xmlns:p14="http://schemas.microsoft.com/office/powerpoint/2010/main" val="2163297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45905"/>
            <a:ext cx="8229600" cy="619103"/>
          </a:xfrm>
          <a:prstGeom prst="rect">
            <a:avLst/>
          </a:prstGeom>
        </p:spPr>
        <p:txBody>
          <a:bodyPr/>
          <a:lstStyle>
            <a:lvl1pPr>
              <a:defRPr sz="3200" b="1"/>
            </a:lvl1pPr>
          </a:lstStyle>
          <a:p>
            <a:r>
              <a:rPr lang="en-US" dirty="0"/>
              <a:t>Click to edit Master title style</a:t>
            </a:r>
          </a:p>
        </p:txBody>
      </p:sp>
      <p:sp>
        <p:nvSpPr>
          <p:cNvPr id="3" name="Content Placeholder 2"/>
          <p:cNvSpPr>
            <a:spLocks noGrp="1"/>
          </p:cNvSpPr>
          <p:nvPr>
            <p:ph idx="1"/>
          </p:nvPr>
        </p:nvSpPr>
        <p:spPr>
          <a:xfrm>
            <a:off x="457200" y="1570616"/>
            <a:ext cx="8229600" cy="4753984"/>
          </a:xfrm>
          <a:prstGeom prst="rect">
            <a:avLst/>
          </a:prstGeom>
        </p:spPr>
        <p:txBody>
          <a:bodyPr/>
          <a:lstStyle>
            <a:lvl1pPr>
              <a:defRPr sz="2800"/>
            </a:lvl1pPr>
            <a:lvl2pPr>
              <a:defRPr sz="2400"/>
            </a:lvl2pPr>
            <a:lvl3pPr>
              <a:defRPr sz="240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cs typeface="Arial" charset="0"/>
              </a:defRPr>
            </a:lvl1pPr>
          </a:lstStyle>
          <a:p>
            <a:pPr defTabSz="914400">
              <a:defRPr/>
            </a:pPr>
            <a:fld id="{2C294F72-3319-4785-8A85-864F325B2782}" type="datetimeFigureOut">
              <a:rPr lang="en-US" sz="1800">
                <a:solidFill>
                  <a:srgbClr val="000000"/>
                </a:solidFill>
              </a:rPr>
              <a:pPr defTabSz="914400">
                <a:defRPr/>
              </a:pPr>
              <a:t>4/18/2018</a:t>
            </a:fld>
            <a:endParaRPr lang="en-US" sz="1800" dirty="0">
              <a:solidFill>
                <a:srgbClr val="000000"/>
              </a:solidFill>
            </a:endParaRPr>
          </a:p>
        </p:txBody>
      </p:sp>
      <p:sp>
        <p:nvSpPr>
          <p:cNvPr id="5" name="Footer Placeholder 4"/>
          <p:cNvSpPr>
            <a:spLocks noGrp="1"/>
          </p:cNvSpPr>
          <p:nvPr>
            <p:ph type="ftr" sz="quarter" idx="11"/>
          </p:nvPr>
        </p:nvSpPr>
        <p:spPr>
          <a:xfrm>
            <a:off x="2667000" y="6356352"/>
            <a:ext cx="3352800" cy="365125"/>
          </a:xfrm>
          <a:prstGeom prst="rect">
            <a:avLst/>
          </a:prstGeom>
        </p:spPr>
        <p:txBody>
          <a:bodyPr/>
          <a:lstStyle>
            <a:lvl1pPr fontAlgn="auto">
              <a:spcBef>
                <a:spcPts val="0"/>
              </a:spcBef>
              <a:spcAft>
                <a:spcPts val="0"/>
              </a:spcAft>
              <a:defRPr>
                <a:latin typeface="+mn-lt"/>
                <a:cs typeface="Arial" charset="0"/>
              </a:defRPr>
            </a:lvl1pPr>
          </a:lstStyle>
          <a:p>
            <a:pPr defTabSz="914400">
              <a:defRPr/>
            </a:pPr>
            <a:endParaRPr lang="en-US" sz="1800">
              <a:solidFill>
                <a:srgbClr val="000000"/>
              </a:solidFill>
            </a:endParaRPr>
          </a:p>
        </p:txBody>
      </p:sp>
      <p:sp>
        <p:nvSpPr>
          <p:cNvPr id="6" name="Slide Number Placeholder 5"/>
          <p:cNvSpPr>
            <a:spLocks noGrp="1"/>
          </p:cNvSpPr>
          <p:nvPr>
            <p:ph type="sldNum" sz="quarter" idx="12"/>
          </p:nvPr>
        </p:nvSpPr>
        <p:spPr>
          <a:xfrm>
            <a:off x="7924800" y="6356352"/>
            <a:ext cx="762000" cy="365125"/>
          </a:xfrm>
          <a:prstGeom prst="rect">
            <a:avLst/>
          </a:prstGeom>
        </p:spPr>
        <p:txBody>
          <a:bodyPr vert="horz" wrap="square" lIns="91440" tIns="45720" rIns="91440" bIns="45720" numCol="1" anchor="t" anchorCtr="0" compatLnSpc="1">
            <a:prstTxWarp prst="textNoShape">
              <a:avLst/>
            </a:prstTxWarp>
          </a:bodyPr>
          <a:lstStyle>
            <a:lvl1pPr>
              <a:defRPr>
                <a:latin typeface="Benguiat" pitchFamily="18" charset="0"/>
              </a:defRPr>
            </a:lvl1pPr>
          </a:lstStyle>
          <a:p>
            <a:pPr defTabSz="914400" fontAlgn="base">
              <a:spcBef>
                <a:spcPct val="0"/>
              </a:spcBef>
              <a:spcAft>
                <a:spcPct val="0"/>
              </a:spcAft>
            </a:pPr>
            <a:fld id="{86742831-3D3B-402F-84B3-A326BC2EBDED}" type="slidenum">
              <a:rPr lang="en-US" altLang="en-US" sz="1800">
                <a:solidFill>
                  <a:srgbClr val="000000"/>
                </a:solidFill>
                <a:cs typeface="Arial" panose="020B0604020202020204" pitchFamily="34" charset="0"/>
              </a:rPr>
              <a:pPr defTabSz="914400" fontAlgn="base">
                <a:spcBef>
                  <a:spcPct val="0"/>
                </a:spcBef>
                <a:spcAft>
                  <a:spcPct val="0"/>
                </a:spcAft>
              </a:pPr>
              <a:t>‹#›</a:t>
            </a:fld>
            <a:endParaRPr lang="en-US" altLang="en-US" sz="1800">
              <a:solidFill>
                <a:srgbClr val="000000"/>
              </a:solidFill>
              <a:cs typeface="Arial" panose="020B0604020202020204" pitchFamily="34" charset="0"/>
            </a:endParaRPr>
          </a:p>
        </p:txBody>
      </p:sp>
    </p:spTree>
    <p:extLst>
      <p:ext uri="{BB962C8B-B14F-4D97-AF65-F5344CB8AC3E}">
        <p14:creationId xmlns:p14="http://schemas.microsoft.com/office/powerpoint/2010/main" val="1519812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313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prstGeom prst="rect">
            <a:avLst/>
          </a:prstGeo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42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a:prstGeom prst="rect">
            <a:avLst/>
          </a:prstGeom>
        </p:spPr>
        <p:txBody>
          <a:bodyPr lIns="45720" rIns="45720"/>
          <a:lstStyle>
            <a:lvl1pPr marL="0" indent="0">
              <a:buNone/>
              <a:defRPr sz="165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cs typeface="Arial" charset="0"/>
              </a:defRPr>
            </a:lvl1pPr>
          </a:lstStyle>
          <a:p>
            <a:pPr defTabSz="914400">
              <a:defRPr/>
            </a:pPr>
            <a:fld id="{474192E9-0D1F-4049-BFFB-FAC3F6C44DA2}" type="datetimeFigureOut">
              <a:rPr lang="en-US" sz="1800">
                <a:solidFill>
                  <a:srgbClr val="FFFFFF"/>
                </a:solidFill>
              </a:rPr>
              <a:pPr defTabSz="914400">
                <a:defRPr/>
              </a:pPr>
              <a:t>4/18/2018</a:t>
            </a:fld>
            <a:endParaRPr lang="en-US" sz="1800" dirty="0">
              <a:solidFill>
                <a:srgbClr val="FFFFFF"/>
              </a:solidFill>
            </a:endParaRPr>
          </a:p>
        </p:txBody>
      </p:sp>
      <p:sp>
        <p:nvSpPr>
          <p:cNvPr id="5" name="Footer Placeholder 4"/>
          <p:cNvSpPr>
            <a:spLocks noGrp="1"/>
          </p:cNvSpPr>
          <p:nvPr>
            <p:ph type="ftr" sz="quarter" idx="11"/>
          </p:nvPr>
        </p:nvSpPr>
        <p:spPr>
          <a:xfrm>
            <a:off x="2667000" y="6356352"/>
            <a:ext cx="3352800" cy="365125"/>
          </a:xfrm>
          <a:prstGeom prst="rect">
            <a:avLst/>
          </a:prstGeom>
        </p:spPr>
        <p:txBody>
          <a:bodyPr/>
          <a:lstStyle>
            <a:lvl1pPr fontAlgn="auto">
              <a:spcBef>
                <a:spcPts val="0"/>
              </a:spcBef>
              <a:spcAft>
                <a:spcPts val="0"/>
              </a:spcAft>
              <a:defRPr>
                <a:latin typeface="+mn-lt"/>
                <a:cs typeface="Arial" charset="0"/>
              </a:defRPr>
            </a:lvl1pPr>
          </a:lstStyle>
          <a:p>
            <a:pPr defTabSz="914400">
              <a:defRPr/>
            </a:pPr>
            <a:endParaRPr lang="en-US" sz="1800">
              <a:solidFill>
                <a:srgbClr val="FFFFFF"/>
              </a:solidFill>
            </a:endParaRPr>
          </a:p>
        </p:txBody>
      </p:sp>
      <p:sp>
        <p:nvSpPr>
          <p:cNvPr id="6" name="Slide Number Placeholder 5"/>
          <p:cNvSpPr>
            <a:spLocks noGrp="1"/>
          </p:cNvSpPr>
          <p:nvPr>
            <p:ph type="sldNum" sz="quarter" idx="12"/>
          </p:nvPr>
        </p:nvSpPr>
        <p:spPr>
          <a:xfrm>
            <a:off x="7924800" y="6356352"/>
            <a:ext cx="762000" cy="365125"/>
          </a:xfrm>
          <a:prstGeom prst="rect">
            <a:avLst/>
          </a:prstGeom>
        </p:spPr>
        <p:txBody>
          <a:bodyPr vert="horz" wrap="square" lIns="91440" tIns="45720" rIns="91440" bIns="45720" numCol="1" anchor="t" anchorCtr="0" compatLnSpc="1">
            <a:prstTxWarp prst="textNoShape">
              <a:avLst/>
            </a:prstTxWarp>
          </a:bodyPr>
          <a:lstStyle>
            <a:lvl1pPr>
              <a:defRPr>
                <a:latin typeface="Benguiat" pitchFamily="18" charset="0"/>
              </a:defRPr>
            </a:lvl1pPr>
          </a:lstStyle>
          <a:p>
            <a:pPr defTabSz="914400" fontAlgn="base">
              <a:spcBef>
                <a:spcPct val="0"/>
              </a:spcBef>
              <a:spcAft>
                <a:spcPct val="0"/>
              </a:spcAft>
            </a:pPr>
            <a:fld id="{55E07C74-E27C-4477-832F-AAC1A98F541A}" type="slidenum">
              <a:rPr lang="en-US" altLang="en-US" sz="1800">
                <a:solidFill>
                  <a:srgbClr val="FFFFFF"/>
                </a:solidFill>
                <a:cs typeface="Arial" panose="020B0604020202020204" pitchFamily="34" charset="0"/>
              </a:rPr>
              <a:pPr defTabSz="914400" fontAlgn="base">
                <a:spcBef>
                  <a:spcPct val="0"/>
                </a:spcBef>
                <a:spcAft>
                  <a:spcPct val="0"/>
                </a:spcAft>
              </a:pPr>
              <a:t>‹#›</a:t>
            </a:fld>
            <a:endParaRPr lang="en-US" altLang="en-US" sz="1800">
              <a:solidFill>
                <a:srgbClr val="FFFFFF"/>
              </a:solidFill>
              <a:cs typeface="Arial" panose="020B0604020202020204" pitchFamily="34" charset="0"/>
            </a:endParaRPr>
          </a:p>
        </p:txBody>
      </p:sp>
    </p:spTree>
    <p:extLst>
      <p:ext uri="{BB962C8B-B14F-4D97-AF65-F5344CB8AC3E}">
        <p14:creationId xmlns:p14="http://schemas.microsoft.com/office/powerpoint/2010/main" val="473493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cs typeface="Arial" charset="0"/>
              </a:defRPr>
            </a:lvl1pPr>
          </a:lstStyle>
          <a:p>
            <a:pPr defTabSz="914400">
              <a:defRPr/>
            </a:pPr>
            <a:fld id="{791E095C-829A-4687-9662-E87C78576662}" type="datetimeFigureOut">
              <a:rPr lang="en-US" sz="1800">
                <a:solidFill>
                  <a:srgbClr val="000000"/>
                </a:solidFill>
              </a:rPr>
              <a:pPr defTabSz="914400">
                <a:defRPr/>
              </a:pPr>
              <a:t>4/18/2018</a:t>
            </a:fld>
            <a:endParaRPr lang="en-US" sz="1800" dirty="0">
              <a:solidFill>
                <a:srgbClr val="000000"/>
              </a:solidFill>
            </a:endParaRPr>
          </a:p>
        </p:txBody>
      </p:sp>
      <p:sp>
        <p:nvSpPr>
          <p:cNvPr id="3" name="Footer Placeholder 2"/>
          <p:cNvSpPr>
            <a:spLocks noGrp="1"/>
          </p:cNvSpPr>
          <p:nvPr>
            <p:ph type="ftr" sz="quarter" idx="11"/>
          </p:nvPr>
        </p:nvSpPr>
        <p:spPr>
          <a:xfrm>
            <a:off x="2667000" y="6356352"/>
            <a:ext cx="3352800" cy="365125"/>
          </a:xfrm>
          <a:prstGeom prst="rect">
            <a:avLst/>
          </a:prstGeom>
        </p:spPr>
        <p:txBody>
          <a:bodyPr/>
          <a:lstStyle>
            <a:lvl1pPr fontAlgn="auto">
              <a:spcBef>
                <a:spcPts val="0"/>
              </a:spcBef>
              <a:spcAft>
                <a:spcPts val="0"/>
              </a:spcAft>
              <a:defRPr>
                <a:latin typeface="+mn-lt"/>
                <a:cs typeface="Arial" charset="0"/>
              </a:defRPr>
            </a:lvl1pPr>
          </a:lstStyle>
          <a:p>
            <a:pPr defTabSz="914400">
              <a:defRPr/>
            </a:pPr>
            <a:endParaRPr lang="en-US" sz="1800">
              <a:solidFill>
                <a:srgbClr val="000000"/>
              </a:solidFill>
            </a:endParaRPr>
          </a:p>
        </p:txBody>
      </p:sp>
      <p:sp>
        <p:nvSpPr>
          <p:cNvPr id="4" name="Slide Number Placeholder 3"/>
          <p:cNvSpPr>
            <a:spLocks noGrp="1"/>
          </p:cNvSpPr>
          <p:nvPr>
            <p:ph type="sldNum" sz="quarter" idx="12"/>
          </p:nvPr>
        </p:nvSpPr>
        <p:spPr>
          <a:xfrm>
            <a:off x="7924800" y="6356352"/>
            <a:ext cx="762000" cy="365125"/>
          </a:xfrm>
          <a:prstGeom prst="rect">
            <a:avLst/>
          </a:prstGeom>
        </p:spPr>
        <p:txBody>
          <a:bodyPr vert="horz" wrap="square" lIns="91440" tIns="45720" rIns="91440" bIns="45720" numCol="1" anchor="t" anchorCtr="0" compatLnSpc="1">
            <a:prstTxWarp prst="textNoShape">
              <a:avLst/>
            </a:prstTxWarp>
          </a:bodyPr>
          <a:lstStyle>
            <a:lvl1pPr>
              <a:defRPr>
                <a:latin typeface="Benguiat" pitchFamily="18" charset="0"/>
              </a:defRPr>
            </a:lvl1pPr>
          </a:lstStyle>
          <a:p>
            <a:pPr defTabSz="914400" fontAlgn="base">
              <a:spcBef>
                <a:spcPct val="0"/>
              </a:spcBef>
              <a:spcAft>
                <a:spcPct val="0"/>
              </a:spcAft>
            </a:pPr>
            <a:fld id="{8421BCE2-CFE6-461B-A8D7-855C1D759634}" type="slidenum">
              <a:rPr lang="en-US" altLang="en-US" sz="1800">
                <a:solidFill>
                  <a:srgbClr val="000000"/>
                </a:solidFill>
                <a:cs typeface="Arial" panose="020B0604020202020204" pitchFamily="34" charset="0"/>
              </a:rPr>
              <a:pPr defTabSz="914400" fontAlgn="base">
                <a:spcBef>
                  <a:spcPct val="0"/>
                </a:spcBef>
                <a:spcAft>
                  <a:spcPct val="0"/>
                </a:spcAft>
              </a:pPr>
              <a:t>‹#›</a:t>
            </a:fld>
            <a:endParaRPr lang="en-US" altLang="en-US" sz="1800">
              <a:solidFill>
                <a:srgbClr val="000000"/>
              </a:solidFill>
              <a:cs typeface="Arial" panose="020B0604020202020204" pitchFamily="34" charset="0"/>
            </a:endParaRPr>
          </a:p>
        </p:txBody>
      </p:sp>
    </p:spTree>
    <p:extLst>
      <p:ext uri="{BB962C8B-B14F-4D97-AF65-F5344CB8AC3E}">
        <p14:creationId xmlns:p14="http://schemas.microsoft.com/office/powerpoint/2010/main" val="205418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9" y="4589468"/>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1538A6-DA10-453E-B5B8-5A79DC06B613}" type="datetimeFigureOut">
              <a:rPr lang="en-US" smtClean="0"/>
              <a:t>4/18/2018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329F31-8F48-4CE8-852A-C57918B7C9AC}" type="slidenum">
              <a:rPr lang="en-US" smtClean="0"/>
              <a:t>‹#›</a:t>
            </a:fld>
            <a:endParaRPr lang="en-US" dirty="0"/>
          </a:p>
        </p:txBody>
      </p:sp>
    </p:spTree>
    <p:extLst>
      <p:ext uri="{BB962C8B-B14F-4D97-AF65-F5344CB8AC3E}">
        <p14:creationId xmlns:p14="http://schemas.microsoft.com/office/powerpoint/2010/main" val="2371081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228600" y="1219200"/>
            <a:ext cx="8686800" cy="5334000"/>
          </a:xfrm>
          <a:prstGeom prst="rect">
            <a:avLst/>
          </a:prstGeo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1"/>
          </p:nvPr>
        </p:nvSpPr>
        <p:spPr>
          <a:xfrm>
            <a:off x="228600" y="381000"/>
            <a:ext cx="8610600" cy="685800"/>
          </a:xfrm>
          <a:prstGeom prst="rect">
            <a:avLst/>
          </a:prstGeom>
          <a:noFill/>
        </p:spPr>
        <p:txBody>
          <a:bodyPr/>
          <a:lstStyle>
            <a:lvl1pPr marL="0" indent="0" algn="ctr">
              <a:buNone/>
              <a:defRPr sz="24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103301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228600" y="1219200"/>
            <a:ext cx="8686800" cy="5334000"/>
          </a:xfrm>
          <a:noFill/>
        </p:spPr>
        <p:txBody>
          <a:bodyPr/>
          <a:lstStyle>
            <a:lvl1pPr>
              <a:buClr>
                <a:srgbClr val="00338E"/>
              </a:buClr>
              <a:defRPr>
                <a:solidFill>
                  <a:srgbClr val="00338E"/>
                </a:solidFill>
              </a:defRPr>
            </a:lvl1pPr>
            <a:lvl2pPr>
              <a:defRPr>
                <a:solidFill>
                  <a:srgbClr val="00338E"/>
                </a:solidFill>
              </a:defRPr>
            </a:lvl2pPr>
            <a:lvl3pPr>
              <a:defRPr>
                <a:solidFill>
                  <a:srgbClr val="00338E"/>
                </a:solidFill>
              </a:defRPr>
            </a:lvl3pPr>
            <a:lvl4pPr>
              <a:defRPr>
                <a:solidFill>
                  <a:srgbClr val="00338E"/>
                </a:solidFill>
              </a:defRPr>
            </a:lvl4pPr>
            <a:lvl5pPr>
              <a:defRPr>
                <a:solidFill>
                  <a:srgbClr val="00338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1"/>
          </p:nvPr>
        </p:nvSpPr>
        <p:spPr>
          <a:xfrm>
            <a:off x="152400" y="457200"/>
            <a:ext cx="8610600" cy="685800"/>
          </a:xfrm>
          <a:noFill/>
        </p:spPr>
        <p:txBody>
          <a:bodyPr/>
          <a:lstStyle>
            <a:lvl1pPr marL="0" indent="0" algn="ctr">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72512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228600" y="1219200"/>
            <a:ext cx="8686800" cy="5334000"/>
          </a:xfrm>
          <a:noFill/>
        </p:spPr>
        <p:txBody>
          <a:bodyPr/>
          <a:lstStyle>
            <a:lvl1pPr>
              <a:buClr>
                <a:srgbClr val="00338E"/>
              </a:buClr>
              <a:defRPr>
                <a:solidFill>
                  <a:srgbClr val="00338E"/>
                </a:solidFill>
              </a:defRPr>
            </a:lvl1pPr>
            <a:lvl2pPr>
              <a:defRPr>
                <a:solidFill>
                  <a:srgbClr val="00338E"/>
                </a:solidFill>
              </a:defRPr>
            </a:lvl2pPr>
            <a:lvl3pPr>
              <a:defRPr>
                <a:solidFill>
                  <a:srgbClr val="00338E"/>
                </a:solidFill>
              </a:defRPr>
            </a:lvl3pPr>
            <a:lvl4pPr>
              <a:defRPr>
                <a:solidFill>
                  <a:srgbClr val="00338E"/>
                </a:solidFill>
              </a:defRPr>
            </a:lvl4pPr>
            <a:lvl5pPr>
              <a:defRPr>
                <a:solidFill>
                  <a:srgbClr val="00338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1"/>
          </p:nvPr>
        </p:nvSpPr>
        <p:spPr>
          <a:xfrm>
            <a:off x="228600" y="381000"/>
            <a:ext cx="8610600" cy="685800"/>
          </a:xfrm>
          <a:noFill/>
        </p:spPr>
        <p:txBody>
          <a:bodyPr/>
          <a:lstStyle>
            <a:lvl1pPr marL="0" indent="0" algn="ctr">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006388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228600" y="1219200"/>
            <a:ext cx="8686800" cy="5334000"/>
          </a:xfrm>
          <a:noFill/>
        </p:spPr>
        <p:txBody>
          <a:bodyPr/>
          <a:lstStyle>
            <a:lvl1pPr>
              <a:buClr>
                <a:srgbClr val="00338E"/>
              </a:buClr>
              <a:defRPr>
                <a:solidFill>
                  <a:srgbClr val="00338E"/>
                </a:solidFill>
              </a:defRPr>
            </a:lvl1pPr>
            <a:lvl2pPr>
              <a:defRPr>
                <a:solidFill>
                  <a:srgbClr val="00338E"/>
                </a:solidFill>
              </a:defRPr>
            </a:lvl2pPr>
            <a:lvl3pPr>
              <a:defRPr>
                <a:solidFill>
                  <a:srgbClr val="00338E"/>
                </a:solidFill>
              </a:defRPr>
            </a:lvl3pPr>
            <a:lvl4pPr>
              <a:defRPr>
                <a:solidFill>
                  <a:srgbClr val="00338E"/>
                </a:solidFill>
              </a:defRPr>
            </a:lvl4pPr>
            <a:lvl5pPr>
              <a:defRPr>
                <a:solidFill>
                  <a:srgbClr val="00338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1"/>
          </p:nvPr>
        </p:nvSpPr>
        <p:spPr>
          <a:xfrm>
            <a:off x="228600" y="381000"/>
            <a:ext cx="8610600" cy="685800"/>
          </a:xfrm>
          <a:noFill/>
        </p:spPr>
        <p:txBody>
          <a:bodyPr/>
          <a:lstStyle>
            <a:lvl1pPr marL="0" indent="0" algn="ctr">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75144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228600" y="1219200"/>
            <a:ext cx="8686800" cy="5334000"/>
          </a:xfrm>
          <a:noFill/>
        </p:spPr>
        <p:txBody>
          <a:bodyPr/>
          <a:lstStyle>
            <a:lvl1pPr>
              <a:buClr>
                <a:srgbClr val="00338E"/>
              </a:buClr>
              <a:defRPr>
                <a:solidFill>
                  <a:srgbClr val="00338E"/>
                </a:solidFill>
              </a:defRPr>
            </a:lvl1pPr>
            <a:lvl2pPr>
              <a:defRPr>
                <a:solidFill>
                  <a:srgbClr val="00338E"/>
                </a:solidFill>
              </a:defRPr>
            </a:lvl2pPr>
            <a:lvl3pPr>
              <a:defRPr>
                <a:solidFill>
                  <a:srgbClr val="00338E"/>
                </a:solidFill>
              </a:defRPr>
            </a:lvl3pPr>
            <a:lvl4pPr>
              <a:defRPr>
                <a:solidFill>
                  <a:srgbClr val="00338E"/>
                </a:solidFill>
              </a:defRPr>
            </a:lvl4pPr>
            <a:lvl5pPr>
              <a:defRPr>
                <a:solidFill>
                  <a:srgbClr val="00338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1"/>
          </p:nvPr>
        </p:nvSpPr>
        <p:spPr>
          <a:xfrm>
            <a:off x="228600" y="381000"/>
            <a:ext cx="8610600" cy="685800"/>
          </a:xfrm>
          <a:noFill/>
        </p:spPr>
        <p:txBody>
          <a:bodyPr/>
          <a:lstStyle>
            <a:lvl1pPr marL="0" indent="0" algn="ctr">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895456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lide Design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750" y="228601"/>
            <a:ext cx="7886700" cy="1325563"/>
          </a:xfrm>
          <a:prstGeom prst="rect">
            <a:avLst/>
          </a:prstGeom>
        </p:spPr>
        <p:txBody>
          <a:bodyPr/>
          <a:lstStyle>
            <a:lvl1pPr>
              <a:defRPr sz="2400">
                <a:solidFill>
                  <a:schemeClr val="bg1"/>
                </a:solidFill>
                <a:latin typeface="Calibri" charset="0"/>
                <a:ea typeface="Calibri" charset="0"/>
                <a:cs typeface="Calibri" charset="0"/>
              </a:defRPr>
            </a:lvl1pPr>
          </a:lstStyle>
          <a:p>
            <a:r>
              <a:rPr lang="en-US" dirty="0"/>
              <a:t>Calibri 32pt White (slide design option 3)</a:t>
            </a:r>
          </a:p>
        </p:txBody>
      </p:sp>
      <p:sp>
        <p:nvSpPr>
          <p:cNvPr id="3" name="Text Placeholder 2"/>
          <p:cNvSpPr>
            <a:spLocks noGrp="1"/>
          </p:cNvSpPr>
          <p:nvPr>
            <p:ph type="body" idx="1" hasCustomPrompt="1"/>
          </p:nvPr>
        </p:nvSpPr>
        <p:spPr>
          <a:xfrm>
            <a:off x="629841" y="1554163"/>
            <a:ext cx="6554333" cy="823912"/>
          </a:xfrm>
          <a:prstGeom prst="rect">
            <a:avLst/>
          </a:prstGeom>
        </p:spPr>
        <p:txBody>
          <a:bodyPr anchor="b"/>
          <a:lstStyle>
            <a:lvl1pPr marL="0" indent="0">
              <a:buNone/>
              <a:defRPr sz="1650" b="0" baseline="0">
                <a:solidFill>
                  <a:srgbClr val="003142"/>
                </a:solidFill>
                <a:latin typeface="Calibri" charset="0"/>
                <a:ea typeface="Calibri" charset="0"/>
                <a:cs typeface="Calibri"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Calibri 22pt USDA RD Blue (text color R-0 G-49 B-66)</a:t>
            </a:r>
          </a:p>
        </p:txBody>
      </p:sp>
      <p:sp>
        <p:nvSpPr>
          <p:cNvPr id="4" name="Content Placeholder 3"/>
          <p:cNvSpPr>
            <a:spLocks noGrp="1"/>
          </p:cNvSpPr>
          <p:nvPr>
            <p:ph sz="half" idx="2" hasCustomPrompt="1"/>
          </p:nvPr>
        </p:nvSpPr>
        <p:spPr>
          <a:xfrm>
            <a:off x="629841" y="2378075"/>
            <a:ext cx="6161252" cy="3684588"/>
          </a:xfrm>
          <a:prstGeom prst="rect">
            <a:avLst/>
          </a:prstGeom>
        </p:spPr>
        <p:txBody>
          <a:bodyPr/>
          <a:lstStyle>
            <a:lvl1pPr>
              <a:lnSpc>
                <a:spcPct val="100000"/>
              </a:lnSpc>
              <a:buClr>
                <a:srgbClr val="456F61"/>
              </a:buClr>
              <a:defRPr sz="1500" baseline="0">
                <a:solidFill>
                  <a:srgbClr val="6C6C6C"/>
                </a:solidFill>
                <a:latin typeface="Calibri" charset="0"/>
                <a:ea typeface="Calibri" charset="0"/>
                <a:cs typeface="Calibri" charset="0"/>
              </a:defRPr>
            </a:lvl1pPr>
            <a:lvl2pPr>
              <a:lnSpc>
                <a:spcPct val="100000"/>
              </a:lnSpc>
              <a:buClr>
                <a:srgbClr val="456F61"/>
              </a:buClr>
              <a:defRPr sz="1350" baseline="0">
                <a:solidFill>
                  <a:srgbClr val="6C6C6C"/>
                </a:solidFill>
                <a:latin typeface="Calibri" charset="0"/>
                <a:ea typeface="Calibri" charset="0"/>
                <a:cs typeface="Calibri" charset="0"/>
              </a:defRPr>
            </a:lvl2pPr>
            <a:lvl3pPr>
              <a:lnSpc>
                <a:spcPct val="100000"/>
              </a:lnSpc>
              <a:buClr>
                <a:srgbClr val="456F61"/>
              </a:buClr>
              <a:defRPr sz="1275" baseline="0">
                <a:solidFill>
                  <a:srgbClr val="6C6C6C"/>
                </a:solidFill>
                <a:latin typeface="Calibri" charset="0"/>
                <a:ea typeface="Calibri" charset="0"/>
                <a:cs typeface="Calibri" charset="0"/>
              </a:defRPr>
            </a:lvl3pPr>
          </a:lstStyle>
          <a:p>
            <a:pPr lvl="0"/>
            <a:r>
              <a:rPr lang="en-US" dirty="0"/>
              <a:t>1st level Bullet text Calibri 20pt text</a:t>
            </a:r>
          </a:p>
          <a:p>
            <a:pPr lvl="1"/>
            <a:r>
              <a:rPr lang="en-US" dirty="0"/>
              <a:t>2nd level Bullet text Calibri 18pt text</a:t>
            </a:r>
          </a:p>
          <a:p>
            <a:pPr lvl="2"/>
            <a:r>
              <a:rPr lang="en-US" dirty="0"/>
              <a:t>3rd level Bullet text Calibri 17pt text</a:t>
            </a:r>
          </a:p>
        </p:txBody>
      </p:sp>
    </p:spTree>
    <p:extLst>
      <p:ext uri="{BB962C8B-B14F-4D97-AF65-F5344CB8AC3E}">
        <p14:creationId xmlns:p14="http://schemas.microsoft.com/office/powerpoint/2010/main" val="2074196170"/>
      </p:ext>
    </p:extLst>
  </p:cSld>
  <p:clrMapOvr>
    <a:masterClrMapping/>
  </p:clrMapOvr>
  <p:extLst mod="1">
    <p:ext uri="{DCECCB84-F9BA-43D5-87BE-67443E8EF086}">
      <p15:sldGuideLst xmlns:p15="http://schemas.microsoft.com/office/powerpoint/2012/main">
        <p15:guide id="1" pos="180">
          <p15:clr>
            <a:srgbClr val="FBAE40"/>
          </p15:clr>
        </p15:guide>
        <p15:guide id="2" orient="horz" pos="144">
          <p15:clr>
            <a:srgbClr val="FBAE40"/>
          </p15:clr>
        </p15:guide>
        <p15:guide id="3" orient="horz" pos="1296">
          <p15:clr>
            <a:srgbClr val="FBAE40"/>
          </p15:clr>
        </p15:guide>
        <p15:guide id="4" pos="39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lide Design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750" y="232744"/>
            <a:ext cx="7886700" cy="1325563"/>
          </a:xfrm>
          <a:prstGeom prst="rect">
            <a:avLst/>
          </a:prstGeom>
        </p:spPr>
        <p:txBody>
          <a:bodyPr/>
          <a:lstStyle>
            <a:lvl1pPr>
              <a:defRPr sz="2400">
                <a:solidFill>
                  <a:srgbClr val="003142"/>
                </a:solidFill>
                <a:latin typeface="Calibri" charset="0"/>
                <a:ea typeface="Calibri" charset="0"/>
                <a:cs typeface="Calibri" charset="0"/>
              </a:defRPr>
            </a:lvl1pPr>
          </a:lstStyle>
          <a:p>
            <a:r>
              <a:rPr lang="en-US" dirty="0"/>
              <a:t>Calibri 32pt USDA RD Blue (slide design option 2)</a:t>
            </a:r>
          </a:p>
        </p:txBody>
      </p:sp>
      <p:sp>
        <p:nvSpPr>
          <p:cNvPr id="3" name="Text Placeholder 2"/>
          <p:cNvSpPr>
            <a:spLocks noGrp="1"/>
          </p:cNvSpPr>
          <p:nvPr>
            <p:ph type="body" idx="1" hasCustomPrompt="1"/>
          </p:nvPr>
        </p:nvSpPr>
        <p:spPr>
          <a:xfrm>
            <a:off x="629841" y="1554163"/>
            <a:ext cx="6161252" cy="823912"/>
          </a:xfrm>
          <a:prstGeom prst="rect">
            <a:avLst/>
          </a:prstGeom>
        </p:spPr>
        <p:txBody>
          <a:bodyPr anchor="b"/>
          <a:lstStyle>
            <a:lvl1pPr marL="0" indent="0">
              <a:buNone/>
              <a:defRPr sz="1650" b="0" baseline="0">
                <a:solidFill>
                  <a:srgbClr val="456F61"/>
                </a:solidFill>
                <a:latin typeface="Calibri" charset="0"/>
                <a:ea typeface="Calibri" charset="0"/>
                <a:cs typeface="Calibri"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Calibri 22pt USDA RD Green (text color R-69 G-111 B-97</a:t>
            </a:r>
          </a:p>
        </p:txBody>
      </p:sp>
      <p:sp>
        <p:nvSpPr>
          <p:cNvPr id="4" name="Content Placeholder 3"/>
          <p:cNvSpPr>
            <a:spLocks noGrp="1"/>
          </p:cNvSpPr>
          <p:nvPr>
            <p:ph sz="half" idx="2" hasCustomPrompt="1"/>
          </p:nvPr>
        </p:nvSpPr>
        <p:spPr>
          <a:xfrm>
            <a:off x="629841" y="2378075"/>
            <a:ext cx="6161252" cy="3684588"/>
          </a:xfrm>
          <a:prstGeom prst="rect">
            <a:avLst/>
          </a:prstGeom>
        </p:spPr>
        <p:txBody>
          <a:bodyPr/>
          <a:lstStyle>
            <a:lvl1pPr>
              <a:lnSpc>
                <a:spcPct val="100000"/>
              </a:lnSpc>
              <a:buClr>
                <a:srgbClr val="003142"/>
              </a:buClr>
              <a:defRPr sz="1500" baseline="0">
                <a:solidFill>
                  <a:srgbClr val="6C6C6C"/>
                </a:solidFill>
                <a:latin typeface="Calibri" charset="0"/>
                <a:ea typeface="Calibri" charset="0"/>
                <a:cs typeface="Calibri" charset="0"/>
              </a:defRPr>
            </a:lvl1pPr>
            <a:lvl2pPr>
              <a:lnSpc>
                <a:spcPct val="100000"/>
              </a:lnSpc>
              <a:buClr>
                <a:srgbClr val="003142"/>
              </a:buClr>
              <a:defRPr sz="1350" baseline="0">
                <a:solidFill>
                  <a:srgbClr val="6C6C6C"/>
                </a:solidFill>
                <a:latin typeface="Calibri" charset="0"/>
                <a:ea typeface="Calibri" charset="0"/>
                <a:cs typeface="Calibri" charset="0"/>
              </a:defRPr>
            </a:lvl2pPr>
            <a:lvl3pPr>
              <a:lnSpc>
                <a:spcPct val="100000"/>
              </a:lnSpc>
              <a:buClr>
                <a:srgbClr val="003142"/>
              </a:buClr>
              <a:defRPr sz="1275" baseline="0">
                <a:solidFill>
                  <a:srgbClr val="6C6C6C"/>
                </a:solidFill>
                <a:latin typeface="Calibri" charset="0"/>
                <a:ea typeface="Calibri" charset="0"/>
                <a:cs typeface="Calibri" charset="0"/>
              </a:defRPr>
            </a:lvl3pPr>
          </a:lstStyle>
          <a:p>
            <a:pPr lvl="0"/>
            <a:r>
              <a:rPr lang="en-US" dirty="0"/>
              <a:t>1st level Bullet text Calibri 20pt text</a:t>
            </a:r>
          </a:p>
          <a:p>
            <a:pPr lvl="1"/>
            <a:r>
              <a:rPr lang="en-US" dirty="0"/>
              <a:t>2nd level Bullet text Calibri 18pt text</a:t>
            </a:r>
          </a:p>
          <a:p>
            <a:pPr lvl="2"/>
            <a:r>
              <a:rPr lang="en-US" dirty="0"/>
              <a:t>3rd level Bullet text Calibri 17pt text</a:t>
            </a:r>
          </a:p>
        </p:txBody>
      </p:sp>
    </p:spTree>
    <p:extLst>
      <p:ext uri="{BB962C8B-B14F-4D97-AF65-F5344CB8AC3E}">
        <p14:creationId xmlns:p14="http://schemas.microsoft.com/office/powerpoint/2010/main" val="2499213385"/>
      </p:ext>
    </p:extLst>
  </p:cSld>
  <p:clrMapOvr>
    <a:masterClrMapping/>
  </p:clrMapOvr>
  <p:extLst mod="1">
    <p:ext uri="{DCECCB84-F9BA-43D5-87BE-67443E8EF086}">
      <p15:sldGuideLst xmlns:p15="http://schemas.microsoft.com/office/powerpoint/2012/main">
        <p15:guide id="1" pos="180">
          <p15:clr>
            <a:srgbClr val="FBAE40"/>
          </p15:clr>
        </p15:guide>
        <p15:guide id="2" orient="horz" pos="144">
          <p15:clr>
            <a:srgbClr val="FBAE40"/>
          </p15:clr>
        </p15:guide>
        <p15:guide id="3" orient="horz" pos="1296">
          <p15:clr>
            <a:srgbClr val="FBAE40"/>
          </p15:clr>
        </p15:guide>
        <p15:guide id="4" pos="39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pPr defTabSz="914400"/>
            <a:fld id="{D91538A6-DA10-453E-B5B8-5A79DC06B613}" type="datetimeFigureOut">
              <a:rPr lang="en-US" sz="1800" smtClean="0">
                <a:solidFill>
                  <a:srgbClr val="000000"/>
                </a:solidFill>
              </a:rPr>
              <a:pPr defTabSz="914400"/>
              <a:t>4/18/2018</a:t>
            </a:fld>
            <a:endParaRPr lang="en-US" sz="1800">
              <a:solidFill>
                <a:srgbClr val="000000"/>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pPr defTabSz="914400"/>
            <a:endParaRPr lang="en-US" sz="1800">
              <a:solidFill>
                <a:srgbClr val="000000"/>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pPr defTabSz="914400"/>
            <a:fld id="{E6329F31-8F48-4CE8-852A-C57918B7C9AC}" type="slidenum">
              <a:rPr lang="en-US" sz="1800" smtClean="0">
                <a:solidFill>
                  <a:srgbClr val="000000"/>
                </a:solidFill>
              </a:rPr>
              <a:pPr defTabSz="914400"/>
              <a:t>‹#›</a:t>
            </a:fld>
            <a:endParaRPr lang="en-US" sz="1800">
              <a:solidFill>
                <a:srgbClr val="000000"/>
              </a:solidFill>
            </a:endParaRPr>
          </a:p>
        </p:txBody>
      </p:sp>
    </p:spTree>
    <p:extLst>
      <p:ext uri="{BB962C8B-B14F-4D97-AF65-F5344CB8AC3E}">
        <p14:creationId xmlns:p14="http://schemas.microsoft.com/office/powerpoint/2010/main" val="1386014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lide Design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750" y="228601"/>
            <a:ext cx="7886700" cy="1325563"/>
          </a:xfrm>
          <a:prstGeom prst="rect">
            <a:avLst/>
          </a:prstGeom>
        </p:spPr>
        <p:txBody>
          <a:bodyPr/>
          <a:lstStyle>
            <a:lvl1pPr>
              <a:defRPr>
                <a:latin typeface="Calibri" charset="0"/>
                <a:ea typeface="Calibri" charset="0"/>
                <a:cs typeface="Calibri" charset="0"/>
              </a:defRPr>
            </a:lvl1pPr>
          </a:lstStyle>
          <a:p>
            <a:r>
              <a:rPr lang="en-US" dirty="0"/>
              <a:t>Calibri 32pt White (slide design option 1)</a:t>
            </a:r>
          </a:p>
        </p:txBody>
      </p:sp>
      <p:sp>
        <p:nvSpPr>
          <p:cNvPr id="3" name="Text Placeholder 2"/>
          <p:cNvSpPr>
            <a:spLocks noGrp="1"/>
          </p:cNvSpPr>
          <p:nvPr>
            <p:ph type="body" idx="1" hasCustomPrompt="1"/>
          </p:nvPr>
        </p:nvSpPr>
        <p:spPr>
          <a:xfrm>
            <a:off x="629841" y="1554163"/>
            <a:ext cx="5157642" cy="823912"/>
          </a:xfrm>
          <a:prstGeom prst="rect">
            <a:avLst/>
          </a:prstGeom>
        </p:spPr>
        <p:txBody>
          <a:bodyPr anchor="b"/>
          <a:lstStyle>
            <a:lvl1pPr marL="0" indent="0">
              <a:buNone/>
              <a:defRPr sz="1650" b="0">
                <a:solidFill>
                  <a:srgbClr val="003142"/>
                </a:solidFill>
                <a:latin typeface="Calibri" charset="0"/>
                <a:ea typeface="Calibri" charset="0"/>
                <a:cs typeface="Calibri"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Calibri 22pt USDA RD Blue (text color R-0 G-49 B-66</a:t>
            </a:r>
          </a:p>
        </p:txBody>
      </p:sp>
      <p:sp>
        <p:nvSpPr>
          <p:cNvPr id="4" name="Content Placeholder 3"/>
          <p:cNvSpPr>
            <a:spLocks noGrp="1"/>
          </p:cNvSpPr>
          <p:nvPr>
            <p:ph sz="half" idx="2" hasCustomPrompt="1"/>
          </p:nvPr>
        </p:nvSpPr>
        <p:spPr>
          <a:xfrm>
            <a:off x="629841" y="2378075"/>
            <a:ext cx="6161252" cy="3684588"/>
          </a:xfrm>
          <a:prstGeom prst="rect">
            <a:avLst/>
          </a:prstGeom>
        </p:spPr>
        <p:txBody>
          <a:bodyPr/>
          <a:lstStyle>
            <a:lvl1pPr>
              <a:lnSpc>
                <a:spcPct val="150000"/>
              </a:lnSpc>
              <a:buClr>
                <a:srgbClr val="456F61"/>
              </a:buClr>
              <a:defRPr sz="1500" baseline="0">
                <a:solidFill>
                  <a:srgbClr val="6C6C6C"/>
                </a:solidFill>
                <a:latin typeface="Calibri" charset="0"/>
                <a:ea typeface="Calibri" charset="0"/>
                <a:cs typeface="Calibri" charset="0"/>
              </a:defRPr>
            </a:lvl1pPr>
            <a:lvl2pPr>
              <a:lnSpc>
                <a:spcPct val="150000"/>
              </a:lnSpc>
              <a:buClr>
                <a:srgbClr val="456F61"/>
              </a:buClr>
              <a:defRPr sz="1350" baseline="0">
                <a:solidFill>
                  <a:srgbClr val="6C6C6C"/>
                </a:solidFill>
                <a:latin typeface="Calibri" charset="0"/>
                <a:ea typeface="Calibri" charset="0"/>
                <a:cs typeface="Calibri" charset="0"/>
              </a:defRPr>
            </a:lvl2pPr>
            <a:lvl3pPr>
              <a:lnSpc>
                <a:spcPct val="150000"/>
              </a:lnSpc>
              <a:buClr>
                <a:srgbClr val="456F61"/>
              </a:buClr>
              <a:defRPr sz="1275" baseline="0">
                <a:solidFill>
                  <a:srgbClr val="6C6C6C"/>
                </a:solidFill>
                <a:latin typeface="Calibri" charset="0"/>
                <a:ea typeface="Calibri" charset="0"/>
                <a:cs typeface="Calibri" charset="0"/>
              </a:defRPr>
            </a:lvl3pPr>
          </a:lstStyle>
          <a:p>
            <a:pPr lvl="0"/>
            <a:r>
              <a:rPr lang="en-US" dirty="0"/>
              <a:t>1st level Bullet text Calibri 20pt text</a:t>
            </a:r>
          </a:p>
          <a:p>
            <a:pPr lvl="1"/>
            <a:r>
              <a:rPr lang="en-US" dirty="0"/>
              <a:t>2nd level Bullet text Calibri 18pt text</a:t>
            </a:r>
          </a:p>
          <a:p>
            <a:pPr lvl="2"/>
            <a:r>
              <a:rPr lang="en-US" dirty="0"/>
              <a:t>3rd level Bullet text Calibri 17pt text</a:t>
            </a:r>
          </a:p>
        </p:txBody>
      </p:sp>
    </p:spTree>
    <p:extLst>
      <p:ext uri="{BB962C8B-B14F-4D97-AF65-F5344CB8AC3E}">
        <p14:creationId xmlns:p14="http://schemas.microsoft.com/office/powerpoint/2010/main" val="215915178"/>
      </p:ext>
    </p:extLst>
  </p:cSld>
  <p:clrMapOvr>
    <a:masterClrMapping/>
  </p:clrMapOvr>
  <p:extLst mod="1">
    <p:ext uri="{DCECCB84-F9BA-43D5-87BE-67443E8EF086}">
      <p15:sldGuideLst xmlns:p15="http://schemas.microsoft.com/office/powerpoint/2012/main">
        <p15:guide id="1" pos="180">
          <p15:clr>
            <a:srgbClr val="FBAE40"/>
          </p15:clr>
        </p15:guide>
        <p15:guide id="2" orient="horz" pos="144">
          <p15:clr>
            <a:srgbClr val="FBAE40"/>
          </p15:clr>
        </p15:guide>
        <p15:guide id="3" orient="horz" pos="1296">
          <p15:clr>
            <a:srgbClr val="FBAE40"/>
          </p15:clr>
        </p15:guide>
        <p15:guide id="4" pos="39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all Out Message 1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071983"/>
            <a:ext cx="7886700" cy="615178"/>
          </a:xfrm>
          <a:prstGeom prst="rect">
            <a:avLst/>
          </a:prstGeom>
        </p:spPr>
        <p:txBody>
          <a:bodyPr/>
          <a:lstStyle>
            <a:lvl1pPr marL="0" marR="0" indent="0" algn="ctr" defTabSz="685800" rtl="0" eaLnBrk="1" fontAlgn="auto" latinLnBrk="0" hangingPunct="1">
              <a:lnSpc>
                <a:spcPct val="90000"/>
              </a:lnSpc>
              <a:spcBef>
                <a:spcPct val="0"/>
              </a:spcBef>
              <a:spcAft>
                <a:spcPts val="0"/>
              </a:spcAft>
              <a:buClrTx/>
              <a:buSzTx/>
              <a:buFontTx/>
              <a:buNone/>
              <a:tabLst/>
              <a:defRPr sz="3000">
                <a:solidFill>
                  <a:schemeClr val="bg1"/>
                </a:solidFill>
                <a:latin typeface="Calibri" charset="0"/>
                <a:ea typeface="Calibri" charset="0"/>
                <a:cs typeface="Calibri" charset="0"/>
              </a:defRPr>
            </a:lvl1pPr>
          </a:lstStyle>
          <a:p>
            <a:r>
              <a:rPr lang="en-US" dirty="0">
                <a:solidFill>
                  <a:schemeClr val="bg1"/>
                </a:solidFill>
              </a:rPr>
              <a:t>Call Out Message - Calibri Light 40pt White</a:t>
            </a:r>
            <a:endParaRPr lang="en-US" dirty="0"/>
          </a:p>
        </p:txBody>
      </p:sp>
    </p:spTree>
    <p:extLst>
      <p:ext uri="{BB962C8B-B14F-4D97-AF65-F5344CB8AC3E}">
        <p14:creationId xmlns:p14="http://schemas.microsoft.com/office/powerpoint/2010/main" val="3093376239"/>
      </p:ext>
    </p:extLst>
  </p:cSld>
  <p:clrMapOvr>
    <a:masterClrMapping/>
  </p:clrMapOvr>
  <p:extLst mod="1">
    <p:ext uri="{DCECCB84-F9BA-43D5-87BE-67443E8EF086}">
      <p15:sldGuideLst xmlns:p15="http://schemas.microsoft.com/office/powerpoint/2012/main">
        <p15:guide id="1" pos="2880">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1"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1"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1538A6-DA10-453E-B5B8-5A79DC06B613}" type="datetimeFigureOut">
              <a:rPr lang="en-US" smtClean="0"/>
              <a:t>4/18/2018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329F31-8F48-4CE8-852A-C57918B7C9AC}" type="slidenum">
              <a:rPr lang="en-US" smtClean="0"/>
              <a:t>‹#›</a:t>
            </a:fld>
            <a:endParaRPr lang="en-US" dirty="0"/>
          </a:p>
        </p:txBody>
      </p:sp>
    </p:spTree>
    <p:extLst>
      <p:ext uri="{BB962C8B-B14F-4D97-AF65-F5344CB8AC3E}">
        <p14:creationId xmlns:p14="http://schemas.microsoft.com/office/powerpoint/2010/main" val="181200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4"/>
            <a:ext cx="3887391"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1538A6-DA10-453E-B5B8-5A79DC06B613}" type="datetimeFigureOut">
              <a:rPr lang="en-US" smtClean="0"/>
              <a:t>4/18/2018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6329F31-8F48-4CE8-852A-C57918B7C9AC}" type="slidenum">
              <a:rPr lang="en-US" smtClean="0"/>
              <a:t>‹#›</a:t>
            </a:fld>
            <a:endParaRPr lang="en-US" dirty="0"/>
          </a:p>
        </p:txBody>
      </p:sp>
    </p:spTree>
    <p:extLst>
      <p:ext uri="{BB962C8B-B14F-4D97-AF65-F5344CB8AC3E}">
        <p14:creationId xmlns:p14="http://schemas.microsoft.com/office/powerpoint/2010/main" val="231070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1538A6-DA10-453E-B5B8-5A79DC06B613}" type="datetimeFigureOut">
              <a:rPr lang="en-US" smtClean="0"/>
              <a:t>4/18/2018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6329F31-8F48-4CE8-852A-C57918B7C9AC}" type="slidenum">
              <a:rPr lang="en-US" smtClean="0"/>
              <a:t>‹#›</a:t>
            </a:fld>
            <a:endParaRPr lang="en-US" dirty="0"/>
          </a:p>
        </p:txBody>
      </p:sp>
    </p:spTree>
    <p:extLst>
      <p:ext uri="{BB962C8B-B14F-4D97-AF65-F5344CB8AC3E}">
        <p14:creationId xmlns:p14="http://schemas.microsoft.com/office/powerpoint/2010/main" val="1775076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538A6-DA10-453E-B5B8-5A79DC06B613}" type="datetimeFigureOut">
              <a:rPr lang="en-US" smtClean="0"/>
              <a:t>4/18/2018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6329F31-8F48-4CE8-852A-C57918B7C9AC}" type="slidenum">
              <a:rPr lang="en-US" smtClean="0"/>
              <a:t>‹#›</a:t>
            </a:fld>
            <a:endParaRPr lang="en-US" dirty="0"/>
          </a:p>
        </p:txBody>
      </p:sp>
    </p:spTree>
    <p:extLst>
      <p:ext uri="{BB962C8B-B14F-4D97-AF65-F5344CB8AC3E}">
        <p14:creationId xmlns:p14="http://schemas.microsoft.com/office/powerpoint/2010/main" val="3403785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3" y="987430"/>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3" y="2057401"/>
            <a:ext cx="294917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D91538A6-DA10-453E-B5B8-5A79DC06B613}" type="datetimeFigureOut">
              <a:rPr lang="en-US" smtClean="0"/>
              <a:t>4/18/2018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329F31-8F48-4CE8-852A-C57918B7C9AC}" type="slidenum">
              <a:rPr lang="en-US" smtClean="0"/>
              <a:t>‹#›</a:t>
            </a:fld>
            <a:endParaRPr lang="en-US" dirty="0"/>
          </a:p>
        </p:txBody>
      </p:sp>
    </p:spTree>
    <p:extLst>
      <p:ext uri="{BB962C8B-B14F-4D97-AF65-F5344CB8AC3E}">
        <p14:creationId xmlns:p14="http://schemas.microsoft.com/office/powerpoint/2010/main" val="2402000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3" y="987430"/>
            <a:ext cx="4629151"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629843" y="2057401"/>
            <a:ext cx="294917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D91538A6-DA10-453E-B5B8-5A79DC06B613}" type="datetimeFigureOut">
              <a:rPr lang="en-US" smtClean="0"/>
              <a:t>4/18/2018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329F31-8F48-4CE8-852A-C57918B7C9AC}" type="slidenum">
              <a:rPr lang="en-US" smtClean="0"/>
              <a:t>‹#›</a:t>
            </a:fld>
            <a:endParaRPr lang="en-US" dirty="0"/>
          </a:p>
        </p:txBody>
      </p:sp>
    </p:spTree>
    <p:extLst>
      <p:ext uri="{BB962C8B-B14F-4D97-AF65-F5344CB8AC3E}">
        <p14:creationId xmlns:p14="http://schemas.microsoft.com/office/powerpoint/2010/main" val="3054682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9"/>
            <a:ext cx="78867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28652" y="1825625"/>
            <a:ext cx="78867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1" y="6356355"/>
            <a:ext cx="20574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D91538A6-DA10-453E-B5B8-5A79DC06B613}" type="datetimeFigureOut">
              <a:rPr lang="en-US" smtClean="0"/>
              <a:t>4/18/2018</a:t>
            </a:fld>
            <a:endParaRPr lang="en-US" dirty="0"/>
          </a:p>
        </p:txBody>
      </p:sp>
      <p:sp>
        <p:nvSpPr>
          <p:cNvPr id="5" name="Footer Placeholder 4"/>
          <p:cNvSpPr>
            <a:spLocks noGrp="1"/>
          </p:cNvSpPr>
          <p:nvPr>
            <p:ph type="ftr" sz="quarter" idx="3"/>
          </p:nvPr>
        </p:nvSpPr>
        <p:spPr>
          <a:xfrm>
            <a:off x="3028952" y="6356355"/>
            <a:ext cx="30861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1" y="6356355"/>
            <a:ext cx="20574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E6329F31-8F48-4CE8-852A-C57918B7C9AC}" type="slidenum">
              <a:rPr lang="en-US" smtClean="0"/>
              <a:t>‹#›</a:t>
            </a:fld>
            <a:endParaRPr lang="en-US" dirty="0"/>
          </a:p>
        </p:txBody>
      </p:sp>
    </p:spTree>
    <p:extLst>
      <p:ext uri="{BB962C8B-B14F-4D97-AF65-F5344CB8AC3E}">
        <p14:creationId xmlns:p14="http://schemas.microsoft.com/office/powerpoint/2010/main" val="24416630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35"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9E1F0"/>
        </a:solidFill>
        <a:effectLst/>
      </p:bgPr>
    </p:bg>
    <p:spTree>
      <p:nvGrpSpPr>
        <p:cNvPr id="1" name=""/>
        <p:cNvGrpSpPr/>
        <p:nvPr/>
      </p:nvGrpSpPr>
      <p:grpSpPr>
        <a:xfrm>
          <a:off x="0" y="0"/>
          <a:ext cx="0" cy="0"/>
          <a:chOff x="0" y="0"/>
          <a:chExt cx="0" cy="0"/>
        </a:xfrm>
      </p:grpSpPr>
      <p:sp>
        <p:nvSpPr>
          <p:cNvPr id="1026" name="AutoShape 7"/>
          <p:cNvSpPr>
            <a:spLocks noChangeArrowheads="1"/>
          </p:cNvSpPr>
          <p:nvPr userDrawn="1"/>
        </p:nvSpPr>
        <p:spPr bwMode="auto">
          <a:xfrm>
            <a:off x="200025" y="381000"/>
            <a:ext cx="8686800" cy="685800"/>
          </a:xfrm>
          <a:prstGeom prst="roundRect">
            <a:avLst>
              <a:gd name="adj" fmla="val 16667"/>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4000" dirty="0">
              <a:solidFill>
                <a:srgbClr val="FFFFFF"/>
              </a:solidFill>
              <a:latin typeface="Benguiat Medium" pitchFamily="18" charset="0"/>
            </a:endParaRPr>
          </a:p>
        </p:txBody>
      </p:sp>
      <p:sp>
        <p:nvSpPr>
          <p:cNvPr id="1027" name="Rectangle 3"/>
          <p:cNvSpPr>
            <a:spLocks noGrp="1" noChangeArrowheads="1"/>
          </p:cNvSpPr>
          <p:nvPr>
            <p:ph type="body" idx="1"/>
          </p:nvPr>
        </p:nvSpPr>
        <p:spPr bwMode="auto">
          <a:xfrm>
            <a:off x="228600" y="1219200"/>
            <a:ext cx="8686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5"/>
          <p:cNvSpPr/>
          <p:nvPr userDrawn="1"/>
        </p:nvSpPr>
        <p:spPr>
          <a:xfrm>
            <a:off x="200027" y="1219200"/>
            <a:ext cx="8715375" cy="5334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endParaRPr lang="en-US" dirty="0">
              <a:solidFill>
                <a:srgbClr val="FFFFFF"/>
              </a:solidFill>
            </a:endParaRPr>
          </a:p>
        </p:txBody>
      </p:sp>
      <p:pic>
        <p:nvPicPr>
          <p:cNvPr id="1029" name="Picture 6" descr="Logo"/>
          <p:cNvPicPr>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2802" y="5938840"/>
            <a:ext cx="17240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04791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36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a:solidFill>
            <a:schemeClr val="bg1"/>
          </a:solidFill>
          <a:latin typeface="Arial" charset="0"/>
          <a:cs typeface="Arial" charset="0"/>
        </a:defRPr>
      </a:lvl2pPr>
      <a:lvl3pPr algn="ctr" rtl="0" eaLnBrk="0" fontAlgn="base" hangingPunct="0">
        <a:spcBef>
          <a:spcPct val="0"/>
        </a:spcBef>
        <a:spcAft>
          <a:spcPct val="0"/>
        </a:spcAft>
        <a:defRPr sz="3600">
          <a:solidFill>
            <a:schemeClr val="bg1"/>
          </a:solidFill>
          <a:latin typeface="Arial" charset="0"/>
          <a:cs typeface="Arial" charset="0"/>
        </a:defRPr>
      </a:lvl3pPr>
      <a:lvl4pPr algn="ctr" rtl="0" eaLnBrk="0" fontAlgn="base" hangingPunct="0">
        <a:spcBef>
          <a:spcPct val="0"/>
        </a:spcBef>
        <a:spcAft>
          <a:spcPct val="0"/>
        </a:spcAft>
        <a:defRPr sz="3600">
          <a:solidFill>
            <a:schemeClr val="bg1"/>
          </a:solidFill>
          <a:latin typeface="Arial" charset="0"/>
          <a:cs typeface="Arial" charset="0"/>
        </a:defRPr>
      </a:lvl4pPr>
      <a:lvl5pPr algn="ctr" rtl="0" eaLnBrk="0" fontAlgn="base" hangingPunct="0">
        <a:spcBef>
          <a:spcPct val="0"/>
        </a:spcBef>
        <a:spcAft>
          <a:spcPct val="0"/>
        </a:spcAft>
        <a:defRPr sz="3600">
          <a:solidFill>
            <a:schemeClr val="bg1"/>
          </a:solidFill>
          <a:latin typeface="Arial" charset="0"/>
          <a:cs typeface="Arial" charset="0"/>
        </a:defRPr>
      </a:lvl5pPr>
      <a:lvl6pPr marL="457189" algn="ctr" rtl="0" fontAlgn="base">
        <a:spcBef>
          <a:spcPct val="0"/>
        </a:spcBef>
        <a:spcAft>
          <a:spcPct val="0"/>
        </a:spcAft>
        <a:defRPr sz="4400">
          <a:solidFill>
            <a:schemeClr val="bg1"/>
          </a:solidFill>
          <a:latin typeface="Benguiat" pitchFamily="18" charset="0"/>
        </a:defRPr>
      </a:lvl6pPr>
      <a:lvl7pPr marL="914377" algn="ctr" rtl="0" fontAlgn="base">
        <a:spcBef>
          <a:spcPct val="0"/>
        </a:spcBef>
        <a:spcAft>
          <a:spcPct val="0"/>
        </a:spcAft>
        <a:defRPr sz="4400">
          <a:solidFill>
            <a:schemeClr val="bg1"/>
          </a:solidFill>
          <a:latin typeface="Benguiat" pitchFamily="18" charset="0"/>
        </a:defRPr>
      </a:lvl7pPr>
      <a:lvl8pPr marL="1371566" algn="ctr" rtl="0" fontAlgn="base">
        <a:spcBef>
          <a:spcPct val="0"/>
        </a:spcBef>
        <a:spcAft>
          <a:spcPct val="0"/>
        </a:spcAft>
        <a:defRPr sz="4400">
          <a:solidFill>
            <a:schemeClr val="bg1"/>
          </a:solidFill>
          <a:latin typeface="Benguiat" pitchFamily="18" charset="0"/>
        </a:defRPr>
      </a:lvl8pPr>
      <a:lvl9pPr marL="1828754" algn="ctr" rtl="0" fontAlgn="base">
        <a:spcBef>
          <a:spcPct val="0"/>
        </a:spcBef>
        <a:spcAft>
          <a:spcPct val="0"/>
        </a:spcAft>
        <a:defRPr sz="4400">
          <a:solidFill>
            <a:schemeClr val="bg1"/>
          </a:solidFill>
          <a:latin typeface="Benguiat" pitchFamily="18" charset="0"/>
        </a:defRPr>
      </a:lvl9pPr>
    </p:titleStyle>
    <p:bodyStyle>
      <a:lvl1pPr marL="342891" indent="-342891"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32" indent="-285744"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2971" indent="-228594"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160" indent="-228594" algn="l" rtl="0" eaLnBrk="0" fontAlgn="base" hangingPunct="0">
        <a:spcBef>
          <a:spcPct val="20000"/>
        </a:spcBef>
        <a:spcAft>
          <a:spcPct val="0"/>
        </a:spcAft>
        <a:buChar char="–"/>
        <a:defRPr sz="1500">
          <a:solidFill>
            <a:srgbClr val="00539B"/>
          </a:solidFill>
          <a:latin typeface="Arial" pitchFamily="34" charset="0"/>
          <a:cs typeface="Arial" pitchFamily="34" charset="0"/>
        </a:defRPr>
      </a:lvl4pPr>
      <a:lvl5pPr marL="2057349" indent="-228594"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537" indent="-228594" algn="l" rtl="0" fontAlgn="base">
        <a:spcBef>
          <a:spcPct val="20000"/>
        </a:spcBef>
        <a:spcAft>
          <a:spcPct val="0"/>
        </a:spcAft>
        <a:buChar char="»"/>
        <a:defRPr sz="1200">
          <a:solidFill>
            <a:srgbClr val="00539B"/>
          </a:solidFill>
          <a:latin typeface="+mn-lt"/>
        </a:defRPr>
      </a:lvl6pPr>
      <a:lvl7pPr marL="2971726" indent="-228594" algn="l" rtl="0" fontAlgn="base">
        <a:spcBef>
          <a:spcPct val="20000"/>
        </a:spcBef>
        <a:spcAft>
          <a:spcPct val="0"/>
        </a:spcAft>
        <a:buChar char="»"/>
        <a:defRPr sz="1200">
          <a:solidFill>
            <a:srgbClr val="00539B"/>
          </a:solidFill>
          <a:latin typeface="+mn-lt"/>
        </a:defRPr>
      </a:lvl7pPr>
      <a:lvl8pPr marL="3428914" indent="-228594" algn="l" rtl="0" fontAlgn="base">
        <a:spcBef>
          <a:spcPct val="20000"/>
        </a:spcBef>
        <a:spcAft>
          <a:spcPct val="0"/>
        </a:spcAft>
        <a:buChar char="»"/>
        <a:defRPr sz="1200">
          <a:solidFill>
            <a:srgbClr val="00539B"/>
          </a:solidFill>
          <a:latin typeface="+mn-lt"/>
        </a:defRPr>
      </a:lvl8pPr>
      <a:lvl9pPr marL="3886103" indent="-228594" algn="l" rtl="0" fontAlgn="base">
        <a:spcBef>
          <a:spcPct val="20000"/>
        </a:spcBef>
        <a:spcAft>
          <a:spcPct val="0"/>
        </a:spcAft>
        <a:buChar char="»"/>
        <a:defRPr sz="1200">
          <a:solidFill>
            <a:srgbClr val="00539B"/>
          </a:solidFill>
          <a:latin typeface="+mn-lt"/>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AutoShape 7"/>
          <p:cNvSpPr>
            <a:spLocks noChangeArrowheads="1"/>
          </p:cNvSpPr>
          <p:nvPr userDrawn="1"/>
        </p:nvSpPr>
        <p:spPr bwMode="auto">
          <a:xfrm>
            <a:off x="200025" y="381000"/>
            <a:ext cx="8686800" cy="685800"/>
          </a:xfrm>
          <a:prstGeom prst="roundRect">
            <a:avLst>
              <a:gd name="adj" fmla="val 16667"/>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pPr>
            <a:endParaRPr lang="en-US" altLang="en-US" sz="3000">
              <a:solidFill>
                <a:srgbClr val="FFFFFF"/>
              </a:solidFill>
              <a:latin typeface="Benguiat Medium" pitchFamily="18" charset="0"/>
            </a:endParaRPr>
          </a:p>
        </p:txBody>
      </p:sp>
      <p:sp>
        <p:nvSpPr>
          <p:cNvPr id="1027" name="Rectangle 3"/>
          <p:cNvSpPr>
            <a:spLocks noGrp="1" noChangeArrowheads="1"/>
          </p:cNvSpPr>
          <p:nvPr>
            <p:ph type="body" idx="1"/>
          </p:nvPr>
        </p:nvSpPr>
        <p:spPr bwMode="auto">
          <a:xfrm>
            <a:off x="228600" y="1219200"/>
            <a:ext cx="8686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5"/>
          <p:cNvSpPr/>
          <p:nvPr userDrawn="1"/>
        </p:nvSpPr>
        <p:spPr>
          <a:xfrm>
            <a:off x="200026" y="1219200"/>
            <a:ext cx="8715375" cy="5334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350" dirty="0">
              <a:solidFill>
                <a:srgbClr val="FFFFFF"/>
              </a:solidFill>
            </a:endParaRPr>
          </a:p>
        </p:txBody>
      </p:sp>
      <p:pic>
        <p:nvPicPr>
          <p:cNvPr id="1029" name="Picture 6" descr="Logo"/>
          <p:cNvPicPr>
            <a:picLocks noChangeAspect="1" noChangeArrowheads="1"/>
          </p:cNvPicPr>
          <p:nvPr userDrawn="1"/>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2801" y="5938838"/>
            <a:ext cx="1724025"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14496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Lst>
  <p:txStyles>
    <p:titleStyle>
      <a:lvl1pPr algn="ctr" rtl="0" eaLnBrk="0" fontAlgn="base" hangingPunct="0">
        <a:spcBef>
          <a:spcPct val="0"/>
        </a:spcBef>
        <a:spcAft>
          <a:spcPct val="0"/>
        </a:spcAft>
        <a:defRPr sz="27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2700">
          <a:solidFill>
            <a:schemeClr val="bg1"/>
          </a:solidFill>
          <a:latin typeface="Arial" charset="0"/>
          <a:cs typeface="Arial" charset="0"/>
        </a:defRPr>
      </a:lvl2pPr>
      <a:lvl3pPr algn="ctr" rtl="0" eaLnBrk="0" fontAlgn="base" hangingPunct="0">
        <a:spcBef>
          <a:spcPct val="0"/>
        </a:spcBef>
        <a:spcAft>
          <a:spcPct val="0"/>
        </a:spcAft>
        <a:defRPr sz="2700">
          <a:solidFill>
            <a:schemeClr val="bg1"/>
          </a:solidFill>
          <a:latin typeface="Arial" charset="0"/>
          <a:cs typeface="Arial" charset="0"/>
        </a:defRPr>
      </a:lvl3pPr>
      <a:lvl4pPr algn="ctr" rtl="0" eaLnBrk="0" fontAlgn="base" hangingPunct="0">
        <a:spcBef>
          <a:spcPct val="0"/>
        </a:spcBef>
        <a:spcAft>
          <a:spcPct val="0"/>
        </a:spcAft>
        <a:defRPr sz="2700">
          <a:solidFill>
            <a:schemeClr val="bg1"/>
          </a:solidFill>
          <a:latin typeface="Arial" charset="0"/>
          <a:cs typeface="Arial" charset="0"/>
        </a:defRPr>
      </a:lvl4pPr>
      <a:lvl5pPr algn="ctr" rtl="0" eaLnBrk="0" fontAlgn="base" hangingPunct="0">
        <a:spcBef>
          <a:spcPct val="0"/>
        </a:spcBef>
        <a:spcAft>
          <a:spcPct val="0"/>
        </a:spcAft>
        <a:defRPr sz="2700">
          <a:solidFill>
            <a:schemeClr val="bg1"/>
          </a:solidFill>
          <a:latin typeface="Arial" charset="0"/>
          <a:cs typeface="Arial" charset="0"/>
        </a:defRPr>
      </a:lvl5pPr>
      <a:lvl6pPr marL="342900" algn="ctr" rtl="0" fontAlgn="base">
        <a:spcBef>
          <a:spcPct val="0"/>
        </a:spcBef>
        <a:spcAft>
          <a:spcPct val="0"/>
        </a:spcAft>
        <a:defRPr sz="3300">
          <a:solidFill>
            <a:schemeClr val="bg1"/>
          </a:solidFill>
          <a:latin typeface="Benguiat" pitchFamily="18" charset="0"/>
        </a:defRPr>
      </a:lvl6pPr>
      <a:lvl7pPr marL="685800" algn="ctr" rtl="0" fontAlgn="base">
        <a:spcBef>
          <a:spcPct val="0"/>
        </a:spcBef>
        <a:spcAft>
          <a:spcPct val="0"/>
        </a:spcAft>
        <a:defRPr sz="3300">
          <a:solidFill>
            <a:schemeClr val="bg1"/>
          </a:solidFill>
          <a:latin typeface="Benguiat" pitchFamily="18" charset="0"/>
        </a:defRPr>
      </a:lvl7pPr>
      <a:lvl8pPr marL="1028700" algn="ctr" rtl="0" fontAlgn="base">
        <a:spcBef>
          <a:spcPct val="0"/>
        </a:spcBef>
        <a:spcAft>
          <a:spcPct val="0"/>
        </a:spcAft>
        <a:defRPr sz="3300">
          <a:solidFill>
            <a:schemeClr val="bg1"/>
          </a:solidFill>
          <a:latin typeface="Benguiat" pitchFamily="18" charset="0"/>
        </a:defRPr>
      </a:lvl8pPr>
      <a:lvl9pPr marL="1371600" algn="ctr" rtl="0" fontAlgn="base">
        <a:spcBef>
          <a:spcPct val="0"/>
        </a:spcBef>
        <a:spcAft>
          <a:spcPct val="0"/>
        </a:spcAft>
        <a:defRPr sz="3300">
          <a:solidFill>
            <a:schemeClr val="bg1"/>
          </a:solidFill>
          <a:latin typeface="Benguiat" pitchFamily="18" charset="0"/>
        </a:defRPr>
      </a:lvl9pPr>
    </p:titleStyle>
    <p:bodyStyle>
      <a:lvl1pPr marL="257175" indent="-257175" algn="l" rtl="0" eaLnBrk="0" fontAlgn="base" hangingPunct="0">
        <a:spcBef>
          <a:spcPct val="20000"/>
        </a:spcBef>
        <a:spcAft>
          <a:spcPct val="0"/>
        </a:spcAft>
        <a:buFont typeface="Wingdings" panose="05000000000000000000" pitchFamily="2" charset="2"/>
        <a:buChar char="Ø"/>
        <a:defRPr sz="2100">
          <a:solidFill>
            <a:srgbClr val="00539B"/>
          </a:solidFill>
          <a:latin typeface="Arial" pitchFamily="34" charset="0"/>
          <a:ea typeface="+mn-ea"/>
          <a:cs typeface="Arial" pitchFamily="34" charset="0"/>
        </a:defRPr>
      </a:lvl1pPr>
      <a:lvl2pPr marL="557213" indent="-214313" algn="l" rtl="0" eaLnBrk="0" fontAlgn="base" hangingPunct="0">
        <a:spcBef>
          <a:spcPct val="20000"/>
        </a:spcBef>
        <a:spcAft>
          <a:spcPct val="0"/>
        </a:spcAft>
        <a:buFont typeface="Wingdings" panose="05000000000000000000" pitchFamily="2" charset="2"/>
        <a:buChar char="§"/>
        <a:defRPr sz="1800">
          <a:solidFill>
            <a:srgbClr val="00539B"/>
          </a:solidFill>
          <a:latin typeface="Arial" pitchFamily="34" charset="0"/>
          <a:cs typeface="Arial" pitchFamily="34" charset="0"/>
        </a:defRPr>
      </a:lvl2pPr>
      <a:lvl3pPr marL="857250" indent="-17145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200150" indent="-171450" algn="l" rtl="0" eaLnBrk="0" fontAlgn="base" hangingPunct="0">
        <a:spcBef>
          <a:spcPct val="20000"/>
        </a:spcBef>
        <a:spcAft>
          <a:spcPct val="0"/>
        </a:spcAft>
        <a:buChar char="–"/>
        <a:defRPr sz="1050">
          <a:solidFill>
            <a:srgbClr val="00539B"/>
          </a:solidFill>
          <a:latin typeface="Arial" pitchFamily="34" charset="0"/>
          <a:cs typeface="Arial" pitchFamily="34" charset="0"/>
        </a:defRPr>
      </a:lvl4pPr>
      <a:lvl5pPr marL="1543050" indent="-171450" algn="l" rtl="0" eaLnBrk="0" fontAlgn="base" hangingPunct="0">
        <a:spcBef>
          <a:spcPct val="20000"/>
        </a:spcBef>
        <a:spcAft>
          <a:spcPct val="0"/>
        </a:spcAft>
        <a:buChar char="»"/>
        <a:defRPr sz="900">
          <a:solidFill>
            <a:srgbClr val="00539B"/>
          </a:solidFill>
          <a:latin typeface="Arial" pitchFamily="34" charset="0"/>
          <a:cs typeface="Arial" pitchFamily="34" charset="0"/>
        </a:defRPr>
      </a:lvl5pPr>
      <a:lvl6pPr marL="1885950" indent="-171450" algn="l" rtl="0" fontAlgn="base">
        <a:spcBef>
          <a:spcPct val="20000"/>
        </a:spcBef>
        <a:spcAft>
          <a:spcPct val="0"/>
        </a:spcAft>
        <a:buChar char="»"/>
        <a:defRPr sz="900">
          <a:solidFill>
            <a:srgbClr val="00539B"/>
          </a:solidFill>
          <a:latin typeface="+mn-lt"/>
        </a:defRPr>
      </a:lvl6pPr>
      <a:lvl7pPr marL="2228850" indent="-171450" algn="l" rtl="0" fontAlgn="base">
        <a:spcBef>
          <a:spcPct val="20000"/>
        </a:spcBef>
        <a:spcAft>
          <a:spcPct val="0"/>
        </a:spcAft>
        <a:buChar char="»"/>
        <a:defRPr sz="900">
          <a:solidFill>
            <a:srgbClr val="00539B"/>
          </a:solidFill>
          <a:latin typeface="+mn-lt"/>
        </a:defRPr>
      </a:lvl7pPr>
      <a:lvl8pPr marL="2571750" indent="-171450" algn="l" rtl="0" fontAlgn="base">
        <a:spcBef>
          <a:spcPct val="20000"/>
        </a:spcBef>
        <a:spcAft>
          <a:spcPct val="0"/>
        </a:spcAft>
        <a:buChar char="»"/>
        <a:defRPr sz="900">
          <a:solidFill>
            <a:srgbClr val="00539B"/>
          </a:solidFill>
          <a:latin typeface="+mn-lt"/>
        </a:defRPr>
      </a:lvl8pPr>
      <a:lvl9pPr marL="2914650" indent="-171450" algn="l" rtl="0" fontAlgn="base">
        <a:spcBef>
          <a:spcPct val="20000"/>
        </a:spcBef>
        <a:spcAft>
          <a:spcPct val="0"/>
        </a:spcAft>
        <a:buChar char="»"/>
        <a:defRPr sz="900">
          <a:solidFill>
            <a:srgbClr val="00539B"/>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41.gif"/><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9.jp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hyperlink" Target="https://youtu.be/9ASpsYlF5ms"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s://www.epa.gov/sustainable-water-infrastructure/workshop-box-sustainable-management-rural-and-small-water-and" TargetMode="External"/><Relationship Id="rId2" Type="http://schemas.openxmlformats.org/officeDocument/2006/relationships/hyperlink" Target="https://www.rd.usda.gov/programs-services/services/sustainable-management-tools" TargetMode="Externa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7407"/>
          <a:stretch/>
        </p:blipFill>
        <p:spPr>
          <a:xfrm>
            <a:off x="1" y="1"/>
            <a:ext cx="9144000" cy="6857999"/>
          </a:xfrm>
          <a:prstGeom prst="rect">
            <a:avLst/>
          </a:prstGeom>
        </p:spPr>
      </p:pic>
      <p:sp>
        <p:nvSpPr>
          <p:cNvPr id="4" name="Subtitle 3"/>
          <p:cNvSpPr>
            <a:spLocks noGrp="1"/>
          </p:cNvSpPr>
          <p:nvPr>
            <p:ph type="subTitle" idx="1"/>
          </p:nvPr>
        </p:nvSpPr>
        <p:spPr>
          <a:xfrm>
            <a:off x="1521630" y="1071295"/>
            <a:ext cx="6749143" cy="1671874"/>
          </a:xfrm>
        </p:spPr>
        <p:txBody>
          <a:bodyPr>
            <a:normAutofit lnSpcReduction="10000"/>
          </a:bodyPr>
          <a:lstStyle/>
          <a:p>
            <a:r>
              <a:rPr lang="en-US" sz="3500" dirty="0">
                <a:latin typeface="Arial" panose="020B0604020202020204" pitchFamily="34" charset="0"/>
                <a:cs typeface="Arial" panose="020B0604020202020204" pitchFamily="34" charset="0"/>
              </a:rPr>
              <a:t>Workshop in a Box: </a:t>
            </a:r>
          </a:p>
          <a:p>
            <a:r>
              <a:rPr lang="en-US" sz="3500" dirty="0">
                <a:latin typeface="Arial" panose="020B0604020202020204" pitchFamily="34" charset="0"/>
                <a:cs typeface="Arial" panose="020B0604020202020204" pitchFamily="34" charset="0"/>
              </a:rPr>
              <a:t>A Treasure Chest of </a:t>
            </a:r>
          </a:p>
          <a:p>
            <a:r>
              <a:rPr lang="en-US" sz="3500" dirty="0">
                <a:latin typeface="Arial" panose="020B0604020202020204" pitchFamily="34" charset="0"/>
                <a:cs typeface="Arial" panose="020B0604020202020204" pitchFamily="34" charset="0"/>
              </a:rPr>
              <a:t>Value to Small Systems</a:t>
            </a:r>
          </a:p>
          <a:p>
            <a:endParaRPr lang="en-US" dirty="0"/>
          </a:p>
        </p:txBody>
      </p:sp>
      <p:pic>
        <p:nvPicPr>
          <p:cNvPr id="5" name="Picture 6"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80" y="102764"/>
            <a:ext cx="1566642" cy="11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txBox="1">
            <a:spLocks/>
          </p:cNvSpPr>
          <p:nvPr/>
        </p:nvSpPr>
        <p:spPr>
          <a:xfrm>
            <a:off x="2446916" y="3822316"/>
            <a:ext cx="4898572" cy="1798406"/>
          </a:xfrm>
          <a:prstGeom prst="rect">
            <a:avLst/>
          </a:prstGeom>
        </p:spPr>
        <p:txBody>
          <a:bodyPr lIns="91438" tIns="45719" rIns="91438" bIns="45719">
            <a:normAutofit fontScale="92500"/>
          </a:bodyPr>
          <a:lstStyle>
            <a:lvl1pPr marL="342900" indent="-342900" algn="l" rtl="0" eaLnBrk="0" fontAlgn="base" hangingPunct="0">
              <a:spcBef>
                <a:spcPct val="20000"/>
              </a:spcBef>
              <a:spcAft>
                <a:spcPct val="0"/>
              </a:spcAft>
              <a:buFont typeface="Wingdings"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marL="0" indent="0" algn="ctr">
              <a:buNone/>
              <a:defRPr/>
            </a:pPr>
            <a:r>
              <a:rPr lang="en-US" sz="2400" kern="0" dirty="0">
                <a:solidFill>
                  <a:schemeClr val="tx1"/>
                </a:solidFill>
              </a:rPr>
              <a:t>RCAP National Conference</a:t>
            </a:r>
          </a:p>
          <a:p>
            <a:pPr marL="0" indent="0" algn="ctr">
              <a:buNone/>
              <a:defRPr/>
            </a:pPr>
            <a:r>
              <a:rPr lang="en-US" sz="2400" kern="0" dirty="0">
                <a:solidFill>
                  <a:schemeClr val="tx1"/>
                </a:solidFill>
              </a:rPr>
              <a:t>April 25, 2018</a:t>
            </a:r>
          </a:p>
          <a:p>
            <a:pPr marL="0" indent="0" algn="ctr">
              <a:buNone/>
              <a:defRPr/>
            </a:pPr>
            <a:r>
              <a:rPr lang="en-US" sz="2400" kern="0" dirty="0">
                <a:solidFill>
                  <a:schemeClr val="tx1"/>
                </a:solidFill>
              </a:rPr>
              <a:t>Laura </a:t>
            </a:r>
            <a:r>
              <a:rPr lang="en-US" sz="2400" kern="0" dirty="0" err="1">
                <a:solidFill>
                  <a:schemeClr val="tx1"/>
                </a:solidFill>
              </a:rPr>
              <a:t>Dubin</a:t>
            </a:r>
            <a:r>
              <a:rPr lang="en-US" sz="2400" kern="0" dirty="0">
                <a:solidFill>
                  <a:schemeClr val="tx1"/>
                </a:solidFill>
              </a:rPr>
              <a:t>, RCAC - NM</a:t>
            </a:r>
          </a:p>
          <a:p>
            <a:pPr marL="0" indent="0" algn="ctr">
              <a:buNone/>
              <a:defRPr/>
            </a:pPr>
            <a:r>
              <a:rPr lang="en-US" sz="2400" kern="0" dirty="0">
                <a:solidFill>
                  <a:schemeClr val="tx1"/>
                </a:solidFill>
              </a:rPr>
              <a:t>Mark Johnson, RCAP Solutions - VT</a:t>
            </a:r>
          </a:p>
          <a:p>
            <a:pPr marL="0" indent="0" algn="ctr">
              <a:buNone/>
              <a:defRPr/>
            </a:pPr>
            <a:endParaRPr lang="en-US" kern="0" dirty="0">
              <a:solidFill>
                <a:srgbClr val="002060"/>
              </a:solidFill>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202" y="6206652"/>
            <a:ext cx="1566642" cy="587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2974" y="6111122"/>
            <a:ext cx="2591026" cy="683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7468" y="485164"/>
            <a:ext cx="1826532" cy="1826532"/>
          </a:xfrm>
          <a:prstGeom prst="rect">
            <a:avLst/>
          </a:prstGeom>
        </p:spPr>
      </p:pic>
    </p:spTree>
    <p:extLst>
      <p:ext uri="{BB962C8B-B14F-4D97-AF65-F5344CB8AC3E}">
        <p14:creationId xmlns:p14="http://schemas.microsoft.com/office/powerpoint/2010/main" val="3830077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39695"/>
            <a:ext cx="8229600" cy="619103"/>
          </a:xfrm>
        </p:spPr>
        <p:txBody>
          <a:bodyPr/>
          <a:lstStyle/>
          <a:p>
            <a:r>
              <a:rPr lang="en-US" sz="2800" dirty="0"/>
              <a:t>WIB Process</a:t>
            </a:r>
          </a:p>
        </p:txBody>
      </p:sp>
      <p:sp>
        <p:nvSpPr>
          <p:cNvPr id="6" name="Content Placeholder 5"/>
          <p:cNvSpPr>
            <a:spLocks noGrp="1"/>
          </p:cNvSpPr>
          <p:nvPr>
            <p:ph idx="1"/>
          </p:nvPr>
        </p:nvSpPr>
        <p:spPr/>
        <p:txBody>
          <a:bodyPr/>
          <a:lstStyle/>
          <a:p>
            <a:r>
              <a:rPr lang="en-US" dirty="0">
                <a:solidFill>
                  <a:schemeClr val="accent6">
                    <a:lumMod val="75000"/>
                  </a:schemeClr>
                </a:solidFill>
              </a:rPr>
              <a:t>Step 1</a:t>
            </a:r>
            <a:r>
              <a:rPr lang="en-US" dirty="0"/>
              <a:t>: RATE your system’s level of achievement (practice and performance) for each management area </a:t>
            </a:r>
          </a:p>
          <a:p>
            <a:r>
              <a:rPr lang="en-US" dirty="0">
                <a:solidFill>
                  <a:schemeClr val="accent6">
                    <a:lumMod val="75000"/>
                  </a:schemeClr>
                </a:solidFill>
              </a:rPr>
              <a:t>Step 2</a:t>
            </a:r>
            <a:r>
              <a:rPr lang="en-US" dirty="0"/>
              <a:t>: RANK the importance of each area </a:t>
            </a:r>
          </a:p>
          <a:p>
            <a:r>
              <a:rPr lang="en-US" dirty="0">
                <a:solidFill>
                  <a:schemeClr val="accent6">
                    <a:lumMod val="75000"/>
                  </a:schemeClr>
                </a:solidFill>
              </a:rPr>
              <a:t>Step 3</a:t>
            </a:r>
            <a:r>
              <a:rPr lang="en-US" dirty="0"/>
              <a:t>: PLOT the results </a:t>
            </a:r>
          </a:p>
          <a:p>
            <a:r>
              <a:rPr lang="en-US" dirty="0">
                <a:solidFill>
                  <a:schemeClr val="accent6">
                    <a:lumMod val="75000"/>
                  </a:schemeClr>
                </a:solidFill>
              </a:rPr>
              <a:t>Step 4</a:t>
            </a:r>
            <a:r>
              <a:rPr lang="en-US" dirty="0"/>
              <a:t>: IMPROVE by exploring high achievement-related practices </a:t>
            </a:r>
          </a:p>
          <a:p>
            <a:r>
              <a:rPr lang="en-US" dirty="0">
                <a:solidFill>
                  <a:schemeClr val="accent6">
                    <a:lumMod val="75000"/>
                  </a:schemeClr>
                </a:solidFill>
              </a:rPr>
              <a:t>Step 5</a:t>
            </a:r>
            <a:r>
              <a:rPr lang="en-US" dirty="0"/>
              <a:t>: Create an Action Plan</a:t>
            </a:r>
          </a:p>
          <a:p>
            <a:endParaRPr lang="en-US" dirty="0"/>
          </a:p>
        </p:txBody>
      </p:sp>
    </p:spTree>
    <p:extLst>
      <p:ext uri="{BB962C8B-B14F-4D97-AF65-F5344CB8AC3E}">
        <p14:creationId xmlns:p14="http://schemas.microsoft.com/office/powerpoint/2010/main" val="3513746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The Ten Key Management Areas</a:t>
            </a:r>
          </a:p>
        </p:txBody>
      </p:sp>
      <p:graphicFrame>
        <p:nvGraphicFramePr>
          <p:cNvPr id="4" name="Content Placeholder 3"/>
          <p:cNvGraphicFramePr>
            <a:graphicFrameLocks noGrp="1"/>
          </p:cNvGraphicFramePr>
          <p:nvPr>
            <p:ph idx="1"/>
          </p:nvPr>
        </p:nvGraphicFramePr>
        <p:xfrm>
          <a:off x="0" y="1065008"/>
          <a:ext cx="9144000" cy="56062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Hexagon 5"/>
          <p:cNvSpPr/>
          <p:nvPr/>
        </p:nvSpPr>
        <p:spPr>
          <a:xfrm>
            <a:off x="1893194" y="1205802"/>
            <a:ext cx="1609860" cy="136801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100" dirty="0">
              <a:solidFill>
                <a:srgbClr val="FFFFFF"/>
              </a:solidFill>
            </a:endParaRPr>
          </a:p>
        </p:txBody>
      </p:sp>
      <p:sp>
        <p:nvSpPr>
          <p:cNvPr id="8" name="Hexagon 7"/>
          <p:cNvSpPr/>
          <p:nvPr/>
        </p:nvSpPr>
        <p:spPr>
          <a:xfrm>
            <a:off x="682580" y="3696237"/>
            <a:ext cx="1571223" cy="149394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a:solidFill>
                  <a:srgbClr val="FFFFFF"/>
                </a:solidFill>
              </a:rPr>
              <a:t>Water Resource Adequacy</a:t>
            </a:r>
          </a:p>
        </p:txBody>
      </p:sp>
      <p:sp>
        <p:nvSpPr>
          <p:cNvPr id="9" name="Hexagon 8"/>
          <p:cNvSpPr/>
          <p:nvPr/>
        </p:nvSpPr>
        <p:spPr>
          <a:xfrm>
            <a:off x="5615187" y="1205803"/>
            <a:ext cx="1584101" cy="145392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10" name="Hexagon 9"/>
          <p:cNvSpPr/>
          <p:nvPr/>
        </p:nvSpPr>
        <p:spPr>
          <a:xfrm>
            <a:off x="6909514" y="3696237"/>
            <a:ext cx="1596980" cy="153463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12" name="TextBox 11"/>
          <p:cNvSpPr txBox="1"/>
          <p:nvPr/>
        </p:nvSpPr>
        <p:spPr>
          <a:xfrm>
            <a:off x="5834131" y="5427909"/>
            <a:ext cx="1584101" cy="584775"/>
          </a:xfrm>
          <a:prstGeom prst="rect">
            <a:avLst/>
          </a:prstGeom>
          <a:noFill/>
        </p:spPr>
        <p:txBody>
          <a:bodyPr wrap="square" rtlCol="0">
            <a:spAutoFit/>
          </a:bodyPr>
          <a:lstStyle/>
          <a:p>
            <a:pPr algn="ctr" defTabSz="914400"/>
            <a:r>
              <a:rPr lang="en-US" sz="1600" dirty="0">
                <a:solidFill>
                  <a:srgbClr val="FFFFFF"/>
                </a:solidFill>
              </a:rPr>
              <a:t>Infrastructure Stability</a:t>
            </a:r>
          </a:p>
        </p:txBody>
      </p:sp>
      <p:sp>
        <p:nvSpPr>
          <p:cNvPr id="13" name="TextBox 12"/>
          <p:cNvSpPr txBox="1"/>
          <p:nvPr/>
        </p:nvSpPr>
        <p:spPr>
          <a:xfrm>
            <a:off x="7199288" y="4134118"/>
            <a:ext cx="1017433" cy="584775"/>
          </a:xfrm>
          <a:prstGeom prst="rect">
            <a:avLst/>
          </a:prstGeom>
          <a:noFill/>
        </p:spPr>
        <p:txBody>
          <a:bodyPr wrap="square" rtlCol="0">
            <a:spAutoFit/>
          </a:bodyPr>
          <a:lstStyle/>
          <a:p>
            <a:pPr defTabSz="914400"/>
            <a:r>
              <a:rPr lang="en-US" sz="1600" dirty="0">
                <a:solidFill>
                  <a:srgbClr val="FFFFFF"/>
                </a:solidFill>
              </a:rPr>
              <a:t>Financial Viability</a:t>
            </a:r>
          </a:p>
        </p:txBody>
      </p:sp>
      <p:sp>
        <p:nvSpPr>
          <p:cNvPr id="14" name="TextBox 13"/>
          <p:cNvSpPr txBox="1"/>
          <p:nvPr/>
        </p:nvSpPr>
        <p:spPr>
          <a:xfrm>
            <a:off x="5834131" y="1502889"/>
            <a:ext cx="1365157" cy="738664"/>
          </a:xfrm>
          <a:prstGeom prst="rect">
            <a:avLst/>
          </a:prstGeom>
          <a:noFill/>
        </p:spPr>
        <p:txBody>
          <a:bodyPr wrap="square" rtlCol="0">
            <a:spAutoFit/>
          </a:bodyPr>
          <a:lstStyle/>
          <a:p>
            <a:pPr defTabSz="914400"/>
            <a:r>
              <a:rPr lang="en-US" sz="1400" dirty="0">
                <a:solidFill>
                  <a:srgbClr val="FFFFFF"/>
                </a:solidFill>
              </a:rPr>
              <a:t>Employee Leadership &amp; Development</a:t>
            </a:r>
          </a:p>
        </p:txBody>
      </p:sp>
      <p:sp>
        <p:nvSpPr>
          <p:cNvPr id="15" name="TextBox 14"/>
          <p:cNvSpPr txBox="1"/>
          <p:nvPr/>
        </p:nvSpPr>
        <p:spPr>
          <a:xfrm>
            <a:off x="2137892" y="1424932"/>
            <a:ext cx="1339403" cy="1015663"/>
          </a:xfrm>
          <a:prstGeom prst="rect">
            <a:avLst/>
          </a:prstGeom>
          <a:noFill/>
        </p:spPr>
        <p:txBody>
          <a:bodyPr wrap="square" rtlCol="0">
            <a:spAutoFit/>
          </a:bodyPr>
          <a:lstStyle/>
          <a:p>
            <a:pPr defTabSz="914400"/>
            <a:r>
              <a:rPr lang="en-US" sz="1400" dirty="0">
                <a:solidFill>
                  <a:srgbClr val="FFFFFF"/>
                </a:solidFill>
              </a:rPr>
              <a:t>Stakeholder Understanding &amp; Support</a:t>
            </a:r>
          </a:p>
          <a:p>
            <a:pPr defTabSz="914400"/>
            <a:endParaRPr lang="en-US" sz="1800" dirty="0">
              <a:solidFill>
                <a:srgbClr val="000000"/>
              </a:solidFill>
            </a:endParaRPr>
          </a:p>
        </p:txBody>
      </p:sp>
      <p:sp>
        <p:nvSpPr>
          <p:cNvPr id="16" name="Up Arrow 15"/>
          <p:cNvSpPr/>
          <p:nvPr/>
        </p:nvSpPr>
        <p:spPr>
          <a:xfrm rot="6569509">
            <a:off x="2601530" y="2765080"/>
            <a:ext cx="412125" cy="7856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17" name="Up Arrow 16"/>
          <p:cNvSpPr/>
          <p:nvPr/>
        </p:nvSpPr>
        <p:spPr>
          <a:xfrm rot="17860979">
            <a:off x="5588420" y="4296944"/>
            <a:ext cx="412125" cy="7856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19" name="Up Arrow 18"/>
          <p:cNvSpPr/>
          <p:nvPr/>
        </p:nvSpPr>
        <p:spPr>
          <a:xfrm rot="3439953">
            <a:off x="2707147" y="4326087"/>
            <a:ext cx="412125" cy="7856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20" name="Up Arrow 19"/>
          <p:cNvSpPr/>
          <p:nvPr/>
        </p:nvSpPr>
        <p:spPr>
          <a:xfrm rot="14414736">
            <a:off x="5757890" y="2801720"/>
            <a:ext cx="412125" cy="7856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Tree>
    <p:extLst>
      <p:ext uri="{BB962C8B-B14F-4D97-AF65-F5344CB8AC3E}">
        <p14:creationId xmlns:p14="http://schemas.microsoft.com/office/powerpoint/2010/main" val="919130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529" y="425080"/>
            <a:ext cx="7886700" cy="583327"/>
          </a:xfrm>
        </p:spPr>
        <p:txBody>
          <a:bodyPr>
            <a:noAutofit/>
          </a:bodyPr>
          <a:lstStyle/>
          <a:p>
            <a:r>
              <a:rPr lang="en-US" sz="2800" b="1" dirty="0"/>
              <a:t>The Self-Assessment Exercise</a:t>
            </a:r>
          </a:p>
        </p:txBody>
      </p:sp>
      <p:pic>
        <p:nvPicPr>
          <p:cNvPr id="3" name="Picture 2"/>
          <p:cNvPicPr/>
          <p:nvPr/>
        </p:nvPicPr>
        <p:blipFill>
          <a:blip r:embed="rId3" cstate="print"/>
          <a:srcRect l="11988" t="19398" r="23511" b="12248"/>
          <a:stretch>
            <a:fillRect/>
          </a:stretch>
        </p:blipFill>
        <p:spPr bwMode="auto">
          <a:xfrm>
            <a:off x="651529" y="1184856"/>
            <a:ext cx="8170499" cy="5673144"/>
          </a:xfrm>
          <a:prstGeom prst="rect">
            <a:avLst/>
          </a:prstGeom>
          <a:ln>
            <a:solidFill>
              <a:schemeClr val="tx1"/>
            </a:solidFill>
          </a:ln>
          <a:effectLst/>
        </p:spPr>
      </p:pic>
    </p:spTree>
    <p:extLst>
      <p:ext uri="{BB962C8B-B14F-4D97-AF65-F5344CB8AC3E}">
        <p14:creationId xmlns:p14="http://schemas.microsoft.com/office/powerpoint/2010/main" val="1272611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sz="2800" b="1" dirty="0"/>
              <a:t>Materials to Create an Action Plan</a:t>
            </a:r>
          </a:p>
        </p:txBody>
      </p:sp>
      <p:pic>
        <p:nvPicPr>
          <p:cNvPr id="4" name="Content Placeholder 3" descr="Image of the Sustainable Management Action Plan worksheet."/>
          <p:cNvPicPr>
            <a:picLocks noGrp="1"/>
          </p:cNvPicPr>
          <p:nvPr>
            <p:ph sz="quarter" idx="10"/>
          </p:nvPr>
        </p:nvPicPr>
        <p:blipFill rotWithShape="1">
          <a:blip r:embed="rId3" cstate="print">
            <a:extLst>
              <a:ext uri="{28A0092B-C50C-407E-A947-70E740481C1C}">
                <a14:useLocalDpi xmlns:a14="http://schemas.microsoft.com/office/drawing/2010/main" val="0"/>
              </a:ext>
            </a:extLst>
          </a:blip>
          <a:srcRect l="20760" t="23133" r="50439" b="9288"/>
          <a:stretch/>
        </p:blipFill>
        <p:spPr bwMode="auto">
          <a:xfrm>
            <a:off x="4983383" y="1524000"/>
            <a:ext cx="4041348" cy="5334000"/>
          </a:xfrm>
          <a:prstGeom prst="rect">
            <a:avLst/>
          </a:prstGeom>
          <a:ln>
            <a:solidFill>
              <a:schemeClr val="tx1"/>
            </a:solidFill>
          </a:ln>
          <a:extLst>
            <a:ext uri="{53640926-AAD7-44D8-BBD7-CCE9431645EC}">
              <a14:shadowObscured xmlns:a14="http://schemas.microsoft.com/office/drawing/2010/main"/>
            </a:ext>
          </a:extLst>
        </p:spPr>
      </p:pic>
      <p:pic>
        <p:nvPicPr>
          <p:cNvPr id="5" name="Picture 4" descr="Image of the Next Steps for Your Utility handout. "/>
          <p:cNvPicPr>
            <a:picLocks noChangeAspect="1"/>
          </p:cNvPicPr>
          <p:nvPr/>
        </p:nvPicPr>
        <p:blipFill rotWithShape="1">
          <a:blip r:embed="rId4">
            <a:extLst>
              <a:ext uri="{28A0092B-C50C-407E-A947-70E740481C1C}">
                <a14:useLocalDpi xmlns:a14="http://schemas.microsoft.com/office/drawing/2010/main" val="0"/>
              </a:ext>
            </a:extLst>
          </a:blip>
          <a:srcRect l="20713" t="19614" r="50436" b="12184"/>
          <a:stretch/>
        </p:blipFill>
        <p:spPr>
          <a:xfrm>
            <a:off x="374369" y="1524000"/>
            <a:ext cx="4013757" cy="5334000"/>
          </a:xfrm>
          <a:prstGeom prst="rect">
            <a:avLst/>
          </a:prstGeom>
          <a:ln>
            <a:solidFill>
              <a:schemeClr val="tx1"/>
            </a:solidFill>
          </a:ln>
        </p:spPr>
      </p:pic>
      <p:sp>
        <p:nvSpPr>
          <p:cNvPr id="6" name="Down Arrow 5"/>
          <p:cNvSpPr/>
          <p:nvPr/>
        </p:nvSpPr>
        <p:spPr>
          <a:xfrm rot="2774381">
            <a:off x="3582356" y="1124772"/>
            <a:ext cx="556592" cy="9276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7" name="Down Arrow 6"/>
          <p:cNvSpPr/>
          <p:nvPr/>
        </p:nvSpPr>
        <p:spPr>
          <a:xfrm rot="19013296">
            <a:off x="4629982" y="1131770"/>
            <a:ext cx="556592" cy="9276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Tree>
    <p:extLst>
      <p:ext uri="{BB962C8B-B14F-4D97-AF65-F5344CB8AC3E}">
        <p14:creationId xmlns:p14="http://schemas.microsoft.com/office/powerpoint/2010/main" val="2254884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341"/>
            <a:ext cx="8229600" cy="619103"/>
          </a:xfrm>
        </p:spPr>
        <p:txBody>
          <a:bodyPr/>
          <a:lstStyle/>
          <a:p>
            <a:r>
              <a:rPr lang="en-US" sz="2800" dirty="0"/>
              <a:t>Creating an Action Plan</a:t>
            </a:r>
          </a:p>
        </p:txBody>
      </p:sp>
      <p:sp>
        <p:nvSpPr>
          <p:cNvPr id="3" name="Content Placeholder 2"/>
          <p:cNvSpPr>
            <a:spLocks noGrp="1"/>
          </p:cNvSpPr>
          <p:nvPr>
            <p:ph idx="1"/>
          </p:nvPr>
        </p:nvSpPr>
        <p:spPr/>
        <p:txBody>
          <a:bodyPr/>
          <a:lstStyle/>
          <a:p>
            <a:r>
              <a:rPr lang="en-US" dirty="0"/>
              <a:t>Two worksheets for this process:</a:t>
            </a:r>
          </a:p>
          <a:p>
            <a:r>
              <a:rPr lang="en-US" dirty="0"/>
              <a:t>Next steps handout:</a:t>
            </a:r>
          </a:p>
          <a:p>
            <a:pPr lvl="1"/>
            <a:r>
              <a:rPr lang="en-US" dirty="0"/>
              <a:t>Their encyclopedia to use for the action plan worksheet</a:t>
            </a:r>
          </a:p>
          <a:p>
            <a:pPr lvl="1"/>
            <a:r>
              <a:rPr lang="en-US" dirty="0"/>
              <a:t>Potential actions to improve the critical management areas </a:t>
            </a:r>
          </a:p>
          <a:p>
            <a:pPr lvl="1"/>
            <a:r>
              <a:rPr lang="en-US" dirty="0"/>
              <a:t>Timeline and connections to working with a TA provider</a:t>
            </a:r>
          </a:p>
          <a:p>
            <a:r>
              <a:rPr lang="en-US" dirty="0"/>
              <a:t>Action Plan:</a:t>
            </a:r>
          </a:p>
          <a:p>
            <a:pPr lvl="1"/>
            <a:r>
              <a:rPr lang="en-US" dirty="0"/>
              <a:t> Your individual outline for moving forward</a:t>
            </a:r>
          </a:p>
          <a:p>
            <a:pPr lvl="1"/>
            <a:r>
              <a:rPr lang="en-US" dirty="0"/>
              <a:t> Pick top 3 priority management areas</a:t>
            </a:r>
          </a:p>
          <a:p>
            <a:pPr lvl="1"/>
            <a:r>
              <a:rPr lang="en-US" dirty="0"/>
              <a:t>Then ID the action &amp; logistics using the next steps references</a:t>
            </a:r>
          </a:p>
          <a:p>
            <a:pPr lvl="1"/>
            <a:endParaRPr lang="en-US" dirty="0"/>
          </a:p>
        </p:txBody>
      </p:sp>
    </p:spTree>
    <p:extLst>
      <p:ext uri="{BB962C8B-B14F-4D97-AF65-F5344CB8AC3E}">
        <p14:creationId xmlns:p14="http://schemas.microsoft.com/office/powerpoint/2010/main" val="1573280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09" y="404342"/>
            <a:ext cx="8229600" cy="619103"/>
          </a:xfrm>
        </p:spPr>
        <p:txBody>
          <a:bodyPr/>
          <a:lstStyle/>
          <a:p>
            <a:r>
              <a:rPr lang="en-US" sz="2800" dirty="0"/>
              <a:t>Effective Outreach</a:t>
            </a:r>
          </a:p>
        </p:txBody>
      </p:sp>
      <p:pic>
        <p:nvPicPr>
          <p:cNvPr id="6" name="Content Placeholder 5"/>
          <p:cNvPicPr>
            <a:picLocks noGrp="1"/>
          </p:cNvPicPr>
          <p:nvPr>
            <p:ph idx="1"/>
          </p:nvPr>
        </p:nvPicPr>
        <p:blipFill rotWithShape="1">
          <a:blip r:embed="rId3"/>
          <a:srcRect l="11783" t="20354" r="50638" b="7045"/>
          <a:stretch/>
        </p:blipFill>
        <p:spPr bwMode="auto">
          <a:xfrm>
            <a:off x="0" y="1505161"/>
            <a:ext cx="3050147" cy="4871805"/>
          </a:xfrm>
          <a:prstGeom prst="rect">
            <a:avLst/>
          </a:prstGeom>
          <a:ln>
            <a:solidFill>
              <a:schemeClr val="tx1"/>
            </a:solidFill>
          </a:ln>
          <a:extLst>
            <a:ext uri="{53640926-AAD7-44D8-BBD7-CCE9431645EC}">
              <a14:shadowObscured xmlns:a14="http://schemas.microsoft.com/office/drawing/2010/main"/>
            </a:ext>
          </a:extLst>
        </p:spPr>
      </p:pic>
      <p:pic>
        <p:nvPicPr>
          <p:cNvPr id="7" name="Picture 6"/>
          <p:cNvPicPr/>
          <p:nvPr/>
        </p:nvPicPr>
        <p:blipFill rotWithShape="1">
          <a:blip r:embed="rId4"/>
          <a:srcRect l="20739" t="23652" r="50586" b="10588"/>
          <a:stretch/>
        </p:blipFill>
        <p:spPr bwMode="auto">
          <a:xfrm>
            <a:off x="3362713" y="1505161"/>
            <a:ext cx="2758421" cy="487180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5"/>
          <a:srcRect l="21010" t="19792" r="50293" b="13802"/>
          <a:stretch/>
        </p:blipFill>
        <p:spPr>
          <a:xfrm>
            <a:off x="6433700" y="1505161"/>
            <a:ext cx="2710299" cy="4872948"/>
          </a:xfrm>
          <a:prstGeom prst="rect">
            <a:avLst/>
          </a:prstGeom>
          <a:ln>
            <a:solidFill>
              <a:schemeClr val="tx1"/>
            </a:solidFill>
          </a:ln>
        </p:spPr>
      </p:pic>
      <p:pic>
        <p:nvPicPr>
          <p:cNvPr id="10" name="Picture 9"/>
          <p:cNvPicPr>
            <a:picLocks noChangeAspect="1"/>
          </p:cNvPicPr>
          <p:nvPr/>
        </p:nvPicPr>
        <p:blipFill>
          <a:blip r:embed="rId6"/>
          <a:stretch>
            <a:fillRect/>
          </a:stretch>
        </p:blipFill>
        <p:spPr>
          <a:xfrm>
            <a:off x="-1" y="1024128"/>
            <a:ext cx="9144000" cy="5833872"/>
          </a:xfrm>
          <a:prstGeom prst="rect">
            <a:avLst/>
          </a:prstGeom>
        </p:spPr>
      </p:pic>
    </p:spTree>
    <p:extLst>
      <p:ext uri="{BB962C8B-B14F-4D97-AF65-F5344CB8AC3E}">
        <p14:creationId xmlns:p14="http://schemas.microsoft.com/office/powerpoint/2010/main" val="78604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a:blip r:embed="rId3"/>
          <a:stretch>
            <a:fillRect/>
          </a:stretch>
        </p:blipFill>
        <p:spPr>
          <a:xfrm>
            <a:off x="7122588" y="1211580"/>
            <a:ext cx="2021412" cy="1507974"/>
          </a:xfrm>
          <a:prstGeom prst="rect">
            <a:avLst/>
          </a:prstGeom>
        </p:spPr>
      </p:pic>
      <p:sp>
        <p:nvSpPr>
          <p:cNvPr id="2" name="Title 1"/>
          <p:cNvSpPr>
            <a:spLocks noGrp="1"/>
          </p:cNvSpPr>
          <p:nvPr>
            <p:ph type="title"/>
          </p:nvPr>
        </p:nvSpPr>
        <p:spPr>
          <a:xfrm>
            <a:off x="533400" y="522956"/>
            <a:ext cx="8229600" cy="619103"/>
          </a:xfrm>
        </p:spPr>
        <p:txBody>
          <a:bodyPr/>
          <a:lstStyle/>
          <a:p>
            <a:r>
              <a:rPr lang="en-US" sz="2800" dirty="0"/>
              <a:t>Updates &amp; Case Studies</a:t>
            </a:r>
          </a:p>
        </p:txBody>
      </p:sp>
      <p:pic>
        <p:nvPicPr>
          <p:cNvPr id="5" name="Content Placeholder 4"/>
          <p:cNvPicPr>
            <a:picLocks noGrp="1" noChangeAspect="1"/>
          </p:cNvPicPr>
          <p:nvPr>
            <p:ph idx="1"/>
          </p:nvPr>
        </p:nvPicPr>
        <p:blipFill rotWithShape="1">
          <a:blip r:embed="rId4"/>
          <a:srcRect l="40370" t="11130" r="24075" b="6196"/>
          <a:stretch/>
        </p:blipFill>
        <p:spPr>
          <a:xfrm>
            <a:off x="533400" y="1691640"/>
            <a:ext cx="2926080" cy="3825240"/>
          </a:xfrm>
          <a:prstGeom prst="rect">
            <a:avLst/>
          </a:prstGeom>
          <a:ln>
            <a:noFill/>
          </a:ln>
          <a:effectLst>
            <a:outerShdw blurRad="292100" dist="139700" dir="2700000" algn="tl" rotWithShape="0">
              <a:srgbClr val="333333">
                <a:alpha val="65000"/>
              </a:srgbClr>
            </a:outerShdw>
          </a:effectLst>
        </p:spPr>
      </p:pic>
      <p:sp>
        <p:nvSpPr>
          <p:cNvPr id="6" name="Content Placeholder 2"/>
          <p:cNvSpPr txBox="1">
            <a:spLocks/>
          </p:cNvSpPr>
          <p:nvPr/>
        </p:nvSpPr>
        <p:spPr>
          <a:xfrm>
            <a:off x="3634740" y="1691640"/>
            <a:ext cx="5052060" cy="4678680"/>
          </a:xfrm>
          <a:prstGeom prst="rect">
            <a:avLst/>
          </a:prstGeom>
        </p:spPr>
        <p:txBody>
          <a:bodyPr anchor="t"/>
          <a:lstStyle>
            <a:lvl1pPr marL="0" indent="0" algn="l" defTabSz="914400" rtl="0" eaLnBrk="1" latinLnBrk="0" hangingPunct="1">
              <a:lnSpc>
                <a:spcPct val="90000"/>
              </a:lnSpc>
              <a:spcBef>
                <a:spcPts val="1000"/>
              </a:spcBef>
              <a:buFont typeface="Arial"/>
              <a:buNone/>
              <a:defRPr sz="2200" b="0" kern="1200" baseline="0">
                <a:solidFill>
                  <a:srgbClr val="003142"/>
                </a:solidFill>
                <a:latin typeface="Calibri" charset="0"/>
                <a:ea typeface="Calibri" charset="0"/>
                <a:cs typeface="Calibri"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marL="342900" indent="-342900">
              <a:buFont typeface="Wingdings" panose="05000000000000000000" pitchFamily="2" charset="2"/>
              <a:buChar char="Ø"/>
            </a:pPr>
            <a:r>
              <a:rPr lang="en-US" sz="2800" dirty="0">
                <a:solidFill>
                  <a:srgbClr val="00539B"/>
                </a:solidFill>
                <a:latin typeface="Arial" panose="020B0604020202020204" pitchFamily="34" charset="0"/>
                <a:cs typeface="Arial" panose="020B0604020202020204" pitchFamily="34" charset="0"/>
              </a:rPr>
              <a:t>USDA and EPA gathered feedback in 2015 via webinars and case studies</a:t>
            </a:r>
          </a:p>
          <a:p>
            <a:pPr marL="342900" indent="-342900">
              <a:buFont typeface="Wingdings" panose="05000000000000000000" pitchFamily="2" charset="2"/>
              <a:buChar char="Ø"/>
            </a:pPr>
            <a:r>
              <a:rPr lang="en-US" sz="2800" dirty="0">
                <a:solidFill>
                  <a:srgbClr val="00539B"/>
                </a:solidFill>
                <a:latin typeface="Arial" panose="020B0604020202020204" pitchFamily="34" charset="0"/>
                <a:cs typeface="Arial" panose="020B0604020202020204" pitchFamily="34" charset="0"/>
              </a:rPr>
              <a:t>An “Accomplishments Report” was developed to explain the initiative </a:t>
            </a:r>
          </a:p>
          <a:p>
            <a:pPr marL="342900" indent="-342900">
              <a:buFont typeface="Wingdings" panose="05000000000000000000" pitchFamily="2" charset="2"/>
              <a:buChar char="Ø"/>
            </a:pPr>
            <a:r>
              <a:rPr lang="en-US" sz="2800" dirty="0">
                <a:solidFill>
                  <a:srgbClr val="00539B"/>
                </a:solidFill>
                <a:latin typeface="Arial" panose="020B0604020202020204" pitchFamily="34" charset="0"/>
                <a:cs typeface="Arial" panose="020B0604020202020204" pitchFamily="34" charset="0"/>
              </a:rPr>
              <a:t>Provides real-life examples of how utilities have benefitted from attending the workshops and utilizing the concepts</a:t>
            </a:r>
          </a:p>
        </p:txBody>
      </p:sp>
    </p:spTree>
    <p:extLst>
      <p:ext uri="{BB962C8B-B14F-4D97-AF65-F5344CB8AC3E}">
        <p14:creationId xmlns:p14="http://schemas.microsoft.com/office/powerpoint/2010/main" val="3537186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8639" y="375584"/>
            <a:ext cx="7886700" cy="731519"/>
          </a:xfrm>
        </p:spPr>
        <p:txBody>
          <a:bodyPr/>
          <a:lstStyle/>
          <a:p>
            <a:r>
              <a:rPr lang="en-US" sz="2800" b="1" dirty="0"/>
              <a:t>USDA Staff Quick Start Guide: What is it?</a:t>
            </a:r>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48765"/>
          <a:stretch/>
        </p:blipFill>
        <p:spPr>
          <a:xfrm>
            <a:off x="378558" y="1268730"/>
            <a:ext cx="3408751" cy="4732020"/>
          </a:xfrm>
        </p:spPr>
      </p:pic>
      <p:sp>
        <p:nvSpPr>
          <p:cNvPr id="7" name="Rectangle 6"/>
          <p:cNvSpPr/>
          <p:nvPr/>
        </p:nvSpPr>
        <p:spPr>
          <a:xfrm>
            <a:off x="3787308" y="1268730"/>
            <a:ext cx="4648031" cy="4893647"/>
          </a:xfrm>
          <a:prstGeom prst="rect">
            <a:avLst/>
          </a:prstGeom>
        </p:spPr>
        <p:txBody>
          <a:bodyPr wrap="square">
            <a:spAutoFit/>
          </a:bodyPr>
          <a:lstStyle/>
          <a:p>
            <a:pPr marL="342900" indent="-342900" defTabSz="914400">
              <a:buFont typeface="Arial" panose="020B0604020202020204" pitchFamily="34" charset="0"/>
              <a:buChar char="•"/>
            </a:pPr>
            <a:r>
              <a:rPr lang="en-US" sz="2400" dirty="0">
                <a:solidFill>
                  <a:srgbClr val="00539B"/>
                </a:solidFill>
                <a:latin typeface="Arial" panose="020B0604020202020204" pitchFamily="34" charset="0"/>
                <a:cs typeface="Arial" panose="020B0604020202020204" pitchFamily="34" charset="0"/>
              </a:rPr>
              <a:t>A quick reference document to help RD field staff to recognize opportunities to refer current or potential borrowers to the </a:t>
            </a:r>
            <a:r>
              <a:rPr lang="en-US" sz="2400" i="1" dirty="0">
                <a:solidFill>
                  <a:srgbClr val="00539B"/>
                </a:solidFill>
                <a:latin typeface="Arial" panose="020B0604020202020204" pitchFamily="34" charset="0"/>
                <a:cs typeface="Arial" panose="020B0604020202020204" pitchFamily="34" charset="0"/>
              </a:rPr>
              <a:t>Workshop in a Box</a:t>
            </a:r>
            <a:r>
              <a:rPr lang="en-US" sz="2400" dirty="0">
                <a:solidFill>
                  <a:srgbClr val="00539B"/>
                </a:solidFill>
                <a:latin typeface="Arial" panose="020B0604020202020204" pitchFamily="34" charset="0"/>
                <a:cs typeface="Arial" panose="020B0604020202020204" pitchFamily="34" charset="0"/>
              </a:rPr>
              <a:t> tools or a workshop hosted by a TA provider (i.e. RCAP or NRWA)</a:t>
            </a:r>
          </a:p>
          <a:p>
            <a:pPr marL="342900" indent="-342900" defTabSz="914400">
              <a:buFont typeface="Arial" panose="020B0604020202020204" pitchFamily="34" charset="0"/>
              <a:buChar char="•"/>
            </a:pPr>
            <a:r>
              <a:rPr lang="en-US" sz="2400" dirty="0">
                <a:solidFill>
                  <a:srgbClr val="00539B"/>
                </a:solidFill>
                <a:latin typeface="Arial" panose="020B0604020202020204" pitchFamily="34" charset="0"/>
                <a:cs typeface="Arial" panose="020B0604020202020204" pitchFamily="34" charset="0"/>
              </a:rPr>
              <a:t>Goal was to help connect the dots of what you are already doing on a daily basis to the terminology in the </a:t>
            </a:r>
            <a:r>
              <a:rPr lang="en-US" sz="2400" i="1" dirty="0">
                <a:solidFill>
                  <a:srgbClr val="00539B"/>
                </a:solidFill>
                <a:latin typeface="Arial" panose="020B0604020202020204" pitchFamily="34" charset="0"/>
                <a:cs typeface="Arial" panose="020B0604020202020204" pitchFamily="34" charset="0"/>
              </a:rPr>
              <a:t>Workshop in a Box </a:t>
            </a:r>
            <a:r>
              <a:rPr lang="en-US" sz="2400" dirty="0">
                <a:solidFill>
                  <a:srgbClr val="00539B"/>
                </a:solidFill>
                <a:latin typeface="Arial" panose="020B0604020202020204" pitchFamily="34" charset="0"/>
                <a:cs typeface="Arial" panose="020B0604020202020204" pitchFamily="34" charset="0"/>
              </a:rPr>
              <a:t>tools</a:t>
            </a:r>
          </a:p>
        </p:txBody>
      </p:sp>
    </p:spTree>
    <p:extLst>
      <p:ext uri="{BB962C8B-B14F-4D97-AF65-F5344CB8AC3E}">
        <p14:creationId xmlns:p14="http://schemas.microsoft.com/office/powerpoint/2010/main" val="770081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130" b="4130"/>
          <a:stretch/>
        </p:blipFill>
        <p:spPr>
          <a:xfrm>
            <a:off x="248603" y="1276351"/>
            <a:ext cx="8663168" cy="4674506"/>
          </a:xfrm>
          <a:prstGeom prst="rect">
            <a:avLst/>
          </a:prstGeom>
        </p:spPr>
      </p:pic>
      <p:sp>
        <p:nvSpPr>
          <p:cNvPr id="3" name="Title 2"/>
          <p:cNvSpPr>
            <a:spLocks noGrp="1"/>
          </p:cNvSpPr>
          <p:nvPr>
            <p:ph type="title" idx="4294967295"/>
          </p:nvPr>
        </p:nvSpPr>
        <p:spPr>
          <a:xfrm>
            <a:off x="1666875" y="1502506"/>
            <a:ext cx="6575668" cy="1771651"/>
          </a:xfrm>
          <a:prstGeom prst="rect">
            <a:avLst/>
          </a:prstGeom>
        </p:spPr>
        <p:txBody>
          <a:bodyPr lIns="91438" tIns="45719" rIns="91438" bIns="45719">
            <a:normAutofit/>
          </a:bodyPr>
          <a:lstStyle/>
          <a:p>
            <a:pPr>
              <a:defRPr/>
            </a:pPr>
            <a:r>
              <a:rPr lang="en-US" sz="3500" dirty="0">
                <a:solidFill>
                  <a:schemeClr val="tx1"/>
                </a:solidFill>
              </a:rPr>
              <a:t>WIB: What Works and </a:t>
            </a:r>
            <a:br>
              <a:rPr lang="en-US" sz="3500" dirty="0">
                <a:solidFill>
                  <a:schemeClr val="tx1"/>
                </a:solidFill>
              </a:rPr>
            </a:br>
            <a:r>
              <a:rPr lang="en-US" sz="3500" dirty="0">
                <a:solidFill>
                  <a:schemeClr val="tx1"/>
                </a:solidFill>
              </a:rPr>
              <a:t>What Doesn’t</a:t>
            </a:r>
          </a:p>
        </p:txBody>
      </p:sp>
      <p:sp>
        <p:nvSpPr>
          <p:cNvPr id="4" name="Subtitle 3"/>
          <p:cNvSpPr>
            <a:spLocks noGrp="1"/>
          </p:cNvSpPr>
          <p:nvPr>
            <p:ph idx="4294967295"/>
          </p:nvPr>
        </p:nvSpPr>
        <p:spPr>
          <a:xfrm>
            <a:off x="2659822" y="3651596"/>
            <a:ext cx="4636328" cy="1305404"/>
          </a:xfrm>
        </p:spPr>
        <p:txBody>
          <a:bodyPr>
            <a:normAutofit/>
          </a:bodyPr>
          <a:lstStyle/>
          <a:p>
            <a:pPr marL="0" indent="0" algn="ctr">
              <a:buNone/>
            </a:pPr>
            <a:r>
              <a:rPr lang="en-US" altLang="en-US" dirty="0">
                <a:solidFill>
                  <a:schemeClr val="tx1"/>
                </a:solidFill>
              </a:rPr>
              <a:t>Tales from Landlubbers and Sea Dogs</a:t>
            </a:r>
            <a:endParaRPr lang="en-US" sz="2000" dirty="0">
              <a:solidFill>
                <a:schemeClr val="tx1"/>
              </a:solidFill>
            </a:endParaRPr>
          </a:p>
        </p:txBody>
      </p:sp>
    </p:spTree>
    <p:extLst>
      <p:ext uri="{BB962C8B-B14F-4D97-AF65-F5344CB8AC3E}">
        <p14:creationId xmlns:p14="http://schemas.microsoft.com/office/powerpoint/2010/main" val="3915103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7"/>
          <p:cNvSpPr>
            <a:spLocks noGrp="1"/>
          </p:cNvSpPr>
          <p:nvPr>
            <p:ph sz="quarter" idx="4294967295"/>
          </p:nvPr>
        </p:nvSpPr>
        <p:spPr>
          <a:xfrm>
            <a:off x="605419" y="1635136"/>
            <a:ext cx="3591617" cy="1526391"/>
          </a:xfrm>
        </p:spPr>
        <p:txBody>
          <a:bodyPr/>
          <a:lstStyle/>
          <a:p>
            <a:pPr>
              <a:lnSpc>
                <a:spcPct val="300000"/>
              </a:lnSpc>
              <a:buFont typeface="Wingdings" panose="05000000000000000000" pitchFamily="2" charset="2"/>
              <a:buChar char=""/>
            </a:pPr>
            <a:r>
              <a:rPr lang="en-US" altLang="en-US" sz="2400" dirty="0">
                <a:solidFill>
                  <a:srgbClr val="002060"/>
                </a:solidFill>
              </a:rPr>
              <a:t>  Planning Stages</a:t>
            </a:r>
          </a:p>
          <a:p>
            <a:pPr>
              <a:buFont typeface="Wingdings" panose="05000000000000000000" pitchFamily="2" charset="2"/>
              <a:buChar char=""/>
            </a:pPr>
            <a:endParaRPr lang="en-US" altLang="en-US" sz="2400" dirty="0">
              <a:solidFill>
                <a:srgbClr val="002060"/>
              </a:solidFill>
            </a:endParaRPr>
          </a:p>
          <a:p>
            <a:pPr marL="0" indent="0">
              <a:buNone/>
            </a:pPr>
            <a:endParaRPr lang="en-US" altLang="en-US" sz="2400" dirty="0">
              <a:solidFill>
                <a:srgbClr val="002060"/>
              </a:solidFill>
            </a:endParaRPr>
          </a:p>
          <a:p>
            <a:pPr>
              <a:buFont typeface="Wingdings" panose="05000000000000000000" pitchFamily="2" charset="2"/>
              <a:buChar char=""/>
            </a:pPr>
            <a:endParaRPr lang="en-US" altLang="en-US" sz="2400" dirty="0">
              <a:solidFill>
                <a:srgbClr val="002060"/>
              </a:solidFill>
            </a:endParaRPr>
          </a:p>
          <a:p>
            <a:pPr marL="0" indent="0">
              <a:buNone/>
            </a:pPr>
            <a:endParaRPr lang="en-US" altLang="en-US" sz="2400" dirty="0">
              <a:solidFill>
                <a:srgbClr val="002060"/>
              </a:solidFill>
            </a:endParaRPr>
          </a:p>
        </p:txBody>
      </p:sp>
      <p:sp>
        <p:nvSpPr>
          <p:cNvPr id="9" name="Text Placeholder 2"/>
          <p:cNvSpPr txBox="1">
            <a:spLocks/>
          </p:cNvSpPr>
          <p:nvPr/>
        </p:nvSpPr>
        <p:spPr bwMode="auto">
          <a:xfrm>
            <a:off x="838599" y="441960"/>
            <a:ext cx="7512364"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WIB: What Works and What Doesn’t</a:t>
            </a:r>
          </a:p>
        </p:txBody>
      </p:sp>
      <p:pic>
        <p:nvPicPr>
          <p:cNvPr id="2050" name="Picture 2" descr="C:\Program Files (x86)\Microsoft Office\MEDIA\CAGCAT10\j0291984.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1703" y="1616045"/>
            <a:ext cx="1296272" cy="154625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788" y="2587596"/>
            <a:ext cx="140017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6452" y="4314258"/>
            <a:ext cx="1894336" cy="158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7"/>
          <p:cNvSpPr txBox="1">
            <a:spLocks/>
          </p:cNvSpPr>
          <p:nvPr/>
        </p:nvSpPr>
        <p:spPr bwMode="auto">
          <a:xfrm>
            <a:off x="605418" y="2956680"/>
            <a:ext cx="4861932" cy="152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lnSpc>
                <a:spcPct val="300000"/>
              </a:lnSpc>
              <a:buFont typeface="Wingdings" panose="05000000000000000000" pitchFamily="2" charset="2"/>
              <a:buChar char=""/>
            </a:pPr>
            <a:r>
              <a:rPr lang="en-US" altLang="en-US" sz="2400" kern="0" dirty="0">
                <a:solidFill>
                  <a:srgbClr val="002060"/>
                </a:solidFill>
              </a:rPr>
              <a:t>  Format of the Workshop</a:t>
            </a:r>
          </a:p>
          <a:p>
            <a:pPr>
              <a:buFont typeface="Wingdings" panose="05000000000000000000" pitchFamily="2" charset="2"/>
              <a:buChar char=""/>
            </a:pPr>
            <a:endParaRPr lang="en-US" altLang="en-US" sz="2400" kern="0" dirty="0">
              <a:solidFill>
                <a:srgbClr val="002060"/>
              </a:solidFill>
            </a:endParaRPr>
          </a:p>
          <a:p>
            <a:pPr marL="0" indent="0">
              <a:buNone/>
            </a:pPr>
            <a:endParaRPr lang="en-US" altLang="en-US" sz="2400" kern="0" dirty="0">
              <a:solidFill>
                <a:srgbClr val="002060"/>
              </a:solidFill>
            </a:endParaRPr>
          </a:p>
          <a:p>
            <a:pPr>
              <a:buFont typeface="Wingdings" panose="05000000000000000000" pitchFamily="2" charset="2"/>
              <a:buChar char=""/>
            </a:pPr>
            <a:endParaRPr lang="en-US" altLang="en-US" sz="2400" kern="0" dirty="0">
              <a:solidFill>
                <a:srgbClr val="002060"/>
              </a:solidFill>
            </a:endParaRPr>
          </a:p>
          <a:p>
            <a:pPr marL="0" indent="0">
              <a:buNone/>
            </a:pPr>
            <a:endParaRPr lang="en-US" altLang="en-US" sz="2400" kern="0" dirty="0">
              <a:solidFill>
                <a:srgbClr val="002060"/>
              </a:solidFill>
            </a:endParaRPr>
          </a:p>
        </p:txBody>
      </p:sp>
      <p:sp>
        <p:nvSpPr>
          <p:cNvPr id="14" name="Content Placeholder 7"/>
          <p:cNvSpPr txBox="1">
            <a:spLocks/>
          </p:cNvSpPr>
          <p:nvPr/>
        </p:nvSpPr>
        <p:spPr bwMode="auto">
          <a:xfrm>
            <a:off x="605417" y="4314258"/>
            <a:ext cx="5557504" cy="152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lnSpc>
                <a:spcPct val="300000"/>
              </a:lnSpc>
              <a:buFont typeface="Wingdings" panose="05000000000000000000" pitchFamily="2" charset="2"/>
              <a:buChar char=""/>
            </a:pPr>
            <a:r>
              <a:rPr lang="en-US" altLang="en-US" sz="2400" kern="0" dirty="0">
                <a:solidFill>
                  <a:srgbClr val="002060"/>
                </a:solidFill>
              </a:rPr>
              <a:t>  Post-Workshop Follow-up</a:t>
            </a:r>
          </a:p>
          <a:p>
            <a:pPr>
              <a:buFont typeface="Wingdings" panose="05000000000000000000" pitchFamily="2" charset="2"/>
              <a:buChar char=""/>
            </a:pPr>
            <a:endParaRPr lang="en-US" altLang="en-US" sz="2400" kern="0" dirty="0">
              <a:solidFill>
                <a:srgbClr val="002060"/>
              </a:solidFill>
            </a:endParaRPr>
          </a:p>
          <a:p>
            <a:pPr marL="0" indent="0">
              <a:buNone/>
            </a:pPr>
            <a:endParaRPr lang="en-US" altLang="en-US" sz="2400" kern="0" dirty="0">
              <a:solidFill>
                <a:srgbClr val="002060"/>
              </a:solidFill>
            </a:endParaRPr>
          </a:p>
          <a:p>
            <a:pPr>
              <a:buFont typeface="Wingdings" panose="05000000000000000000" pitchFamily="2" charset="2"/>
              <a:buChar char=""/>
            </a:pPr>
            <a:endParaRPr lang="en-US" altLang="en-US" sz="2400" kern="0" dirty="0">
              <a:solidFill>
                <a:srgbClr val="002060"/>
              </a:solidFill>
            </a:endParaRPr>
          </a:p>
          <a:p>
            <a:pPr marL="0" indent="0">
              <a:buNone/>
            </a:pPr>
            <a:endParaRPr lang="en-US" altLang="en-US" sz="2400" kern="0" dirty="0">
              <a:solidFill>
                <a:srgbClr val="002060"/>
              </a:solidFill>
            </a:endParaRPr>
          </a:p>
        </p:txBody>
      </p:sp>
    </p:spTree>
    <p:extLst>
      <p:ext uri="{BB962C8B-B14F-4D97-AF65-F5344CB8AC3E}">
        <p14:creationId xmlns:p14="http://schemas.microsoft.com/office/powerpoint/2010/main" val="151428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25840"/>
            <a:ext cx="8229600" cy="619103"/>
          </a:xfrm>
        </p:spPr>
        <p:txBody>
          <a:bodyPr/>
          <a:lstStyle/>
          <a:p>
            <a:r>
              <a:rPr lang="en-US" sz="2800" dirty="0"/>
              <a:t>Today’s Objectives</a:t>
            </a:r>
          </a:p>
        </p:txBody>
      </p:sp>
      <p:sp>
        <p:nvSpPr>
          <p:cNvPr id="4" name="Subtitle 3"/>
          <p:cNvSpPr>
            <a:spLocks noGrp="1"/>
          </p:cNvSpPr>
          <p:nvPr>
            <p:ph idx="1"/>
          </p:nvPr>
        </p:nvSpPr>
        <p:spPr>
          <a:xfrm>
            <a:off x="457200" y="1676400"/>
            <a:ext cx="8229600" cy="4648200"/>
          </a:xfrm>
        </p:spPr>
        <p:txBody>
          <a:bodyPr>
            <a:normAutofit/>
          </a:bodyPr>
          <a:lstStyle/>
          <a:p>
            <a:r>
              <a:rPr lang="en-US" dirty="0"/>
              <a:t>Cover critical elements of the </a:t>
            </a:r>
            <a:r>
              <a:rPr lang="en-US" i="1" dirty="0"/>
              <a:t>Rural and Small Systems Guidebook</a:t>
            </a:r>
            <a:r>
              <a:rPr lang="en-US" dirty="0"/>
              <a:t> and </a:t>
            </a:r>
            <a:r>
              <a:rPr lang="en-US" i="1" dirty="0"/>
              <a:t>Workshop in a Box</a:t>
            </a:r>
          </a:p>
          <a:p>
            <a:r>
              <a:rPr lang="en-US" dirty="0"/>
              <a:t>Introduce new materials</a:t>
            </a:r>
          </a:p>
          <a:p>
            <a:r>
              <a:rPr lang="en-US" dirty="0"/>
              <a:t>Practice the self assessment</a:t>
            </a:r>
          </a:p>
          <a:p>
            <a:r>
              <a:rPr lang="en-US" dirty="0"/>
              <a:t>Share tips for reaching key audiences</a:t>
            </a:r>
          </a:p>
          <a:p>
            <a:pPr lvl="1"/>
            <a:r>
              <a:rPr lang="en-US" dirty="0">
                <a:latin typeface="Arial" panose="020B0604020202020204" pitchFamily="34" charset="0"/>
                <a:cs typeface="Arial" panose="020B0604020202020204" pitchFamily="34" charset="0"/>
              </a:rPr>
              <a:t>Decision makers </a:t>
            </a:r>
          </a:p>
          <a:p>
            <a:pPr lvl="1"/>
            <a:r>
              <a:rPr lang="en-US" dirty="0">
                <a:latin typeface="Arial" panose="020B0604020202020204" pitchFamily="34" charset="0"/>
                <a:cs typeface="Arial" panose="020B0604020202020204" pitchFamily="34" charset="0"/>
              </a:rPr>
              <a:t>Local officials</a:t>
            </a:r>
          </a:p>
          <a:p>
            <a:r>
              <a:rPr lang="en-US" dirty="0"/>
              <a:t>Take an idea, leave an idea</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798312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bwMode="auto">
          <a:xfrm>
            <a:off x="1364935" y="449580"/>
            <a:ext cx="6457951"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WIB: What Works and What Doesn’t</a:t>
            </a:r>
          </a:p>
        </p:txBody>
      </p:sp>
      <p:sp>
        <p:nvSpPr>
          <p:cNvPr id="5" name="Content Placeholder 7"/>
          <p:cNvSpPr txBox="1">
            <a:spLocks/>
          </p:cNvSpPr>
          <p:nvPr/>
        </p:nvSpPr>
        <p:spPr bwMode="auto">
          <a:xfrm>
            <a:off x="2511268" y="1475583"/>
            <a:ext cx="4512607" cy="77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marL="457189" lvl="1" indent="0">
              <a:buNone/>
            </a:pPr>
            <a:r>
              <a:rPr lang="en-US" altLang="en-US" kern="0" dirty="0">
                <a:solidFill>
                  <a:srgbClr val="002060"/>
                </a:solidFill>
              </a:rPr>
              <a:t>How do we know?</a:t>
            </a:r>
            <a:endParaRPr lang="en-US" altLang="en-US" dirty="0">
              <a:solidFill>
                <a:srgbClr val="002060"/>
              </a:solidFill>
            </a:endParaRPr>
          </a:p>
          <a:p>
            <a:pPr lvl="1">
              <a:buFont typeface="Wingdings" panose="05000000000000000000" pitchFamily="2" charset="2"/>
              <a:buChar char=""/>
            </a:pPr>
            <a:endParaRPr lang="en-US" altLang="en-US" kern="0" dirty="0">
              <a:solidFill>
                <a:srgbClr val="002060"/>
              </a:solidFill>
            </a:endParaRPr>
          </a:p>
          <a:p>
            <a:pPr marL="914377" lvl="2" indent="0">
              <a:buNone/>
            </a:pPr>
            <a:endParaRPr lang="en-US" altLang="en-US" sz="2400" kern="0" dirty="0">
              <a:solidFill>
                <a:srgbClr val="002060"/>
              </a:solidFill>
            </a:endParaRPr>
          </a:p>
          <a:p>
            <a:pPr marL="0" indent="0">
              <a:buNone/>
            </a:pPr>
            <a:endParaRPr lang="en-US" altLang="en-US" sz="2400" kern="0" dirty="0">
              <a:solidFill>
                <a:srgbClr val="002060"/>
              </a:solidFill>
            </a:endParaRPr>
          </a:p>
        </p:txBody>
      </p:sp>
      <p:grpSp>
        <p:nvGrpSpPr>
          <p:cNvPr id="7" name="Group 6"/>
          <p:cNvGrpSpPr/>
          <p:nvPr/>
        </p:nvGrpSpPr>
        <p:grpSpPr>
          <a:xfrm>
            <a:off x="2125898" y="3380438"/>
            <a:ext cx="4453245" cy="2829861"/>
            <a:chOff x="8067956" y="1290918"/>
            <a:chExt cx="3693738" cy="2142564"/>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956" y="1604681"/>
              <a:ext cx="3568233" cy="168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856461" y="1290918"/>
              <a:ext cx="2259106" cy="349539"/>
            </a:xfrm>
            <a:prstGeom prst="rect">
              <a:avLst/>
            </a:prstGeom>
            <a:noFill/>
          </p:spPr>
          <p:txBody>
            <a:bodyPr wrap="square" rtlCol="0">
              <a:spAutoFit/>
            </a:bodyPr>
            <a:lstStyle/>
            <a:p>
              <a:pPr algn="ctr"/>
              <a:r>
                <a:rPr lang="en-US" sz="2400" dirty="0">
                  <a:solidFill>
                    <a:schemeClr val="accent1">
                      <a:lumMod val="50000"/>
                    </a:schemeClr>
                  </a:solidFill>
                </a:rPr>
                <a:t>Scuttlebutt</a:t>
              </a:r>
            </a:p>
          </p:txBody>
        </p:sp>
        <p:sp>
          <p:nvSpPr>
            <p:cNvPr id="6" name="Rectangle 5"/>
            <p:cNvSpPr/>
            <p:nvPr/>
          </p:nvSpPr>
          <p:spPr>
            <a:xfrm>
              <a:off x="8067956" y="1290918"/>
              <a:ext cx="3693738" cy="21425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Content Placeholder 7"/>
          <p:cNvSpPr txBox="1">
            <a:spLocks/>
          </p:cNvSpPr>
          <p:nvPr/>
        </p:nvSpPr>
        <p:spPr bwMode="auto">
          <a:xfrm>
            <a:off x="805183" y="1983453"/>
            <a:ext cx="8030397" cy="77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lvl="1">
              <a:spcAft>
                <a:spcPts val="1200"/>
              </a:spcAft>
              <a:buFont typeface="Wingdings" panose="05000000000000000000" pitchFamily="2" charset="2"/>
              <a:buChar char=""/>
            </a:pPr>
            <a:r>
              <a:rPr lang="en-US" altLang="en-US" sz="2000" kern="0" dirty="0">
                <a:solidFill>
                  <a:srgbClr val="002060"/>
                </a:solidFill>
              </a:rPr>
              <a:t>Our own regions’ experiences</a:t>
            </a:r>
          </a:p>
          <a:p>
            <a:pPr lvl="1">
              <a:spcAft>
                <a:spcPts val="1200"/>
              </a:spcAft>
              <a:buFont typeface="Wingdings" panose="05000000000000000000" pitchFamily="2" charset="2"/>
              <a:buChar char=""/>
            </a:pPr>
            <a:r>
              <a:rPr lang="en-US" altLang="en-US" sz="2000" kern="0" dirty="0">
                <a:solidFill>
                  <a:srgbClr val="002060"/>
                </a:solidFill>
              </a:rPr>
              <a:t>Feedback &amp; evaluations from TAPs and workshop participants</a:t>
            </a:r>
            <a:br>
              <a:rPr lang="en-US" altLang="en-US" sz="2000" kern="0" dirty="0">
                <a:solidFill>
                  <a:srgbClr val="002060"/>
                </a:solidFill>
              </a:rPr>
            </a:br>
            <a:endParaRPr lang="en-US" altLang="en-US" sz="2000" kern="0" dirty="0">
              <a:solidFill>
                <a:srgbClr val="002060"/>
              </a:solidFill>
            </a:endParaRPr>
          </a:p>
          <a:p>
            <a:pPr marL="0" indent="0">
              <a:buNone/>
            </a:pPr>
            <a:endParaRPr lang="en-US" altLang="en-US" sz="2000" kern="0" dirty="0">
              <a:solidFill>
                <a:srgbClr val="002060"/>
              </a:solidFill>
            </a:endParaRPr>
          </a:p>
        </p:txBody>
      </p:sp>
    </p:spTree>
    <p:extLst>
      <p:ext uri="{BB962C8B-B14F-4D97-AF65-F5344CB8AC3E}">
        <p14:creationId xmlns:p14="http://schemas.microsoft.com/office/powerpoint/2010/main" val="14205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bwMode="auto">
          <a:xfrm>
            <a:off x="1364935" y="449580"/>
            <a:ext cx="6457951"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WIB: Key Management Areas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64" y="1362983"/>
            <a:ext cx="6632122" cy="472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159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bwMode="auto">
          <a:xfrm>
            <a:off x="1364935" y="449580"/>
            <a:ext cx="6457951"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WIB: Key Management Areas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144" y="1275896"/>
            <a:ext cx="6079532" cy="4733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92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bwMode="auto">
          <a:xfrm>
            <a:off x="1031561" y="449580"/>
            <a:ext cx="6457951"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WIB: Discussion</a:t>
            </a:r>
          </a:p>
        </p:txBody>
      </p:sp>
      <p:sp>
        <p:nvSpPr>
          <p:cNvPr id="5" name="Content Placeholder 7"/>
          <p:cNvSpPr txBox="1">
            <a:spLocks/>
          </p:cNvSpPr>
          <p:nvPr/>
        </p:nvSpPr>
        <p:spPr bwMode="auto">
          <a:xfrm>
            <a:off x="232229" y="1475587"/>
            <a:ext cx="8781142" cy="54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marL="457189" lvl="1" indent="0">
              <a:buNone/>
            </a:pPr>
            <a:r>
              <a:rPr lang="en-US" altLang="en-US" sz="2200" kern="0" dirty="0">
                <a:solidFill>
                  <a:srgbClr val="002060"/>
                </a:solidFill>
              </a:rPr>
              <a:t>What makes for a successful workshop? How do you know? </a:t>
            </a:r>
            <a:endParaRPr lang="en-US" altLang="en-US" sz="2200" dirty="0">
              <a:solidFill>
                <a:srgbClr val="002060"/>
              </a:solidFill>
            </a:endParaRPr>
          </a:p>
          <a:p>
            <a:pPr lvl="1">
              <a:buFont typeface="Wingdings" panose="05000000000000000000" pitchFamily="2" charset="2"/>
              <a:buChar char=""/>
            </a:pPr>
            <a:endParaRPr lang="en-US" altLang="en-US" sz="2800" kern="0" dirty="0">
              <a:solidFill>
                <a:srgbClr val="002060"/>
              </a:solidFill>
            </a:endParaRPr>
          </a:p>
          <a:p>
            <a:pPr marL="457189" lvl="1" indent="0">
              <a:buNone/>
            </a:pPr>
            <a:r>
              <a:rPr lang="en-US" altLang="en-US" sz="2800" kern="0" dirty="0">
                <a:solidFill>
                  <a:srgbClr val="002060"/>
                </a:solidFill>
              </a:rPr>
              <a:t>	</a:t>
            </a:r>
          </a:p>
          <a:p>
            <a:pPr marL="914377" lvl="2" indent="0">
              <a:buNone/>
            </a:pPr>
            <a:endParaRPr lang="en-US" altLang="en-US" sz="2300" kern="0" dirty="0">
              <a:solidFill>
                <a:srgbClr val="002060"/>
              </a:solidFill>
            </a:endParaRPr>
          </a:p>
          <a:p>
            <a:pPr marL="0" indent="0">
              <a:buNone/>
            </a:pPr>
            <a:endParaRPr lang="en-US" altLang="en-US" kern="0" dirty="0">
              <a:solidFill>
                <a:srgbClr val="002060"/>
              </a:solidFill>
            </a:endParaRPr>
          </a:p>
        </p:txBody>
      </p:sp>
      <p:sp>
        <p:nvSpPr>
          <p:cNvPr id="6" name="Content Placeholder 7"/>
          <p:cNvSpPr txBox="1">
            <a:spLocks/>
          </p:cNvSpPr>
          <p:nvPr/>
        </p:nvSpPr>
        <p:spPr bwMode="auto">
          <a:xfrm>
            <a:off x="1031559" y="2261368"/>
            <a:ext cx="7749582" cy="91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lvl="1">
              <a:spcAft>
                <a:spcPts val="600"/>
              </a:spcAft>
              <a:buFont typeface="Wingdings" panose="05000000000000000000" pitchFamily="2" charset="2"/>
              <a:buChar char=""/>
            </a:pPr>
            <a:r>
              <a:rPr lang="en-US" altLang="en-US" sz="2000" kern="0" dirty="0">
                <a:solidFill>
                  <a:srgbClr val="002060"/>
                </a:solidFill>
              </a:rPr>
              <a:t> Are the participants engaged?</a:t>
            </a:r>
          </a:p>
          <a:p>
            <a:pPr marL="914400" lvl="2" indent="0">
              <a:spcAft>
                <a:spcPts val="600"/>
              </a:spcAft>
              <a:buNone/>
            </a:pPr>
            <a:br>
              <a:rPr lang="en-US" altLang="en-US" sz="1500" kern="0" dirty="0">
                <a:solidFill>
                  <a:srgbClr val="002060"/>
                </a:solidFill>
              </a:rPr>
            </a:br>
            <a:endParaRPr lang="en-US" altLang="en-US" sz="1500" kern="0" dirty="0">
              <a:solidFill>
                <a:srgbClr val="002060"/>
              </a:solidFill>
            </a:endParaRPr>
          </a:p>
          <a:p>
            <a:pPr marL="0" indent="0">
              <a:buNone/>
            </a:pPr>
            <a:endParaRPr lang="en-US" altLang="en-US" sz="2000" kern="0" dirty="0">
              <a:solidFill>
                <a:srgbClr val="002060"/>
              </a:solidFill>
            </a:endParaRPr>
          </a:p>
        </p:txBody>
      </p:sp>
      <p:sp>
        <p:nvSpPr>
          <p:cNvPr id="12" name="Content Placeholder 7"/>
          <p:cNvSpPr txBox="1">
            <a:spLocks/>
          </p:cNvSpPr>
          <p:nvPr/>
        </p:nvSpPr>
        <p:spPr bwMode="auto">
          <a:xfrm>
            <a:off x="1031559" y="3149785"/>
            <a:ext cx="7749582" cy="91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lvl="1">
              <a:spcAft>
                <a:spcPts val="600"/>
              </a:spcAft>
              <a:buFont typeface="Wingdings" panose="05000000000000000000" pitchFamily="2" charset="2"/>
              <a:buChar char=""/>
            </a:pPr>
            <a:r>
              <a:rPr lang="en-US" altLang="en-US" sz="2000" kern="0" dirty="0">
                <a:solidFill>
                  <a:srgbClr val="002060"/>
                </a:solidFill>
              </a:rPr>
              <a:t> Are the right people in attendance?</a:t>
            </a:r>
          </a:p>
          <a:p>
            <a:pPr marL="914400" lvl="2" indent="0">
              <a:spcAft>
                <a:spcPts val="600"/>
              </a:spcAft>
              <a:buNone/>
            </a:pPr>
            <a:br>
              <a:rPr lang="en-US" altLang="en-US" sz="1500" kern="0" dirty="0">
                <a:solidFill>
                  <a:srgbClr val="002060"/>
                </a:solidFill>
              </a:rPr>
            </a:br>
            <a:endParaRPr lang="en-US" altLang="en-US" sz="1500" kern="0" dirty="0">
              <a:solidFill>
                <a:srgbClr val="002060"/>
              </a:solidFill>
            </a:endParaRPr>
          </a:p>
          <a:p>
            <a:pPr marL="0" indent="0">
              <a:buNone/>
            </a:pPr>
            <a:endParaRPr lang="en-US" altLang="en-US" sz="2000" kern="0" dirty="0">
              <a:solidFill>
                <a:srgbClr val="002060"/>
              </a:solidFill>
            </a:endParaRPr>
          </a:p>
        </p:txBody>
      </p:sp>
      <p:sp>
        <p:nvSpPr>
          <p:cNvPr id="13" name="Content Placeholder 7"/>
          <p:cNvSpPr txBox="1">
            <a:spLocks/>
          </p:cNvSpPr>
          <p:nvPr/>
        </p:nvSpPr>
        <p:spPr bwMode="auto">
          <a:xfrm>
            <a:off x="1031559" y="4067046"/>
            <a:ext cx="7749582" cy="91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lvl="1">
              <a:spcAft>
                <a:spcPts val="600"/>
              </a:spcAft>
              <a:buFont typeface="Wingdings" panose="05000000000000000000" pitchFamily="2" charset="2"/>
              <a:buChar char=""/>
            </a:pPr>
            <a:r>
              <a:rPr lang="en-US" altLang="en-US" sz="2000" kern="0" dirty="0">
                <a:solidFill>
                  <a:srgbClr val="002060"/>
                </a:solidFill>
              </a:rPr>
              <a:t> Do we have enough TAPs in the room? Is it the right room? </a:t>
            </a:r>
          </a:p>
          <a:p>
            <a:pPr marL="914400" lvl="2" indent="0">
              <a:spcAft>
                <a:spcPts val="600"/>
              </a:spcAft>
              <a:buNone/>
            </a:pPr>
            <a:br>
              <a:rPr lang="en-US" altLang="en-US" sz="1500" kern="0" dirty="0">
                <a:solidFill>
                  <a:srgbClr val="002060"/>
                </a:solidFill>
              </a:rPr>
            </a:br>
            <a:endParaRPr lang="en-US" altLang="en-US" sz="1500" kern="0" dirty="0">
              <a:solidFill>
                <a:srgbClr val="002060"/>
              </a:solidFill>
            </a:endParaRPr>
          </a:p>
          <a:p>
            <a:pPr marL="0" indent="0">
              <a:buNone/>
            </a:pPr>
            <a:endParaRPr lang="en-US" altLang="en-US" sz="2000" kern="0" dirty="0">
              <a:solidFill>
                <a:srgbClr val="002060"/>
              </a:solidFill>
            </a:endParaRPr>
          </a:p>
        </p:txBody>
      </p:sp>
      <p:sp>
        <p:nvSpPr>
          <p:cNvPr id="14" name="Content Placeholder 7"/>
          <p:cNvSpPr txBox="1">
            <a:spLocks/>
          </p:cNvSpPr>
          <p:nvPr/>
        </p:nvSpPr>
        <p:spPr bwMode="auto">
          <a:xfrm>
            <a:off x="1031559" y="4984307"/>
            <a:ext cx="7749582" cy="91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lvl="1">
              <a:spcAft>
                <a:spcPts val="600"/>
              </a:spcAft>
              <a:buFont typeface="Wingdings" panose="05000000000000000000" pitchFamily="2" charset="2"/>
              <a:buChar char=""/>
            </a:pPr>
            <a:r>
              <a:rPr lang="en-US" altLang="en-US" sz="2000" kern="0" dirty="0">
                <a:solidFill>
                  <a:srgbClr val="002060"/>
                </a:solidFill>
              </a:rPr>
              <a:t> Do outside / guest speakers add to the workshop?</a:t>
            </a:r>
          </a:p>
          <a:p>
            <a:pPr marL="914400" lvl="2" indent="0">
              <a:spcAft>
                <a:spcPts val="600"/>
              </a:spcAft>
              <a:buNone/>
            </a:pPr>
            <a:br>
              <a:rPr lang="en-US" altLang="en-US" sz="1500" kern="0" dirty="0">
                <a:solidFill>
                  <a:srgbClr val="002060"/>
                </a:solidFill>
              </a:rPr>
            </a:br>
            <a:endParaRPr lang="en-US" altLang="en-US" sz="1500" kern="0" dirty="0">
              <a:solidFill>
                <a:srgbClr val="002060"/>
              </a:solidFill>
            </a:endParaRPr>
          </a:p>
          <a:p>
            <a:pPr marL="0" indent="0">
              <a:buNone/>
            </a:pPr>
            <a:endParaRPr lang="en-US" altLang="en-US" sz="2000" kern="0" dirty="0">
              <a:solidFill>
                <a:srgbClr val="002060"/>
              </a:solidFill>
            </a:endParaRPr>
          </a:p>
        </p:txBody>
      </p:sp>
      <p:sp>
        <p:nvSpPr>
          <p:cNvPr id="2" name="Rectangle 1"/>
          <p:cNvSpPr/>
          <p:nvPr/>
        </p:nvSpPr>
        <p:spPr>
          <a:xfrm>
            <a:off x="232229" y="2072200"/>
            <a:ext cx="1294227" cy="707886"/>
          </a:xfrm>
          <a:prstGeom prst="rect">
            <a:avLst/>
          </a:prstGeom>
          <a:noFill/>
        </p:spPr>
        <p:txBody>
          <a:bodyPr wrap="square" lIns="91440" tIns="45720" rIns="91440" bIns="45720">
            <a:spAutoFit/>
          </a:bodyPr>
          <a:lstStyle/>
          <a:p>
            <a:pPr algn="ctr"/>
            <a:r>
              <a:rPr lang="en-US" sz="4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rPr>
              <a:t>SE</a:t>
            </a:r>
          </a:p>
        </p:txBody>
      </p:sp>
      <p:sp>
        <p:nvSpPr>
          <p:cNvPr id="15" name="Rectangle 14"/>
          <p:cNvSpPr/>
          <p:nvPr/>
        </p:nvSpPr>
        <p:spPr>
          <a:xfrm>
            <a:off x="232228" y="2959489"/>
            <a:ext cx="1294227" cy="707886"/>
          </a:xfrm>
          <a:prstGeom prst="rect">
            <a:avLst/>
          </a:prstGeom>
          <a:noFill/>
        </p:spPr>
        <p:txBody>
          <a:bodyPr wrap="square" lIns="91440" tIns="45720" rIns="91440" bIns="45720">
            <a:spAutoFit/>
          </a:bodyPr>
          <a:lstStyle/>
          <a:p>
            <a:pPr algn="ctr"/>
            <a:r>
              <a:rPr lang="en-US" sz="4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rPr>
              <a:t>PD</a:t>
            </a:r>
          </a:p>
        </p:txBody>
      </p:sp>
      <p:sp>
        <p:nvSpPr>
          <p:cNvPr id="16" name="Rectangle 15"/>
          <p:cNvSpPr/>
          <p:nvPr/>
        </p:nvSpPr>
        <p:spPr>
          <a:xfrm>
            <a:off x="232223" y="3833437"/>
            <a:ext cx="1294227" cy="707886"/>
          </a:xfrm>
          <a:prstGeom prst="rect">
            <a:avLst/>
          </a:prstGeom>
          <a:noFill/>
        </p:spPr>
        <p:txBody>
          <a:bodyPr wrap="square" lIns="91440" tIns="45720" rIns="91440" bIns="45720">
            <a:spAutoFit/>
          </a:bodyPr>
          <a:lstStyle/>
          <a:p>
            <a:pPr algn="ctr"/>
            <a:r>
              <a:rPr lang="en-US" sz="4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rPr>
              <a:t>WL</a:t>
            </a:r>
          </a:p>
        </p:txBody>
      </p:sp>
      <p:sp>
        <p:nvSpPr>
          <p:cNvPr id="17" name="Rectangle 16"/>
          <p:cNvSpPr/>
          <p:nvPr/>
        </p:nvSpPr>
        <p:spPr>
          <a:xfrm>
            <a:off x="232224" y="4791175"/>
            <a:ext cx="1294227" cy="707886"/>
          </a:xfrm>
          <a:prstGeom prst="rect">
            <a:avLst/>
          </a:prstGeom>
          <a:noFill/>
        </p:spPr>
        <p:txBody>
          <a:bodyPr wrap="square" lIns="91440" tIns="45720" rIns="91440" bIns="45720">
            <a:spAutoFit/>
          </a:bodyPr>
          <a:lstStyle/>
          <a:p>
            <a:pPr algn="ctr"/>
            <a:r>
              <a:rPr lang="en-US" sz="4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rPr>
              <a:t>GS</a:t>
            </a:r>
          </a:p>
        </p:txBody>
      </p:sp>
    </p:spTree>
    <p:extLst>
      <p:ext uri="{BB962C8B-B14F-4D97-AF65-F5344CB8AC3E}">
        <p14:creationId xmlns:p14="http://schemas.microsoft.com/office/powerpoint/2010/main" val="228501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P spid="2"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899886" y="381000"/>
            <a:ext cx="7532914"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algn="ctr" rtl="0" eaLnBrk="0" fontAlgn="base" hangingPunct="0">
              <a:spcBef>
                <a:spcPct val="0"/>
              </a:spcBef>
              <a:spcAft>
                <a:spcPct val="0"/>
              </a:spcAft>
              <a:defRPr sz="36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a:solidFill>
                  <a:schemeClr val="bg1"/>
                </a:solidFill>
                <a:latin typeface="Arial" charset="0"/>
                <a:cs typeface="Arial" charset="0"/>
              </a:defRPr>
            </a:lvl2pPr>
            <a:lvl3pPr algn="ctr" rtl="0" eaLnBrk="0" fontAlgn="base" hangingPunct="0">
              <a:spcBef>
                <a:spcPct val="0"/>
              </a:spcBef>
              <a:spcAft>
                <a:spcPct val="0"/>
              </a:spcAft>
              <a:defRPr sz="3600">
                <a:solidFill>
                  <a:schemeClr val="bg1"/>
                </a:solidFill>
                <a:latin typeface="Arial" charset="0"/>
                <a:cs typeface="Arial" charset="0"/>
              </a:defRPr>
            </a:lvl3pPr>
            <a:lvl4pPr algn="ctr" rtl="0" eaLnBrk="0" fontAlgn="base" hangingPunct="0">
              <a:spcBef>
                <a:spcPct val="0"/>
              </a:spcBef>
              <a:spcAft>
                <a:spcPct val="0"/>
              </a:spcAft>
              <a:defRPr sz="3600">
                <a:solidFill>
                  <a:schemeClr val="bg1"/>
                </a:solidFill>
                <a:latin typeface="Arial" charset="0"/>
                <a:cs typeface="Arial" charset="0"/>
              </a:defRPr>
            </a:lvl4pPr>
            <a:lvl5pPr algn="ctr" rtl="0" eaLnBrk="0" fontAlgn="base" hangingPunct="0">
              <a:spcBef>
                <a:spcPct val="0"/>
              </a:spcBef>
              <a:spcAft>
                <a:spcPct val="0"/>
              </a:spcAft>
              <a:defRPr sz="3600">
                <a:solidFill>
                  <a:schemeClr val="bg1"/>
                </a:solidFill>
                <a:latin typeface="Arial" charset="0"/>
                <a:cs typeface="Arial" charset="0"/>
              </a:defRPr>
            </a:lvl5pPr>
            <a:lvl6pPr marL="457189" algn="ctr" rtl="0" fontAlgn="base">
              <a:spcBef>
                <a:spcPct val="0"/>
              </a:spcBef>
              <a:spcAft>
                <a:spcPct val="0"/>
              </a:spcAft>
              <a:defRPr sz="4400">
                <a:solidFill>
                  <a:schemeClr val="bg1"/>
                </a:solidFill>
                <a:latin typeface="Benguiat" pitchFamily="18" charset="0"/>
              </a:defRPr>
            </a:lvl6pPr>
            <a:lvl7pPr marL="914377" algn="ctr" rtl="0" fontAlgn="base">
              <a:spcBef>
                <a:spcPct val="0"/>
              </a:spcBef>
              <a:spcAft>
                <a:spcPct val="0"/>
              </a:spcAft>
              <a:defRPr sz="4400">
                <a:solidFill>
                  <a:schemeClr val="bg1"/>
                </a:solidFill>
                <a:latin typeface="Benguiat" pitchFamily="18" charset="0"/>
              </a:defRPr>
            </a:lvl7pPr>
            <a:lvl8pPr marL="1371566" algn="ctr" rtl="0" fontAlgn="base">
              <a:spcBef>
                <a:spcPct val="0"/>
              </a:spcBef>
              <a:spcAft>
                <a:spcPct val="0"/>
              </a:spcAft>
              <a:defRPr sz="4400">
                <a:solidFill>
                  <a:schemeClr val="bg1"/>
                </a:solidFill>
                <a:latin typeface="Benguiat" pitchFamily="18" charset="0"/>
              </a:defRPr>
            </a:lvl8pPr>
            <a:lvl9pPr marL="1828754" algn="ctr" rtl="0" fontAlgn="base">
              <a:spcBef>
                <a:spcPct val="0"/>
              </a:spcBef>
              <a:spcAft>
                <a:spcPct val="0"/>
              </a:spcAft>
              <a:defRPr sz="4400">
                <a:solidFill>
                  <a:schemeClr val="bg1"/>
                </a:solidFill>
                <a:latin typeface="Benguiat" pitchFamily="18" charset="0"/>
              </a:defRPr>
            </a:lvl9pPr>
          </a:lstStyle>
          <a:p>
            <a:pPr defTabSz="914400"/>
            <a:r>
              <a:rPr lang="en-US" altLang="en-US" sz="3200" b="1" kern="0" dirty="0"/>
              <a:t>Self-Assessment Activity – Part 1</a:t>
            </a:r>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55" r="1803"/>
          <a:stretch/>
        </p:blipFill>
        <p:spPr bwMode="auto">
          <a:xfrm>
            <a:off x="203200" y="1524000"/>
            <a:ext cx="8694058" cy="4238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8239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bwMode="auto">
          <a:xfrm>
            <a:off x="383243" y="449580"/>
            <a:ext cx="8262737"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 WIB: Workshop Logistics</a:t>
            </a:r>
          </a:p>
        </p:txBody>
      </p:sp>
      <p:sp>
        <p:nvSpPr>
          <p:cNvPr id="5" name="Content Placeholder 7"/>
          <p:cNvSpPr txBox="1">
            <a:spLocks/>
          </p:cNvSpPr>
          <p:nvPr/>
        </p:nvSpPr>
        <p:spPr bwMode="auto">
          <a:xfrm>
            <a:off x="383243" y="1475587"/>
            <a:ext cx="8156601" cy="54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marL="457189" lvl="1" indent="0">
              <a:buNone/>
            </a:pPr>
            <a:r>
              <a:rPr lang="en-US" altLang="en-US" kern="0" dirty="0">
                <a:solidFill>
                  <a:srgbClr val="002060"/>
                </a:solidFill>
              </a:rPr>
              <a:t>Getting the Right People in the Room: RCAP Network</a:t>
            </a:r>
          </a:p>
          <a:p>
            <a:pPr marL="457189" lvl="1" indent="0">
              <a:buNone/>
            </a:pPr>
            <a:r>
              <a:rPr lang="en-US" altLang="en-US" sz="2800" kern="0" dirty="0">
                <a:solidFill>
                  <a:srgbClr val="002060"/>
                </a:solidFill>
              </a:rPr>
              <a:t>	</a:t>
            </a:r>
          </a:p>
          <a:p>
            <a:pPr marL="914377" lvl="2" indent="0">
              <a:buNone/>
            </a:pPr>
            <a:endParaRPr lang="en-US" altLang="en-US" sz="2300" kern="0" dirty="0">
              <a:solidFill>
                <a:srgbClr val="002060"/>
              </a:solidFill>
            </a:endParaRPr>
          </a:p>
          <a:p>
            <a:pPr marL="0" indent="0">
              <a:buNone/>
            </a:pPr>
            <a:endParaRPr lang="en-US" altLang="en-US" kern="0" dirty="0">
              <a:solidFill>
                <a:srgbClr val="002060"/>
              </a:solidFill>
            </a:endParaRPr>
          </a:p>
        </p:txBody>
      </p:sp>
      <p:sp>
        <p:nvSpPr>
          <p:cNvPr id="2" name="TextBox 1"/>
          <p:cNvSpPr txBox="1"/>
          <p:nvPr/>
        </p:nvSpPr>
        <p:spPr>
          <a:xfrm>
            <a:off x="0" y="2310495"/>
            <a:ext cx="8737600" cy="3693317"/>
          </a:xfrm>
          <a:prstGeom prst="rect">
            <a:avLst/>
          </a:prstGeom>
          <a:noFill/>
        </p:spPr>
        <p:txBody>
          <a:bodyPr wrap="square" lIns="91438" tIns="45719" rIns="91438" bIns="45719" rtlCol="0">
            <a:spAutoFit/>
          </a:bodyPr>
          <a:lstStyle/>
          <a:p>
            <a:pPr lvl="1">
              <a:spcAft>
                <a:spcPts val="1200"/>
              </a:spcAft>
            </a:pPr>
            <a:r>
              <a:rPr lang="en-US" altLang="en-US" sz="2200" u="sng" kern="0" dirty="0">
                <a:solidFill>
                  <a:srgbClr val="002060"/>
                </a:solidFill>
                <a:latin typeface="Arial" panose="020B0604020202020204" pitchFamily="34" charset="0"/>
                <a:cs typeface="Arial" panose="020B0604020202020204" pitchFamily="34" charset="0"/>
              </a:rPr>
              <a:t>Having multiple trainers / facilitators seems to improve outcomes</a:t>
            </a:r>
          </a:p>
          <a:p>
            <a:pPr lvl="1">
              <a:spcAft>
                <a:spcPts val="1200"/>
              </a:spcAft>
            </a:pPr>
            <a:endParaRPr lang="en-US" altLang="en-US" sz="2200" u="sng" kern="0" dirty="0">
              <a:solidFill>
                <a:srgbClr val="002060"/>
              </a:solidFill>
              <a:latin typeface="Arial" panose="020B0604020202020204" pitchFamily="34" charset="0"/>
              <a:cs typeface="Arial" panose="020B0604020202020204" pitchFamily="34" charset="0"/>
            </a:endParaRPr>
          </a:p>
          <a:p>
            <a:pPr lvl="1">
              <a:spcAft>
                <a:spcPts val="600"/>
              </a:spcAft>
            </a:pPr>
            <a:r>
              <a:rPr lang="en-US" altLang="en-US" sz="2000" kern="0" dirty="0">
                <a:solidFill>
                  <a:srgbClr val="002060"/>
                </a:solidFill>
                <a:latin typeface="Arial" panose="020B0604020202020204" pitchFamily="34" charset="0"/>
                <a:cs typeface="Arial" panose="020B0604020202020204" pitchFamily="34" charset="0"/>
              </a:rPr>
              <a:t>	A low attendee to trainer ratio (5:1) has been successful</a:t>
            </a:r>
          </a:p>
          <a:p>
            <a:pPr marL="1200121" lvl="2" indent="-285744">
              <a:buFont typeface="Arial" panose="020B0604020202020204" pitchFamily="34" charset="0"/>
              <a:buChar char="•"/>
            </a:pPr>
            <a:r>
              <a:rPr lang="en-US" sz="1800" kern="0" dirty="0">
                <a:solidFill>
                  <a:srgbClr val="002060"/>
                </a:solidFill>
                <a:latin typeface="Arial" panose="020B0604020202020204" pitchFamily="34" charset="0"/>
                <a:cs typeface="Arial" panose="020B0604020202020204" pitchFamily="34" charset="0"/>
              </a:rPr>
              <a:t>Provides opportunity for intense facilitation, if necessary</a:t>
            </a:r>
          </a:p>
          <a:p>
            <a:pPr marL="1200121" lvl="2" indent="-285744">
              <a:buFont typeface="Arial" panose="020B0604020202020204" pitchFamily="34" charset="0"/>
              <a:buChar char="•"/>
            </a:pPr>
            <a:r>
              <a:rPr lang="en-US" sz="1800" kern="0" dirty="0">
                <a:solidFill>
                  <a:srgbClr val="002060"/>
                </a:solidFill>
                <a:latin typeface="Arial" panose="020B0604020202020204" pitchFamily="34" charset="0"/>
                <a:cs typeface="Arial" panose="020B0604020202020204" pitchFamily="34" charset="0"/>
              </a:rPr>
              <a:t>A facilitator at every table during activities</a:t>
            </a:r>
          </a:p>
          <a:p>
            <a:pPr lvl="2"/>
            <a:endParaRPr lang="en-US" sz="1800" b="1" kern="0" dirty="0">
              <a:solidFill>
                <a:srgbClr val="002060"/>
              </a:solidFill>
              <a:latin typeface="Arial" panose="020B0604020202020204" pitchFamily="34" charset="0"/>
              <a:cs typeface="Arial" panose="020B0604020202020204" pitchFamily="34" charset="0"/>
            </a:endParaRPr>
          </a:p>
          <a:p>
            <a:pPr lvl="2"/>
            <a:r>
              <a:rPr lang="en-US" sz="1800" b="1" kern="0" dirty="0">
                <a:solidFill>
                  <a:srgbClr val="002060"/>
                </a:solidFill>
                <a:latin typeface="Arial" panose="020B0604020202020204" pitchFamily="34" charset="0"/>
                <a:cs typeface="Arial" panose="020B0604020202020204" pitchFamily="34" charset="0"/>
              </a:rPr>
              <a:t>What worked</a:t>
            </a:r>
            <a:r>
              <a:rPr lang="en-US" sz="1800" kern="0" dirty="0">
                <a:solidFill>
                  <a:srgbClr val="002060"/>
                </a:solidFill>
                <a:latin typeface="Arial" panose="020B0604020202020204" pitchFamily="34" charset="0"/>
                <a:cs typeface="Arial" panose="020B0604020202020204" pitchFamily="34" charset="0"/>
              </a:rPr>
              <a:t>: Planning events in a location central to trainers</a:t>
            </a:r>
          </a:p>
          <a:p>
            <a:pPr lvl="2"/>
            <a:endParaRPr lang="en-US" sz="1800" b="1" kern="0" dirty="0">
              <a:solidFill>
                <a:srgbClr val="002060"/>
              </a:solidFill>
              <a:latin typeface="Arial" panose="020B0604020202020204" pitchFamily="34" charset="0"/>
              <a:cs typeface="Arial" panose="020B0604020202020204" pitchFamily="34" charset="0"/>
            </a:endParaRPr>
          </a:p>
          <a:p>
            <a:pPr lvl="2"/>
            <a:r>
              <a:rPr lang="en-US" sz="1800" b="1" kern="0" dirty="0">
                <a:solidFill>
                  <a:srgbClr val="002060"/>
                </a:solidFill>
                <a:latin typeface="Arial" panose="020B0604020202020204" pitchFamily="34" charset="0"/>
                <a:cs typeface="Arial" panose="020B0604020202020204" pitchFamily="34" charset="0"/>
              </a:rPr>
              <a:t>What didn’t work</a:t>
            </a:r>
            <a:r>
              <a:rPr lang="en-US" sz="1800" kern="0" dirty="0">
                <a:solidFill>
                  <a:srgbClr val="002060"/>
                </a:solidFill>
                <a:latin typeface="Arial" panose="020B0604020202020204" pitchFamily="34" charset="0"/>
                <a:cs typeface="Arial" panose="020B0604020202020204" pitchFamily="34" charset="0"/>
              </a:rPr>
              <a:t>:  Having lots of staff at events can be a financial strain, depending on travel time and location</a:t>
            </a:r>
            <a:endParaRPr lang="en-US" altLang="en-US" sz="2000" dirty="0">
              <a:solidFill>
                <a:srgbClr val="00206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021426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7"/>
          <p:cNvSpPr>
            <a:spLocks noGrp="1"/>
          </p:cNvSpPr>
          <p:nvPr>
            <p:ph sz="quarter" idx="4294967295"/>
          </p:nvPr>
        </p:nvSpPr>
        <p:spPr>
          <a:xfrm>
            <a:off x="174171" y="1277257"/>
            <a:ext cx="8458842" cy="5306424"/>
          </a:xfrm>
        </p:spPr>
        <p:txBody>
          <a:bodyPr/>
          <a:lstStyle/>
          <a:p>
            <a:pPr>
              <a:buFont typeface="Wingdings" panose="05000000000000000000" pitchFamily="2" charset="2"/>
              <a:buChar char=""/>
            </a:pPr>
            <a:endParaRPr lang="en-US" altLang="en-US" dirty="0">
              <a:solidFill>
                <a:srgbClr val="002060"/>
              </a:solidFill>
            </a:endParaRPr>
          </a:p>
          <a:p>
            <a:pPr>
              <a:buFont typeface="Wingdings" panose="05000000000000000000" pitchFamily="2" charset="2"/>
              <a:buChar char=""/>
            </a:pPr>
            <a:endParaRPr lang="en-US" altLang="en-US" dirty="0">
              <a:solidFill>
                <a:srgbClr val="002060"/>
              </a:solidFill>
            </a:endParaRPr>
          </a:p>
          <a:p>
            <a:pPr marL="0" indent="0">
              <a:buNone/>
            </a:pPr>
            <a:endParaRPr lang="en-US" altLang="en-US" dirty="0">
              <a:solidFill>
                <a:srgbClr val="002060"/>
              </a:solidFill>
            </a:endParaRPr>
          </a:p>
        </p:txBody>
      </p:sp>
      <p:sp>
        <p:nvSpPr>
          <p:cNvPr id="9" name="Text Placeholder 2"/>
          <p:cNvSpPr txBox="1">
            <a:spLocks/>
          </p:cNvSpPr>
          <p:nvPr/>
        </p:nvSpPr>
        <p:spPr bwMode="auto">
          <a:xfrm>
            <a:off x="1031561" y="449580"/>
            <a:ext cx="6457951"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WIB: Workshop Logistics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561" y="1484531"/>
            <a:ext cx="6958693" cy="4201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9866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bwMode="auto">
          <a:xfrm>
            <a:off x="383243" y="449580"/>
            <a:ext cx="8262737"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 WIB: Participant Diversity</a:t>
            </a:r>
          </a:p>
        </p:txBody>
      </p:sp>
      <p:sp>
        <p:nvSpPr>
          <p:cNvPr id="5" name="Content Placeholder 7"/>
          <p:cNvSpPr txBox="1">
            <a:spLocks/>
          </p:cNvSpPr>
          <p:nvPr/>
        </p:nvSpPr>
        <p:spPr bwMode="auto">
          <a:xfrm>
            <a:off x="383243" y="1475587"/>
            <a:ext cx="8156601" cy="54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marL="457189" lvl="1" indent="0" algn="ctr">
              <a:buNone/>
            </a:pPr>
            <a:r>
              <a:rPr lang="en-US" altLang="en-US" kern="0" dirty="0">
                <a:solidFill>
                  <a:schemeClr val="accent2">
                    <a:lumMod val="75000"/>
                  </a:schemeClr>
                </a:solidFill>
              </a:rPr>
              <a:t>Getting the Right People in the Room: Attendees</a:t>
            </a:r>
            <a:endParaRPr lang="en-US" altLang="en-US" dirty="0">
              <a:solidFill>
                <a:schemeClr val="accent2">
                  <a:lumMod val="75000"/>
                </a:schemeClr>
              </a:solidFill>
            </a:endParaRPr>
          </a:p>
          <a:p>
            <a:pPr lvl="1">
              <a:buFont typeface="Wingdings" panose="05000000000000000000" pitchFamily="2" charset="2"/>
              <a:buChar char=""/>
            </a:pPr>
            <a:endParaRPr lang="en-US" altLang="en-US" sz="2800" kern="0" dirty="0">
              <a:solidFill>
                <a:srgbClr val="002060"/>
              </a:solidFill>
            </a:endParaRPr>
          </a:p>
          <a:p>
            <a:pPr marL="457189" lvl="1" indent="0">
              <a:buNone/>
            </a:pPr>
            <a:r>
              <a:rPr lang="en-US" altLang="en-US" sz="2800" kern="0" dirty="0">
                <a:solidFill>
                  <a:srgbClr val="002060"/>
                </a:solidFill>
              </a:rPr>
              <a:t>	</a:t>
            </a:r>
          </a:p>
          <a:p>
            <a:pPr marL="914377" lvl="2" indent="0">
              <a:buNone/>
            </a:pPr>
            <a:endParaRPr lang="en-US" altLang="en-US" sz="2300" kern="0" dirty="0">
              <a:solidFill>
                <a:srgbClr val="002060"/>
              </a:solidFill>
            </a:endParaRPr>
          </a:p>
          <a:p>
            <a:pPr marL="0" indent="0">
              <a:buNone/>
            </a:pPr>
            <a:endParaRPr lang="en-US" altLang="en-US" kern="0" dirty="0">
              <a:solidFill>
                <a:srgbClr val="002060"/>
              </a:solidFill>
            </a:endParaRPr>
          </a:p>
        </p:txBody>
      </p:sp>
      <p:sp>
        <p:nvSpPr>
          <p:cNvPr id="2" name="TextBox 1"/>
          <p:cNvSpPr txBox="1"/>
          <p:nvPr/>
        </p:nvSpPr>
        <p:spPr>
          <a:xfrm>
            <a:off x="1710179" y="2404382"/>
            <a:ext cx="6357496" cy="3616373"/>
          </a:xfrm>
          <a:prstGeom prst="rect">
            <a:avLst/>
          </a:prstGeom>
          <a:noFill/>
        </p:spPr>
        <p:txBody>
          <a:bodyPr wrap="square" lIns="91438" tIns="45719" rIns="91438" bIns="45719" rtlCol="0">
            <a:spAutoFit/>
          </a:bodyPr>
          <a:lstStyle/>
          <a:p>
            <a:pPr lvl="1">
              <a:spcAft>
                <a:spcPts val="1200"/>
              </a:spcAft>
            </a:pPr>
            <a:r>
              <a:rPr lang="en-US" altLang="en-US" sz="2200" kern="0" dirty="0">
                <a:solidFill>
                  <a:schemeClr val="accent2">
                    <a:lumMod val="75000"/>
                  </a:schemeClr>
                </a:solidFill>
                <a:latin typeface="Arial" panose="020B0604020202020204" pitchFamily="34" charset="0"/>
                <a:cs typeface="Arial" panose="020B0604020202020204" pitchFamily="34" charset="0"/>
              </a:rPr>
              <a:t>Who will the target audience be? </a:t>
            </a:r>
          </a:p>
          <a:p>
            <a:pPr marL="914377" lvl="1" indent="-457189">
              <a:spcAft>
                <a:spcPts val="1200"/>
              </a:spcAft>
              <a:buFontTx/>
              <a:buChar char="-"/>
            </a:pPr>
            <a:r>
              <a:rPr lang="en-US" sz="2200" kern="0" dirty="0">
                <a:solidFill>
                  <a:schemeClr val="accent2">
                    <a:lumMod val="75000"/>
                  </a:schemeClr>
                </a:solidFill>
                <a:latin typeface="Arial" panose="020B0604020202020204" pitchFamily="34" charset="0"/>
                <a:cs typeface="Arial" panose="020B0604020202020204" pitchFamily="34" charset="0"/>
              </a:rPr>
              <a:t>What is the energy like in the room?</a:t>
            </a:r>
          </a:p>
          <a:p>
            <a:pPr marL="914377" lvl="1" indent="-457189">
              <a:spcAft>
                <a:spcPts val="1200"/>
              </a:spcAft>
              <a:buFontTx/>
              <a:buChar char="-"/>
            </a:pPr>
            <a:r>
              <a:rPr lang="en-US" sz="2200" kern="0" dirty="0">
                <a:solidFill>
                  <a:schemeClr val="accent2">
                    <a:lumMod val="75000"/>
                  </a:schemeClr>
                </a:solidFill>
                <a:latin typeface="Arial" panose="020B0604020202020204" pitchFamily="34" charset="0"/>
                <a:cs typeface="Arial" panose="020B0604020202020204" pitchFamily="34" charset="0"/>
              </a:rPr>
              <a:t>How much experience is in the room?</a:t>
            </a:r>
          </a:p>
          <a:p>
            <a:pPr marL="914377" lvl="1" indent="-457189">
              <a:spcAft>
                <a:spcPts val="1200"/>
              </a:spcAft>
              <a:buFontTx/>
              <a:buChar char="-"/>
            </a:pPr>
            <a:r>
              <a:rPr lang="en-US" sz="2200" kern="0" dirty="0">
                <a:solidFill>
                  <a:schemeClr val="accent2">
                    <a:lumMod val="75000"/>
                  </a:schemeClr>
                </a:solidFill>
                <a:latin typeface="Arial" panose="020B0604020202020204" pitchFamily="34" charset="0"/>
                <a:cs typeface="Arial" panose="020B0604020202020204" pitchFamily="34" charset="0"/>
              </a:rPr>
              <a:t>Are there any decision makers?</a:t>
            </a:r>
          </a:p>
          <a:p>
            <a:pPr marL="914377" lvl="1" indent="-457189">
              <a:spcAft>
                <a:spcPts val="1200"/>
              </a:spcAft>
              <a:buFontTx/>
              <a:buChar char="-"/>
            </a:pPr>
            <a:r>
              <a:rPr lang="en-US" sz="2200" kern="0" dirty="0">
                <a:solidFill>
                  <a:schemeClr val="accent2">
                    <a:lumMod val="75000"/>
                  </a:schemeClr>
                </a:solidFill>
                <a:latin typeface="Arial" panose="020B0604020202020204" pitchFamily="34" charset="0"/>
                <a:cs typeface="Arial" panose="020B0604020202020204" pitchFamily="34" charset="0"/>
              </a:rPr>
              <a:t>Do the attendees know what to expect?  </a:t>
            </a:r>
          </a:p>
          <a:p>
            <a:pPr marL="914377" lvl="1" indent="-457189">
              <a:spcAft>
                <a:spcPts val="1200"/>
              </a:spcAft>
              <a:buFontTx/>
              <a:buChar char="-"/>
            </a:pPr>
            <a:endParaRPr lang="en-US" sz="2000" kern="0" dirty="0">
              <a:solidFill>
                <a:srgbClr val="002060"/>
              </a:solidFill>
              <a:latin typeface="Arial" panose="020B0604020202020204" pitchFamily="34" charset="0"/>
              <a:cs typeface="Arial" panose="020B0604020202020204" pitchFamily="34" charset="0"/>
            </a:endParaRPr>
          </a:p>
          <a:p>
            <a:pPr lvl="2"/>
            <a:endParaRPr lang="en-US" sz="2000" b="1" kern="0" dirty="0">
              <a:solidFill>
                <a:srgbClr val="00206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257822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p:cNvSpPr txBox="1">
            <a:spLocks/>
          </p:cNvSpPr>
          <p:nvPr/>
        </p:nvSpPr>
        <p:spPr bwMode="auto">
          <a:xfrm>
            <a:off x="297756" y="1475586"/>
            <a:ext cx="8156601" cy="54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marL="457189" lvl="1" indent="0" algn="ctr">
              <a:buNone/>
            </a:pPr>
            <a:r>
              <a:rPr lang="en-US" altLang="en-US" kern="0" dirty="0">
                <a:solidFill>
                  <a:schemeClr val="accent1">
                    <a:lumMod val="75000"/>
                  </a:schemeClr>
                </a:solidFill>
              </a:rPr>
              <a:t>Getting the Right People in the Room: Attendees</a:t>
            </a:r>
            <a:endParaRPr lang="en-US" altLang="en-US" dirty="0">
              <a:solidFill>
                <a:schemeClr val="accent1">
                  <a:lumMod val="75000"/>
                </a:schemeClr>
              </a:solidFill>
            </a:endParaRPr>
          </a:p>
          <a:p>
            <a:pPr lvl="1">
              <a:buFont typeface="Wingdings" panose="05000000000000000000" pitchFamily="2" charset="2"/>
              <a:buChar char=""/>
            </a:pPr>
            <a:endParaRPr lang="en-US" altLang="en-US" sz="2800" kern="0" dirty="0">
              <a:solidFill>
                <a:srgbClr val="002060"/>
              </a:solidFill>
            </a:endParaRPr>
          </a:p>
          <a:p>
            <a:pPr marL="457189" lvl="1" indent="0">
              <a:buNone/>
            </a:pPr>
            <a:r>
              <a:rPr lang="en-US" altLang="en-US" sz="2800" kern="0" dirty="0">
                <a:solidFill>
                  <a:srgbClr val="002060"/>
                </a:solidFill>
              </a:rPr>
              <a:t>	</a:t>
            </a:r>
          </a:p>
          <a:p>
            <a:pPr marL="914377" lvl="2" indent="0">
              <a:buNone/>
            </a:pPr>
            <a:endParaRPr lang="en-US" altLang="en-US" sz="2300" kern="0" dirty="0">
              <a:solidFill>
                <a:srgbClr val="002060"/>
              </a:solidFill>
            </a:endParaRPr>
          </a:p>
          <a:p>
            <a:pPr marL="0" indent="0">
              <a:buNone/>
            </a:pPr>
            <a:endParaRPr lang="en-US" altLang="en-US" kern="0" dirty="0">
              <a:solidFill>
                <a:srgbClr val="002060"/>
              </a:solidFill>
            </a:endParaRPr>
          </a:p>
        </p:txBody>
      </p:sp>
      <p:sp>
        <p:nvSpPr>
          <p:cNvPr id="2" name="TextBox 1"/>
          <p:cNvSpPr txBox="1"/>
          <p:nvPr/>
        </p:nvSpPr>
        <p:spPr>
          <a:xfrm>
            <a:off x="242527" y="2207083"/>
            <a:ext cx="8544167" cy="4154982"/>
          </a:xfrm>
          <a:prstGeom prst="rect">
            <a:avLst/>
          </a:prstGeom>
          <a:noFill/>
        </p:spPr>
        <p:txBody>
          <a:bodyPr wrap="square" lIns="91438" tIns="45719" rIns="91438" bIns="45719" rtlCol="0">
            <a:spAutoFit/>
          </a:bodyPr>
          <a:lstStyle/>
          <a:p>
            <a:pPr lvl="2"/>
            <a:r>
              <a:rPr lang="en-US" sz="2200" b="1" kern="0" dirty="0">
                <a:solidFill>
                  <a:schemeClr val="accent1">
                    <a:lumMod val="75000"/>
                  </a:schemeClr>
                </a:solidFill>
                <a:latin typeface="Arial" panose="020B0604020202020204" pitchFamily="34" charset="0"/>
                <a:cs typeface="Arial" panose="020B0604020202020204" pitchFamily="34" charset="0"/>
              </a:rPr>
              <a:t>What worked: </a:t>
            </a:r>
          </a:p>
          <a:p>
            <a:pPr lvl="2"/>
            <a:endParaRPr lang="en-US" sz="2000" dirty="0">
              <a:solidFill>
                <a:schemeClr val="accent1">
                  <a:lumMod val="75000"/>
                </a:schemeClr>
              </a:solidFill>
              <a:latin typeface="Arial" panose="020B0604020202020204" pitchFamily="34" charset="0"/>
              <a:cs typeface="Arial" panose="020B0604020202020204" pitchFamily="34" charset="0"/>
            </a:endParaRPr>
          </a:p>
          <a:p>
            <a:pPr lvl="2"/>
            <a:r>
              <a:rPr lang="en-US" sz="2000" dirty="0">
                <a:solidFill>
                  <a:schemeClr val="accent1">
                    <a:lumMod val="75000"/>
                  </a:schemeClr>
                </a:solidFill>
                <a:latin typeface="Arial" panose="020B0604020202020204" pitchFamily="34" charset="0"/>
                <a:cs typeface="Arial" panose="020B0604020202020204" pitchFamily="34" charset="0"/>
              </a:rPr>
              <a:t>Inviting system managers, decision makers, and community leaders – in addition to operators</a:t>
            </a:r>
          </a:p>
          <a:p>
            <a:pPr lvl="2"/>
            <a:endParaRPr lang="en-US" sz="2000" dirty="0">
              <a:solidFill>
                <a:schemeClr val="accent1">
                  <a:lumMod val="75000"/>
                </a:schemeClr>
              </a:solidFill>
              <a:latin typeface="Arial" panose="020B0604020202020204" pitchFamily="34" charset="0"/>
              <a:cs typeface="Arial" panose="020B0604020202020204" pitchFamily="34" charset="0"/>
            </a:endParaRPr>
          </a:p>
          <a:p>
            <a:pPr marL="1828755" lvl="4"/>
            <a:r>
              <a:rPr lang="en-US" sz="2000" dirty="0">
                <a:solidFill>
                  <a:schemeClr val="accent1">
                    <a:lumMod val="75000"/>
                  </a:schemeClr>
                </a:solidFill>
                <a:latin typeface="Arial" panose="020B0604020202020204" pitchFamily="34" charset="0"/>
                <a:cs typeface="Arial" panose="020B0604020202020204" pitchFamily="34" charset="0"/>
              </a:rPr>
              <a:t>Tip: Decide beforehand if you want to split them up or allow them to sit together</a:t>
            </a:r>
          </a:p>
          <a:p>
            <a:pPr lvl="2"/>
            <a:r>
              <a:rPr lang="en-US" sz="2000" dirty="0">
                <a:solidFill>
                  <a:schemeClr val="accent1">
                    <a:lumMod val="75000"/>
                  </a:schemeClr>
                </a:solidFill>
                <a:latin typeface="Arial" panose="020B0604020202020204" pitchFamily="34" charset="0"/>
                <a:cs typeface="Arial" panose="020B0604020202020204" pitchFamily="34" charset="0"/>
              </a:rPr>
              <a:t>	</a:t>
            </a:r>
          </a:p>
          <a:p>
            <a:pPr lvl="2"/>
            <a:r>
              <a:rPr lang="en-US" sz="2200" b="1" kern="0" dirty="0">
                <a:solidFill>
                  <a:schemeClr val="accent1">
                    <a:lumMod val="75000"/>
                  </a:schemeClr>
                </a:solidFill>
                <a:latin typeface="Arial" panose="020B0604020202020204" pitchFamily="34" charset="0"/>
                <a:cs typeface="Arial" panose="020B0604020202020204" pitchFamily="34" charset="0"/>
              </a:rPr>
              <a:t>Why it worked: </a:t>
            </a:r>
          </a:p>
          <a:p>
            <a:pPr lvl="2"/>
            <a:endParaRPr lang="en-US" sz="2000" b="1" kern="0" dirty="0">
              <a:solidFill>
                <a:schemeClr val="accent1">
                  <a:lumMod val="75000"/>
                </a:schemeClr>
              </a:solidFill>
              <a:latin typeface="Arial" panose="020B0604020202020204" pitchFamily="34" charset="0"/>
              <a:cs typeface="Arial" panose="020B0604020202020204" pitchFamily="34" charset="0"/>
            </a:endParaRPr>
          </a:p>
          <a:p>
            <a:pPr lvl="2"/>
            <a:r>
              <a:rPr lang="en-US" sz="2000" dirty="0">
                <a:solidFill>
                  <a:schemeClr val="accent1">
                    <a:lumMod val="75000"/>
                  </a:schemeClr>
                </a:solidFill>
                <a:latin typeface="Arial" panose="020B0604020202020204" pitchFamily="34" charset="0"/>
                <a:cs typeface="Arial" panose="020B0604020202020204" pitchFamily="34" charset="0"/>
              </a:rPr>
              <a:t>Managers act as advocates for new practices and program</a:t>
            </a:r>
            <a:r>
              <a:rPr lang="en-US" sz="2000" dirty="0">
                <a:solidFill>
                  <a:schemeClr val="accent6"/>
                </a:solidFill>
                <a:latin typeface="Arial" panose="020B0604020202020204" pitchFamily="34" charset="0"/>
                <a:cs typeface="Arial" panose="020B0604020202020204" pitchFamily="34" charset="0"/>
              </a:rPr>
              <a:t>s</a:t>
            </a:r>
          </a:p>
          <a:p>
            <a:pPr marL="914378" lvl="2"/>
            <a:endParaRPr lang="en-US" sz="2000" dirty="0">
              <a:solidFill>
                <a:schemeClr val="accent6"/>
              </a:solidFill>
              <a:latin typeface="Arial" panose="020B0604020202020204" pitchFamily="34" charset="0"/>
              <a:cs typeface="Arial" panose="020B0604020202020204" pitchFamily="34" charset="0"/>
            </a:endParaRPr>
          </a:p>
          <a:p>
            <a:pPr lvl="2"/>
            <a:endParaRPr lang="en-US" sz="2000" dirty="0">
              <a:solidFill>
                <a:schemeClr val="accent6"/>
              </a:solidFill>
              <a:latin typeface="Arial" panose="020B0604020202020204" pitchFamily="34" charset="0"/>
              <a:cs typeface="Arial" panose="020B0604020202020204" pitchFamily="34" charset="0"/>
            </a:endParaRPr>
          </a:p>
        </p:txBody>
      </p:sp>
      <p:sp>
        <p:nvSpPr>
          <p:cNvPr id="6" name="Text Placeholder 2"/>
          <p:cNvSpPr txBox="1">
            <a:spLocks/>
          </p:cNvSpPr>
          <p:nvPr/>
        </p:nvSpPr>
        <p:spPr bwMode="auto">
          <a:xfrm>
            <a:off x="383243" y="449580"/>
            <a:ext cx="8262737"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 WIB: Participant Diversity</a:t>
            </a:r>
          </a:p>
        </p:txBody>
      </p:sp>
    </p:spTree>
    <p:extLst>
      <p:ext uri="{BB962C8B-B14F-4D97-AF65-F5344CB8AC3E}">
        <p14:creationId xmlns:p14="http://schemas.microsoft.com/office/powerpoint/2010/main" val="2979345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p:cNvSpPr txBox="1">
            <a:spLocks/>
          </p:cNvSpPr>
          <p:nvPr/>
        </p:nvSpPr>
        <p:spPr bwMode="auto">
          <a:xfrm>
            <a:off x="383242" y="1475587"/>
            <a:ext cx="8156601" cy="54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marL="457189" lvl="1" indent="0" algn="ctr">
              <a:buNone/>
            </a:pPr>
            <a:r>
              <a:rPr lang="en-US" altLang="en-US" kern="0" dirty="0">
                <a:solidFill>
                  <a:schemeClr val="accent1">
                    <a:lumMod val="75000"/>
                  </a:schemeClr>
                </a:solidFill>
              </a:rPr>
              <a:t>Getting the Right People in the Room: Attendees</a:t>
            </a:r>
            <a:endParaRPr lang="en-US" altLang="en-US" dirty="0">
              <a:solidFill>
                <a:schemeClr val="accent1">
                  <a:lumMod val="75000"/>
                </a:schemeClr>
              </a:solidFill>
            </a:endParaRPr>
          </a:p>
          <a:p>
            <a:pPr lvl="1">
              <a:buFont typeface="Wingdings" panose="05000000000000000000" pitchFamily="2" charset="2"/>
              <a:buChar char=""/>
            </a:pPr>
            <a:endParaRPr lang="en-US" altLang="en-US" sz="2800" kern="0" dirty="0">
              <a:solidFill>
                <a:srgbClr val="002060"/>
              </a:solidFill>
            </a:endParaRPr>
          </a:p>
          <a:p>
            <a:pPr marL="457189" lvl="1" indent="0">
              <a:buNone/>
            </a:pPr>
            <a:r>
              <a:rPr lang="en-US" altLang="en-US" sz="2800" kern="0" dirty="0">
                <a:solidFill>
                  <a:srgbClr val="002060"/>
                </a:solidFill>
              </a:rPr>
              <a:t>	</a:t>
            </a:r>
          </a:p>
          <a:p>
            <a:pPr marL="914377" lvl="2" indent="0">
              <a:buNone/>
            </a:pPr>
            <a:endParaRPr lang="en-US" altLang="en-US" sz="2300" kern="0" dirty="0">
              <a:solidFill>
                <a:srgbClr val="002060"/>
              </a:solidFill>
            </a:endParaRPr>
          </a:p>
          <a:p>
            <a:pPr marL="0" indent="0">
              <a:buNone/>
            </a:pPr>
            <a:endParaRPr lang="en-US" altLang="en-US" kern="0" dirty="0">
              <a:solidFill>
                <a:srgbClr val="002060"/>
              </a:solidFill>
            </a:endParaRPr>
          </a:p>
        </p:txBody>
      </p:sp>
      <p:sp>
        <p:nvSpPr>
          <p:cNvPr id="2" name="TextBox 1"/>
          <p:cNvSpPr txBox="1"/>
          <p:nvPr/>
        </p:nvSpPr>
        <p:spPr>
          <a:xfrm>
            <a:off x="242527" y="2064207"/>
            <a:ext cx="8544167" cy="3785650"/>
          </a:xfrm>
          <a:prstGeom prst="rect">
            <a:avLst/>
          </a:prstGeom>
          <a:noFill/>
        </p:spPr>
        <p:txBody>
          <a:bodyPr wrap="square" lIns="91438" tIns="45719" rIns="91438" bIns="45719" rtlCol="0">
            <a:spAutoFit/>
          </a:bodyPr>
          <a:lstStyle/>
          <a:p>
            <a:pPr lvl="2"/>
            <a:r>
              <a:rPr lang="en-US" sz="2200" b="1" kern="0" dirty="0">
                <a:solidFill>
                  <a:schemeClr val="accent1">
                    <a:lumMod val="75000"/>
                  </a:schemeClr>
                </a:solidFill>
                <a:latin typeface="Arial" panose="020B0604020202020204" pitchFamily="34" charset="0"/>
                <a:cs typeface="Arial" panose="020B0604020202020204" pitchFamily="34" charset="0"/>
              </a:rPr>
              <a:t>What didn’t work</a:t>
            </a:r>
            <a:r>
              <a:rPr lang="en-US" sz="2200" kern="0" dirty="0">
                <a:solidFill>
                  <a:schemeClr val="accent1">
                    <a:lumMod val="75000"/>
                  </a:schemeClr>
                </a:solidFill>
                <a:latin typeface="Arial" panose="020B0604020202020204" pitchFamily="34" charset="0"/>
                <a:cs typeface="Arial" panose="020B0604020202020204" pitchFamily="34" charset="0"/>
              </a:rPr>
              <a:t>: </a:t>
            </a:r>
          </a:p>
          <a:p>
            <a:pPr lvl="2"/>
            <a:endParaRPr lang="en-US" sz="2000" dirty="0">
              <a:latin typeface="Arial" panose="020B0604020202020204" pitchFamily="34" charset="0"/>
              <a:cs typeface="Arial" panose="020B0604020202020204" pitchFamily="34" charset="0"/>
            </a:endParaRPr>
          </a:p>
          <a:p>
            <a:pPr lvl="2"/>
            <a:r>
              <a:rPr lang="en-US" sz="2000" dirty="0">
                <a:solidFill>
                  <a:schemeClr val="accent1">
                    <a:lumMod val="75000"/>
                  </a:schemeClr>
                </a:solidFill>
                <a:latin typeface="Arial" panose="020B0604020202020204" pitchFamily="34" charset="0"/>
                <a:cs typeface="Arial" panose="020B0604020202020204" pitchFamily="34" charset="0"/>
              </a:rPr>
              <a:t>Promoting the event in the same way that operator trainings are promoted </a:t>
            </a:r>
          </a:p>
          <a:p>
            <a:pPr lvl="2"/>
            <a:r>
              <a:rPr lang="en-US" sz="2000" dirty="0">
                <a:latin typeface="Arial" panose="020B0604020202020204" pitchFamily="34" charset="0"/>
                <a:cs typeface="Arial" panose="020B0604020202020204" pitchFamily="34" charset="0"/>
              </a:rPr>
              <a:t>	</a:t>
            </a:r>
          </a:p>
          <a:p>
            <a:pPr lvl="2"/>
            <a:r>
              <a:rPr lang="en-US" sz="2200" b="1" kern="0" dirty="0">
                <a:solidFill>
                  <a:schemeClr val="accent1">
                    <a:lumMod val="75000"/>
                  </a:schemeClr>
                </a:solidFill>
                <a:latin typeface="Arial" panose="020B0604020202020204" pitchFamily="34" charset="0"/>
                <a:cs typeface="Arial" panose="020B0604020202020204" pitchFamily="34" charset="0"/>
              </a:rPr>
              <a:t>Why it didn’t work: </a:t>
            </a:r>
          </a:p>
          <a:p>
            <a:pPr lvl="2"/>
            <a:endParaRPr lang="en-US" sz="2000" b="1" kern="0" dirty="0">
              <a:solidFill>
                <a:srgbClr val="002060"/>
              </a:solidFill>
              <a:latin typeface="Arial" panose="020B0604020202020204" pitchFamily="34" charset="0"/>
              <a:cs typeface="Arial" panose="020B0604020202020204" pitchFamily="34" charset="0"/>
            </a:endParaRPr>
          </a:p>
          <a:p>
            <a:pPr lvl="2"/>
            <a:r>
              <a:rPr lang="en-US" sz="2000" dirty="0">
                <a:solidFill>
                  <a:schemeClr val="accent1">
                    <a:lumMod val="75000"/>
                  </a:schemeClr>
                </a:solidFill>
                <a:latin typeface="Arial" panose="020B0604020202020204" pitchFamily="34" charset="0"/>
                <a:cs typeface="Arial" panose="020B0604020202020204" pitchFamily="34" charset="0"/>
              </a:rPr>
              <a:t>Events with few board members / decision makers in attendance were not as productive</a:t>
            </a:r>
          </a:p>
          <a:p>
            <a:pPr lvl="2"/>
            <a:endParaRPr lang="en-US" sz="2000" dirty="0">
              <a:latin typeface="Arial" panose="020B0604020202020204" pitchFamily="34" charset="0"/>
              <a:cs typeface="Arial" panose="020B0604020202020204" pitchFamily="34" charset="0"/>
            </a:endParaRPr>
          </a:p>
          <a:p>
            <a:pPr lvl="2"/>
            <a:r>
              <a:rPr lang="en-US" sz="1800" i="1" dirty="0">
                <a:solidFill>
                  <a:schemeClr val="accent1">
                    <a:lumMod val="75000"/>
                  </a:schemeClr>
                </a:solidFill>
                <a:latin typeface="Arial" panose="020B0604020202020204" pitchFamily="34" charset="0"/>
                <a:cs typeface="Arial" panose="020B0604020202020204" pitchFamily="34" charset="0"/>
              </a:rPr>
              <a:t>How to fix:</a:t>
            </a:r>
            <a:r>
              <a:rPr lang="en-US" sz="1800" dirty="0">
                <a:solidFill>
                  <a:schemeClr val="accent1">
                    <a:lumMod val="75000"/>
                  </a:schemeClr>
                </a:solidFill>
                <a:latin typeface="Arial" panose="020B0604020202020204" pitchFamily="34" charset="0"/>
                <a:cs typeface="Arial" panose="020B0604020202020204" pitchFamily="34" charset="0"/>
              </a:rPr>
              <a:t>  Add a title or role to the registration form to be clear on the makeup of registrants – and scramble to fix any shortfalls!</a:t>
            </a:r>
            <a:endParaRPr lang="en-US" sz="2000" dirty="0">
              <a:solidFill>
                <a:schemeClr val="accent1">
                  <a:lumMod val="75000"/>
                </a:schemeClr>
              </a:solidFill>
              <a:latin typeface="Arial" panose="020B0604020202020204" pitchFamily="34" charset="0"/>
              <a:cs typeface="Arial" panose="020B0604020202020204" pitchFamily="34" charset="0"/>
            </a:endParaRPr>
          </a:p>
        </p:txBody>
      </p:sp>
      <p:sp>
        <p:nvSpPr>
          <p:cNvPr id="7" name="Text Placeholder 2"/>
          <p:cNvSpPr txBox="1">
            <a:spLocks/>
          </p:cNvSpPr>
          <p:nvPr/>
        </p:nvSpPr>
        <p:spPr bwMode="auto">
          <a:xfrm>
            <a:off x="383243" y="449580"/>
            <a:ext cx="8262737"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 WIB: Participant Diversity</a:t>
            </a:r>
          </a:p>
        </p:txBody>
      </p:sp>
    </p:spTree>
    <p:extLst>
      <p:ext uri="{BB962C8B-B14F-4D97-AF65-F5344CB8AC3E}">
        <p14:creationId xmlns:p14="http://schemas.microsoft.com/office/powerpoint/2010/main" val="307787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8154"/>
            <a:ext cx="8229600" cy="619103"/>
          </a:xfrm>
        </p:spPr>
        <p:txBody>
          <a:bodyPr/>
          <a:lstStyle/>
          <a:p>
            <a:r>
              <a:rPr lang="en-US" sz="2800" dirty="0"/>
              <a:t>Agenda</a:t>
            </a:r>
          </a:p>
        </p:txBody>
      </p:sp>
      <p:sp>
        <p:nvSpPr>
          <p:cNvPr id="16386" name="Content Placeholder 7"/>
          <p:cNvSpPr>
            <a:spLocks noGrp="1"/>
          </p:cNvSpPr>
          <p:nvPr>
            <p:ph idx="1"/>
          </p:nvPr>
        </p:nvSpPr>
        <p:spPr/>
        <p:txBody>
          <a:bodyPr/>
          <a:lstStyle/>
          <a:p>
            <a:pPr>
              <a:spcAft>
                <a:spcPts val="600"/>
              </a:spcAft>
              <a:buFont typeface="Wingdings" panose="05000000000000000000" pitchFamily="2" charset="2"/>
              <a:buChar char="]"/>
            </a:pPr>
            <a:r>
              <a:rPr lang="en-US" altLang="en-US" dirty="0">
                <a:solidFill>
                  <a:schemeClr val="accent1"/>
                </a:solidFill>
              </a:rPr>
              <a:t>Introductions</a:t>
            </a:r>
          </a:p>
          <a:p>
            <a:pPr>
              <a:spcAft>
                <a:spcPts val="600"/>
              </a:spcAft>
              <a:buFont typeface="Wingdings" panose="05000000000000000000" pitchFamily="2" charset="2"/>
              <a:buChar char="]"/>
            </a:pPr>
            <a:r>
              <a:rPr lang="en-US" altLang="en-US" dirty="0">
                <a:solidFill>
                  <a:schemeClr val="accent1"/>
                </a:solidFill>
              </a:rPr>
              <a:t>Workshop in a Box Overview</a:t>
            </a:r>
          </a:p>
          <a:p>
            <a:pPr>
              <a:spcAft>
                <a:spcPts val="600"/>
              </a:spcAft>
              <a:buFont typeface="Wingdings" panose="05000000000000000000" pitchFamily="2" charset="2"/>
              <a:buChar char="]"/>
            </a:pPr>
            <a:r>
              <a:rPr lang="en-US" altLang="en-US" dirty="0">
                <a:solidFill>
                  <a:schemeClr val="accent1"/>
                </a:solidFill>
              </a:rPr>
              <a:t>Updated Materials</a:t>
            </a:r>
          </a:p>
          <a:p>
            <a:pPr>
              <a:spcAft>
                <a:spcPts val="600"/>
              </a:spcAft>
              <a:buFont typeface="Wingdings" panose="05000000000000000000" pitchFamily="2" charset="2"/>
              <a:buChar char=""/>
            </a:pPr>
            <a:r>
              <a:rPr lang="en-US" altLang="en-US" dirty="0">
                <a:solidFill>
                  <a:schemeClr val="accent1"/>
                </a:solidFill>
              </a:rPr>
              <a:t>Improvement Self Assessment Tool/Discussion</a:t>
            </a:r>
          </a:p>
          <a:p>
            <a:pPr>
              <a:spcAft>
                <a:spcPts val="600"/>
              </a:spcAft>
              <a:buFont typeface="Wingdings" panose="05000000000000000000" pitchFamily="2" charset="2"/>
              <a:buChar char=""/>
            </a:pPr>
            <a:r>
              <a:rPr lang="en-US" altLang="en-US" dirty="0">
                <a:solidFill>
                  <a:schemeClr val="accent1"/>
                </a:solidFill>
              </a:rPr>
              <a:t>What Worked and Didn’t – RCAP Summary</a:t>
            </a:r>
          </a:p>
          <a:p>
            <a:pPr>
              <a:spcAft>
                <a:spcPts val="600"/>
              </a:spcAft>
              <a:buFont typeface="Wingdings" panose="05000000000000000000" pitchFamily="2" charset="2"/>
              <a:buChar char=""/>
            </a:pPr>
            <a:r>
              <a:rPr lang="en-US" altLang="en-US" dirty="0">
                <a:solidFill>
                  <a:schemeClr val="accent1"/>
                </a:solidFill>
              </a:rPr>
              <a:t>WIB Super Tour 2017</a:t>
            </a:r>
          </a:p>
          <a:p>
            <a:pPr>
              <a:spcAft>
                <a:spcPts val="600"/>
              </a:spcAft>
              <a:buFont typeface="Wingdings" panose="05000000000000000000" pitchFamily="2" charset="2"/>
              <a:buChar char=""/>
            </a:pPr>
            <a:r>
              <a:rPr lang="en-US" altLang="en-US" dirty="0">
                <a:solidFill>
                  <a:schemeClr val="accent1"/>
                </a:solidFill>
              </a:rPr>
              <a:t>Closing</a:t>
            </a:r>
          </a:p>
          <a:p>
            <a:pPr>
              <a:buFont typeface="Wingdings" panose="05000000000000000000" pitchFamily="2" charset="2"/>
              <a:buChar char=""/>
            </a:pPr>
            <a:endParaRPr lang="en-US" altLang="en-US" dirty="0">
              <a:solidFill>
                <a:srgbClr val="002060"/>
              </a:solidFill>
            </a:endParaRPr>
          </a:p>
          <a:p>
            <a:pPr>
              <a:buFont typeface="Wingdings" panose="05000000000000000000" pitchFamily="2" charset="2"/>
              <a:buChar char=""/>
            </a:pPr>
            <a:endParaRPr lang="en-US" altLang="en-US" dirty="0">
              <a:solidFill>
                <a:srgbClr val="002060"/>
              </a:solidFill>
            </a:endParaRPr>
          </a:p>
          <a:p>
            <a:pPr marL="0" indent="0">
              <a:buNone/>
            </a:pPr>
            <a:endParaRPr lang="en-US" altLang="en-US" dirty="0">
              <a:solidFill>
                <a:srgbClr val="002060"/>
              </a:solidFill>
            </a:endParaRPr>
          </a:p>
        </p:txBody>
      </p:sp>
      <p:sp>
        <p:nvSpPr>
          <p:cNvPr id="9" name="Text Placeholder 2"/>
          <p:cNvSpPr txBox="1">
            <a:spLocks/>
          </p:cNvSpPr>
          <p:nvPr/>
        </p:nvSpPr>
        <p:spPr bwMode="auto">
          <a:xfrm>
            <a:off x="1314450" y="1143000"/>
            <a:ext cx="6457950" cy="514350"/>
          </a:xfrm>
          <a:prstGeom prst="rect">
            <a:avLst/>
          </a:prstGeom>
          <a:noFill/>
          <a:ln>
            <a:noFill/>
          </a:ln>
          <a:effectLst/>
        </p:spPr>
        <p:txBody>
          <a:bodyPr/>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defTabSz="914400">
              <a:defRPr/>
            </a:pPr>
            <a:r>
              <a:rPr lang="en-US" sz="2400" kern="0" dirty="0">
                <a:solidFill>
                  <a:srgbClr val="FFFFFF"/>
                </a:solidFill>
              </a:rPr>
              <a:t>Today’s Agenda</a:t>
            </a:r>
          </a:p>
        </p:txBody>
      </p:sp>
    </p:spTree>
    <p:extLst>
      <p:ext uri="{BB962C8B-B14F-4D97-AF65-F5344CB8AC3E}">
        <p14:creationId xmlns:p14="http://schemas.microsoft.com/office/powerpoint/2010/main" val="263972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bwMode="auto">
          <a:xfrm>
            <a:off x="1031561" y="449580"/>
            <a:ext cx="6457951"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WIB: Format</a:t>
            </a:r>
          </a:p>
        </p:txBody>
      </p:sp>
      <p:sp>
        <p:nvSpPr>
          <p:cNvPr id="5" name="Content Placeholder 7"/>
          <p:cNvSpPr txBox="1">
            <a:spLocks/>
          </p:cNvSpPr>
          <p:nvPr/>
        </p:nvSpPr>
        <p:spPr bwMode="auto">
          <a:xfrm>
            <a:off x="447227" y="1651634"/>
            <a:ext cx="8112439" cy="54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marL="457189" lvl="1" indent="0">
              <a:spcAft>
                <a:spcPts val="1200"/>
              </a:spcAft>
              <a:buNone/>
            </a:pPr>
            <a:r>
              <a:rPr lang="en-US" altLang="en-US" kern="0" dirty="0">
                <a:solidFill>
                  <a:srgbClr val="002060"/>
                </a:solidFill>
              </a:rPr>
              <a:t>What format should we choose for our workshops? </a:t>
            </a:r>
          </a:p>
        </p:txBody>
      </p:sp>
      <p:pic>
        <p:nvPicPr>
          <p:cNvPr id="6" name="Content Placeholder 4"/>
          <p:cNvPicPr>
            <a:picLocks noChangeAspect="1"/>
          </p:cNvPicPr>
          <p:nvPr/>
        </p:nvPicPr>
        <p:blipFill rotWithShape="1">
          <a:blip r:embed="rId3"/>
          <a:srcRect b="51301"/>
          <a:stretch/>
        </p:blipFill>
        <p:spPr>
          <a:xfrm>
            <a:off x="346821" y="2474340"/>
            <a:ext cx="8313249" cy="2492691"/>
          </a:xfrm>
          <a:prstGeom prst="rect">
            <a:avLst/>
          </a:prstGeom>
        </p:spPr>
      </p:pic>
      <p:cxnSp>
        <p:nvCxnSpPr>
          <p:cNvPr id="7" name="Straight Connector 6"/>
          <p:cNvCxnSpPr/>
          <p:nvPr/>
        </p:nvCxnSpPr>
        <p:spPr>
          <a:xfrm>
            <a:off x="4991100" y="4619625"/>
            <a:ext cx="74295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581900" y="4295775"/>
            <a:ext cx="977766"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19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bwMode="auto">
          <a:xfrm>
            <a:off x="383243" y="449580"/>
            <a:ext cx="8262737"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 WIB: System Engagement</a:t>
            </a:r>
          </a:p>
        </p:txBody>
      </p:sp>
      <p:sp>
        <p:nvSpPr>
          <p:cNvPr id="5" name="Content Placeholder 7"/>
          <p:cNvSpPr txBox="1">
            <a:spLocks/>
          </p:cNvSpPr>
          <p:nvPr/>
        </p:nvSpPr>
        <p:spPr bwMode="auto">
          <a:xfrm>
            <a:off x="383243" y="1475587"/>
            <a:ext cx="8156601" cy="54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marL="457189" lvl="1" indent="0" algn="ctr">
              <a:buNone/>
            </a:pPr>
            <a:r>
              <a:rPr lang="en-US" altLang="en-US" kern="0" dirty="0">
                <a:solidFill>
                  <a:schemeClr val="accent1">
                    <a:lumMod val="75000"/>
                  </a:schemeClr>
                </a:solidFill>
              </a:rPr>
              <a:t>If Running a Single System Workshop…</a:t>
            </a:r>
            <a:endParaRPr lang="en-US" altLang="en-US" dirty="0">
              <a:solidFill>
                <a:schemeClr val="accent1">
                  <a:lumMod val="75000"/>
                </a:schemeClr>
              </a:solidFill>
            </a:endParaRPr>
          </a:p>
          <a:p>
            <a:pPr lvl="1">
              <a:buFont typeface="Wingdings" panose="05000000000000000000" pitchFamily="2" charset="2"/>
              <a:buChar char=""/>
            </a:pPr>
            <a:endParaRPr lang="en-US" altLang="en-US" sz="2800" kern="0" dirty="0">
              <a:solidFill>
                <a:srgbClr val="002060"/>
              </a:solidFill>
            </a:endParaRPr>
          </a:p>
          <a:p>
            <a:pPr marL="457189" lvl="1" indent="0">
              <a:buNone/>
            </a:pPr>
            <a:r>
              <a:rPr lang="en-US" altLang="en-US" sz="2800" kern="0" dirty="0">
                <a:solidFill>
                  <a:srgbClr val="002060"/>
                </a:solidFill>
              </a:rPr>
              <a:t>	</a:t>
            </a:r>
          </a:p>
          <a:p>
            <a:pPr marL="914377" lvl="2" indent="0">
              <a:buNone/>
            </a:pPr>
            <a:endParaRPr lang="en-US" altLang="en-US" sz="2300" kern="0" dirty="0">
              <a:solidFill>
                <a:srgbClr val="002060"/>
              </a:solidFill>
            </a:endParaRPr>
          </a:p>
          <a:p>
            <a:pPr marL="0" indent="0">
              <a:buNone/>
            </a:pPr>
            <a:endParaRPr lang="en-US" altLang="en-US" kern="0" dirty="0">
              <a:solidFill>
                <a:srgbClr val="002060"/>
              </a:solidFill>
            </a:endParaRPr>
          </a:p>
        </p:txBody>
      </p:sp>
      <p:sp>
        <p:nvSpPr>
          <p:cNvPr id="2" name="TextBox 1"/>
          <p:cNvSpPr txBox="1"/>
          <p:nvPr/>
        </p:nvSpPr>
        <p:spPr>
          <a:xfrm>
            <a:off x="0" y="2087465"/>
            <a:ext cx="8474769" cy="4770535"/>
          </a:xfrm>
          <a:prstGeom prst="rect">
            <a:avLst/>
          </a:prstGeom>
          <a:noFill/>
        </p:spPr>
        <p:txBody>
          <a:bodyPr wrap="square" lIns="91438" tIns="45719" rIns="91438" bIns="45719" rtlCol="0">
            <a:spAutoFit/>
          </a:bodyPr>
          <a:lstStyle/>
          <a:p>
            <a:pPr lvl="2"/>
            <a:r>
              <a:rPr lang="en-US" sz="2200" b="1" kern="0" dirty="0">
                <a:solidFill>
                  <a:schemeClr val="accent1">
                    <a:lumMod val="75000"/>
                  </a:schemeClr>
                </a:solidFill>
                <a:latin typeface="Arial" panose="020B0604020202020204" pitchFamily="34" charset="0"/>
                <a:cs typeface="Arial" panose="020B0604020202020204" pitchFamily="34" charset="0"/>
              </a:rPr>
              <a:t>What worked</a:t>
            </a:r>
            <a:r>
              <a:rPr lang="en-US" sz="2200" kern="0" dirty="0">
                <a:solidFill>
                  <a:schemeClr val="accent1">
                    <a:lumMod val="75000"/>
                  </a:schemeClr>
                </a:solidFill>
                <a:latin typeface="Arial" panose="020B0604020202020204" pitchFamily="34" charset="0"/>
                <a:cs typeface="Arial" panose="020B0604020202020204" pitchFamily="34" charset="0"/>
              </a:rPr>
              <a:t>: </a:t>
            </a:r>
          </a:p>
          <a:p>
            <a:pPr lvl="2"/>
            <a:endParaRPr lang="en-US" sz="2000" dirty="0">
              <a:solidFill>
                <a:schemeClr val="accent1">
                  <a:lumMod val="75000"/>
                </a:schemeClr>
              </a:solidFill>
              <a:latin typeface="Arial" panose="020B0604020202020204" pitchFamily="34" charset="0"/>
              <a:cs typeface="Arial" panose="020B0604020202020204" pitchFamily="34" charset="0"/>
            </a:endParaRPr>
          </a:p>
          <a:p>
            <a:pPr lvl="2"/>
            <a:r>
              <a:rPr lang="en-US" sz="2000" dirty="0">
                <a:solidFill>
                  <a:schemeClr val="accent1">
                    <a:lumMod val="75000"/>
                  </a:schemeClr>
                </a:solidFill>
                <a:latin typeface="Arial" panose="020B0604020202020204" pitchFamily="34" charset="0"/>
                <a:cs typeface="Arial" panose="020B0604020202020204" pitchFamily="34" charset="0"/>
              </a:rPr>
              <a:t>Emails sent out to all attendees of the single-system workshop to introduce them to the workshop, topics to be discussed, and why it is important for their system. </a:t>
            </a:r>
          </a:p>
          <a:p>
            <a:pPr lvl="2"/>
            <a:r>
              <a:rPr lang="en-US" sz="2000" dirty="0">
                <a:solidFill>
                  <a:schemeClr val="accent1">
                    <a:lumMod val="75000"/>
                  </a:schemeClr>
                </a:solidFill>
                <a:latin typeface="Arial" panose="020B0604020202020204" pitchFamily="34" charset="0"/>
                <a:cs typeface="Arial" panose="020B0604020202020204" pitchFamily="34" charset="0"/>
              </a:rPr>
              <a:t>	</a:t>
            </a:r>
          </a:p>
          <a:p>
            <a:pPr lvl="2"/>
            <a:r>
              <a:rPr lang="en-US" sz="2200" b="1" kern="0" dirty="0">
                <a:solidFill>
                  <a:schemeClr val="accent1">
                    <a:lumMod val="75000"/>
                  </a:schemeClr>
                </a:solidFill>
                <a:latin typeface="Arial" panose="020B0604020202020204" pitchFamily="34" charset="0"/>
                <a:cs typeface="Arial" panose="020B0604020202020204" pitchFamily="34" charset="0"/>
              </a:rPr>
              <a:t>Why it worked: </a:t>
            </a:r>
          </a:p>
          <a:p>
            <a:pPr lvl="2"/>
            <a:endParaRPr lang="en-US" sz="2000" b="1" kern="0" dirty="0">
              <a:solidFill>
                <a:schemeClr val="accent1">
                  <a:lumMod val="75000"/>
                </a:schemeClr>
              </a:solidFill>
              <a:latin typeface="Arial" panose="020B0604020202020204" pitchFamily="34" charset="0"/>
              <a:cs typeface="Arial" panose="020B0604020202020204" pitchFamily="34" charset="0"/>
            </a:endParaRPr>
          </a:p>
          <a:p>
            <a:pPr lvl="2"/>
            <a:r>
              <a:rPr lang="en-US" sz="2000" dirty="0">
                <a:solidFill>
                  <a:schemeClr val="accent1">
                    <a:lumMod val="75000"/>
                  </a:schemeClr>
                </a:solidFill>
                <a:latin typeface="Arial" panose="020B0604020202020204" pitchFamily="34" charset="0"/>
                <a:cs typeface="Arial" panose="020B0604020202020204" pitchFamily="34" charset="0"/>
              </a:rPr>
              <a:t>Attendees are aware of the goals of the workshop and come prepared to discuss priorities for their systems. May provide more buy-in to the process.  </a:t>
            </a:r>
            <a:endParaRPr lang="en-US" sz="2000" b="1" kern="0" dirty="0">
              <a:solidFill>
                <a:schemeClr val="accent1">
                  <a:lumMod val="75000"/>
                </a:schemeClr>
              </a:solidFill>
              <a:latin typeface="Arial" panose="020B0604020202020204" pitchFamily="34" charset="0"/>
              <a:cs typeface="Arial" panose="020B0604020202020204" pitchFamily="34" charset="0"/>
            </a:endParaRPr>
          </a:p>
          <a:p>
            <a:pPr lvl="2"/>
            <a:endParaRPr lang="en-US" sz="2000" b="1" kern="0" dirty="0">
              <a:solidFill>
                <a:srgbClr val="002060"/>
              </a:solidFill>
              <a:latin typeface="Arial" panose="020B0604020202020204" pitchFamily="34" charset="0"/>
              <a:cs typeface="Arial" panose="020B0604020202020204" pitchFamily="34" charset="0"/>
            </a:endParaRPr>
          </a:p>
          <a:p>
            <a:pPr lvl="2"/>
            <a:endParaRPr lang="en-US" sz="2000" b="1" kern="0" dirty="0">
              <a:solidFill>
                <a:srgbClr val="002060"/>
              </a:solidFill>
              <a:latin typeface="Arial" panose="020B0604020202020204" pitchFamily="34" charset="0"/>
              <a:cs typeface="Arial" panose="020B0604020202020204" pitchFamily="34" charset="0"/>
            </a:endParaRPr>
          </a:p>
          <a:p>
            <a:pPr lvl="2"/>
            <a:endParaRPr lang="en-US" sz="2000" dirty="0"/>
          </a:p>
          <a:p>
            <a:pPr lvl="2"/>
            <a:endParaRPr lang="en-US" sz="2000" dirty="0"/>
          </a:p>
        </p:txBody>
      </p:sp>
    </p:spTree>
    <p:extLst>
      <p:ext uri="{BB962C8B-B14F-4D97-AF65-F5344CB8AC3E}">
        <p14:creationId xmlns:p14="http://schemas.microsoft.com/office/powerpoint/2010/main" val="4150292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p:cNvSpPr txBox="1">
            <a:spLocks/>
          </p:cNvSpPr>
          <p:nvPr/>
        </p:nvSpPr>
        <p:spPr bwMode="auto">
          <a:xfrm>
            <a:off x="307043" y="1475587"/>
            <a:ext cx="8156601" cy="54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00539B"/>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marL="457189" lvl="1" indent="0" algn="ctr">
              <a:buNone/>
            </a:pPr>
            <a:r>
              <a:rPr lang="en-US" altLang="en-US" kern="0" dirty="0">
                <a:solidFill>
                  <a:schemeClr val="accent1">
                    <a:lumMod val="75000"/>
                  </a:schemeClr>
                </a:solidFill>
              </a:rPr>
              <a:t>If Running a Single System Workshop…</a:t>
            </a:r>
            <a:endParaRPr lang="en-US" altLang="en-US" dirty="0">
              <a:solidFill>
                <a:schemeClr val="accent1">
                  <a:lumMod val="75000"/>
                </a:schemeClr>
              </a:solidFill>
            </a:endParaRPr>
          </a:p>
          <a:p>
            <a:pPr lvl="1">
              <a:buFont typeface="Wingdings" panose="05000000000000000000" pitchFamily="2" charset="2"/>
              <a:buChar char=""/>
            </a:pPr>
            <a:endParaRPr lang="en-US" altLang="en-US" sz="2800" kern="0" dirty="0">
              <a:solidFill>
                <a:srgbClr val="002060"/>
              </a:solidFill>
            </a:endParaRPr>
          </a:p>
          <a:p>
            <a:pPr marL="457189" lvl="1" indent="0">
              <a:buNone/>
            </a:pPr>
            <a:r>
              <a:rPr lang="en-US" altLang="en-US" sz="2800" kern="0" dirty="0">
                <a:solidFill>
                  <a:srgbClr val="002060"/>
                </a:solidFill>
              </a:rPr>
              <a:t>	</a:t>
            </a:r>
          </a:p>
          <a:p>
            <a:pPr marL="914377" lvl="2" indent="0">
              <a:buNone/>
            </a:pPr>
            <a:endParaRPr lang="en-US" altLang="en-US" sz="2300" kern="0" dirty="0">
              <a:solidFill>
                <a:srgbClr val="002060"/>
              </a:solidFill>
            </a:endParaRPr>
          </a:p>
          <a:p>
            <a:pPr marL="0" indent="0">
              <a:buNone/>
            </a:pPr>
            <a:endParaRPr lang="en-US" altLang="en-US" kern="0" dirty="0">
              <a:solidFill>
                <a:srgbClr val="002060"/>
              </a:solidFill>
            </a:endParaRPr>
          </a:p>
        </p:txBody>
      </p:sp>
      <p:sp>
        <p:nvSpPr>
          <p:cNvPr id="2" name="TextBox 1"/>
          <p:cNvSpPr txBox="1"/>
          <p:nvPr/>
        </p:nvSpPr>
        <p:spPr>
          <a:xfrm>
            <a:off x="-192101" y="2032006"/>
            <a:ext cx="8838082" cy="4093426"/>
          </a:xfrm>
          <a:prstGeom prst="rect">
            <a:avLst/>
          </a:prstGeom>
          <a:noFill/>
        </p:spPr>
        <p:txBody>
          <a:bodyPr wrap="square" lIns="91438" tIns="45719" rIns="91438" bIns="45719" rtlCol="0">
            <a:spAutoFit/>
          </a:bodyPr>
          <a:lstStyle/>
          <a:p>
            <a:pPr lvl="2"/>
            <a:r>
              <a:rPr lang="en-US" sz="2200" b="1" kern="0" dirty="0">
                <a:solidFill>
                  <a:schemeClr val="accent1">
                    <a:lumMod val="75000"/>
                  </a:schemeClr>
                </a:solidFill>
                <a:latin typeface="Arial" panose="020B0604020202020204" pitchFamily="34" charset="0"/>
                <a:cs typeface="Arial" panose="020B0604020202020204" pitchFamily="34" charset="0"/>
              </a:rPr>
              <a:t>What didn’t work</a:t>
            </a:r>
            <a:r>
              <a:rPr lang="en-US" sz="2200" kern="0" dirty="0">
                <a:solidFill>
                  <a:schemeClr val="accent1">
                    <a:lumMod val="75000"/>
                  </a:schemeClr>
                </a:solidFill>
                <a:latin typeface="Arial" panose="020B0604020202020204" pitchFamily="34" charset="0"/>
                <a:cs typeface="Arial" panose="020B0604020202020204" pitchFamily="34" charset="0"/>
              </a:rPr>
              <a:t>: </a:t>
            </a:r>
          </a:p>
          <a:p>
            <a:pPr lvl="2"/>
            <a:endParaRPr lang="en-US" sz="2000" kern="0" dirty="0">
              <a:solidFill>
                <a:schemeClr val="accent1">
                  <a:lumMod val="75000"/>
                </a:schemeClr>
              </a:solidFill>
              <a:latin typeface="Arial" panose="020B0604020202020204" pitchFamily="34" charset="0"/>
              <a:cs typeface="Arial" panose="020B0604020202020204" pitchFamily="34" charset="0"/>
            </a:endParaRPr>
          </a:p>
          <a:p>
            <a:pPr lvl="2"/>
            <a:r>
              <a:rPr lang="en-US" sz="2000" dirty="0">
                <a:solidFill>
                  <a:schemeClr val="accent1">
                    <a:lumMod val="75000"/>
                  </a:schemeClr>
                </a:solidFill>
                <a:latin typeface="Arial" panose="020B0604020202020204" pitchFamily="34" charset="0"/>
                <a:cs typeface="Arial" panose="020B0604020202020204" pitchFamily="34" charset="0"/>
              </a:rPr>
              <a:t>Decision makers that do not arrive with an open mind, or have never attended a multi-system workshop. </a:t>
            </a:r>
          </a:p>
          <a:p>
            <a:pPr lvl="2"/>
            <a:r>
              <a:rPr lang="en-US" sz="2000" dirty="0">
                <a:solidFill>
                  <a:schemeClr val="accent1">
                    <a:lumMod val="75000"/>
                  </a:schemeClr>
                </a:solidFill>
                <a:latin typeface="Arial" panose="020B0604020202020204" pitchFamily="34" charset="0"/>
                <a:cs typeface="Arial" panose="020B0604020202020204" pitchFamily="34" charset="0"/>
              </a:rPr>
              <a:t>	</a:t>
            </a:r>
          </a:p>
          <a:p>
            <a:pPr lvl="2"/>
            <a:r>
              <a:rPr lang="en-US" sz="2200" b="1" kern="0" dirty="0">
                <a:solidFill>
                  <a:schemeClr val="accent1">
                    <a:lumMod val="75000"/>
                  </a:schemeClr>
                </a:solidFill>
                <a:latin typeface="Arial" panose="020B0604020202020204" pitchFamily="34" charset="0"/>
                <a:cs typeface="Arial" panose="020B0604020202020204" pitchFamily="34" charset="0"/>
              </a:rPr>
              <a:t>Why it didn’t work: </a:t>
            </a:r>
          </a:p>
          <a:p>
            <a:pPr lvl="2"/>
            <a:endParaRPr lang="en-US" sz="2000" b="1" kern="0" dirty="0">
              <a:solidFill>
                <a:schemeClr val="accent1">
                  <a:lumMod val="75000"/>
                </a:schemeClr>
              </a:solidFill>
              <a:latin typeface="Arial" panose="020B0604020202020204" pitchFamily="34" charset="0"/>
              <a:cs typeface="Arial" panose="020B0604020202020204" pitchFamily="34" charset="0"/>
            </a:endParaRPr>
          </a:p>
          <a:p>
            <a:pPr lvl="2"/>
            <a:r>
              <a:rPr lang="en-US" sz="2000" dirty="0">
                <a:solidFill>
                  <a:schemeClr val="accent1">
                    <a:lumMod val="75000"/>
                  </a:schemeClr>
                </a:solidFill>
                <a:latin typeface="Arial" panose="020B0604020202020204" pitchFamily="34" charset="0"/>
                <a:cs typeface="Arial" panose="020B0604020202020204" pitchFamily="34" charset="0"/>
              </a:rPr>
              <a:t>Some managers are less likely than others to value the input of their employees – and vice-versa! </a:t>
            </a:r>
          </a:p>
          <a:p>
            <a:pPr lvl="2"/>
            <a:endParaRPr lang="en-US" sz="2000" dirty="0">
              <a:solidFill>
                <a:schemeClr val="accent1">
                  <a:lumMod val="75000"/>
                </a:schemeClr>
              </a:solidFill>
              <a:latin typeface="Arial" panose="020B0604020202020204" pitchFamily="34" charset="0"/>
              <a:cs typeface="Arial" panose="020B0604020202020204" pitchFamily="34" charset="0"/>
            </a:endParaRPr>
          </a:p>
          <a:p>
            <a:pPr lvl="2"/>
            <a:r>
              <a:rPr lang="en-US" sz="1800" i="1" dirty="0">
                <a:solidFill>
                  <a:schemeClr val="accent1">
                    <a:lumMod val="75000"/>
                  </a:schemeClr>
                </a:solidFill>
                <a:latin typeface="Arial" panose="020B0604020202020204" pitchFamily="34" charset="0"/>
                <a:cs typeface="Arial" panose="020B0604020202020204" pitchFamily="34" charset="0"/>
              </a:rPr>
              <a:t>How to fix:</a:t>
            </a:r>
            <a:r>
              <a:rPr lang="en-US" sz="1800" dirty="0">
                <a:solidFill>
                  <a:schemeClr val="accent1">
                    <a:lumMod val="75000"/>
                  </a:schemeClr>
                </a:solidFill>
                <a:latin typeface="Arial" panose="020B0604020202020204" pitchFamily="34" charset="0"/>
                <a:cs typeface="Arial" panose="020B0604020202020204" pitchFamily="34" charset="0"/>
              </a:rPr>
              <a:t> Have each person do the assessment / plotting activity as individuals to ensure that all viewpoints are noted. </a:t>
            </a:r>
          </a:p>
          <a:p>
            <a:pPr lvl="2"/>
            <a:endParaRPr lang="en-US" sz="2000" dirty="0"/>
          </a:p>
        </p:txBody>
      </p:sp>
      <p:sp>
        <p:nvSpPr>
          <p:cNvPr id="6" name="Text Placeholder 2"/>
          <p:cNvSpPr txBox="1">
            <a:spLocks/>
          </p:cNvSpPr>
          <p:nvPr/>
        </p:nvSpPr>
        <p:spPr bwMode="auto">
          <a:xfrm>
            <a:off x="383243" y="449580"/>
            <a:ext cx="8262737"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 WIB: System Engagement</a:t>
            </a:r>
          </a:p>
        </p:txBody>
      </p:sp>
    </p:spTree>
    <p:extLst>
      <p:ext uri="{BB962C8B-B14F-4D97-AF65-F5344CB8AC3E}">
        <p14:creationId xmlns:p14="http://schemas.microsoft.com/office/powerpoint/2010/main" val="2322633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0678" y="1482522"/>
            <a:ext cx="7788729" cy="3216263"/>
          </a:xfrm>
          <a:prstGeom prst="rect">
            <a:avLst/>
          </a:prstGeom>
          <a:noFill/>
        </p:spPr>
        <p:txBody>
          <a:bodyPr wrap="square" lIns="91438" tIns="45719" rIns="91438" bIns="45719" rtlCol="0">
            <a:spAutoFit/>
          </a:bodyPr>
          <a:lstStyle/>
          <a:p>
            <a:pPr lvl="1"/>
            <a:r>
              <a:rPr lang="en-US" sz="2200" b="1" kern="0" dirty="0">
                <a:solidFill>
                  <a:srgbClr val="002060"/>
                </a:solidFill>
                <a:latin typeface="Arial" panose="020B0604020202020204" pitchFamily="34" charset="0"/>
                <a:cs typeface="Arial" panose="020B0604020202020204" pitchFamily="34" charset="0"/>
              </a:rPr>
              <a:t>What worked for attendees: </a:t>
            </a:r>
          </a:p>
          <a:p>
            <a:pPr lvl="1"/>
            <a:endParaRPr lang="en-US" sz="2200" b="1" kern="0" dirty="0">
              <a:solidFill>
                <a:srgbClr val="002060"/>
              </a:solidFill>
              <a:latin typeface="Arial" panose="020B0604020202020204" pitchFamily="34" charset="0"/>
              <a:cs typeface="Arial" panose="020B0604020202020204" pitchFamily="34" charset="0"/>
            </a:endParaRPr>
          </a:p>
          <a:p>
            <a:pPr lvl="1"/>
            <a:r>
              <a:rPr lang="en-US" sz="2000" kern="0" dirty="0">
                <a:solidFill>
                  <a:srgbClr val="002060"/>
                </a:solidFill>
                <a:latin typeface="Arial" panose="020B0604020202020204" pitchFamily="34" charset="0"/>
                <a:cs typeface="Arial" panose="020B0604020202020204" pitchFamily="34" charset="0"/>
              </a:rPr>
              <a:t>Having multiple systems in the room </a:t>
            </a:r>
          </a:p>
          <a:p>
            <a:pPr lvl="1"/>
            <a:endParaRPr lang="en-US" sz="2000" kern="0" dirty="0">
              <a:solidFill>
                <a:srgbClr val="002060"/>
              </a:solidFill>
              <a:latin typeface="Arial" panose="020B0604020202020204" pitchFamily="34" charset="0"/>
              <a:cs typeface="Arial" panose="020B0604020202020204" pitchFamily="34" charset="0"/>
            </a:endParaRPr>
          </a:p>
          <a:p>
            <a:pPr marL="800080" lvl="1" indent="-342891">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New perspective and practices</a:t>
            </a:r>
          </a:p>
          <a:p>
            <a:pPr marL="800080" lvl="1" indent="-342891">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New opportunities for collaboration </a:t>
            </a:r>
          </a:p>
          <a:p>
            <a:pPr marL="800080" lvl="1" indent="-342891">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Format made for relaxed atmosphere</a:t>
            </a:r>
          </a:p>
          <a:p>
            <a:pPr marL="800080" lvl="1" indent="-342891">
              <a:buFont typeface="Arial" panose="020B0604020202020204" pitchFamily="34" charset="0"/>
              <a:buChar char="•"/>
            </a:pPr>
            <a:endParaRPr lang="en-US" sz="2000" kern="0" dirty="0">
              <a:solidFill>
                <a:srgbClr val="00206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dirty="0"/>
          </a:p>
        </p:txBody>
      </p:sp>
      <p:sp>
        <p:nvSpPr>
          <p:cNvPr id="4" name="Rounded Rectangular Callout 3"/>
          <p:cNvSpPr/>
          <p:nvPr/>
        </p:nvSpPr>
        <p:spPr>
          <a:xfrm>
            <a:off x="5248278" y="3823312"/>
            <a:ext cx="3428997" cy="1386863"/>
          </a:xfrm>
          <a:prstGeom prst="wedgeRoundRectCallout">
            <a:avLst>
              <a:gd name="adj1" fmla="val -58055"/>
              <a:gd name="adj2" fmla="val 2941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4963643" y="3910206"/>
            <a:ext cx="3595252" cy="1200327"/>
          </a:xfrm>
          <a:prstGeom prst="rect">
            <a:avLst/>
          </a:prstGeom>
          <a:noFill/>
        </p:spPr>
        <p:txBody>
          <a:bodyPr wrap="square" lIns="91438" tIns="45719" rIns="91438" bIns="45719" rtlCol="0">
            <a:spAutoFit/>
          </a:bodyPr>
          <a:lstStyle/>
          <a:p>
            <a:pPr lvl="1"/>
            <a:r>
              <a:rPr lang="en-US" sz="1800" dirty="0">
                <a:latin typeface="Arial" panose="020B0604020202020204" pitchFamily="34" charset="0"/>
                <a:cs typeface="Arial" panose="020B0604020202020204" pitchFamily="34" charset="0"/>
              </a:rPr>
              <a:t>It made it less stressful to think about our problems, knowing that other systems were having the same issues</a:t>
            </a:r>
          </a:p>
        </p:txBody>
      </p:sp>
      <p:sp>
        <p:nvSpPr>
          <p:cNvPr id="11" name="Rounded Rectangular Callout 10"/>
          <p:cNvSpPr/>
          <p:nvPr/>
        </p:nvSpPr>
        <p:spPr>
          <a:xfrm flipH="1">
            <a:off x="530677" y="3917253"/>
            <a:ext cx="2612572" cy="1200327"/>
          </a:xfrm>
          <a:prstGeom prst="wedgeRoundRectCallout">
            <a:avLst>
              <a:gd name="adj1" fmla="val -61777"/>
              <a:gd name="adj2" fmla="val 3537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TextBox 11"/>
          <p:cNvSpPr txBox="1"/>
          <p:nvPr/>
        </p:nvSpPr>
        <p:spPr>
          <a:xfrm>
            <a:off x="338816" y="4055752"/>
            <a:ext cx="2804433" cy="923328"/>
          </a:xfrm>
          <a:prstGeom prst="rect">
            <a:avLst/>
          </a:prstGeom>
          <a:noFill/>
        </p:spPr>
        <p:txBody>
          <a:bodyPr wrap="square" lIns="91438" tIns="45719" rIns="91438" bIns="45719" rtlCol="0">
            <a:spAutoFit/>
          </a:bodyPr>
          <a:lstStyle/>
          <a:p>
            <a:pPr lvl="1"/>
            <a:r>
              <a:rPr lang="en-US" sz="1800" dirty="0">
                <a:latin typeface="Arial" panose="020B0604020202020204" pitchFamily="34" charset="0"/>
                <a:cs typeface="Arial" panose="020B0604020202020204" pitchFamily="34" charset="0"/>
              </a:rPr>
              <a:t>I enjoyed hearing how others have overcome challenges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429" y="4255094"/>
            <a:ext cx="1406214" cy="2097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2"/>
          <p:cNvSpPr txBox="1">
            <a:spLocks/>
          </p:cNvSpPr>
          <p:nvPr/>
        </p:nvSpPr>
        <p:spPr bwMode="auto">
          <a:xfrm>
            <a:off x="383243" y="449580"/>
            <a:ext cx="8262737"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 WIB: System Engagement</a:t>
            </a:r>
          </a:p>
        </p:txBody>
      </p:sp>
    </p:spTree>
    <p:extLst>
      <p:ext uri="{BB962C8B-B14F-4D97-AF65-F5344CB8AC3E}">
        <p14:creationId xmlns:p14="http://schemas.microsoft.com/office/powerpoint/2010/main" val="2721408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7"/>
          <p:cNvSpPr>
            <a:spLocks noGrp="1"/>
          </p:cNvSpPr>
          <p:nvPr>
            <p:ph sz="quarter" idx="4294967295"/>
          </p:nvPr>
        </p:nvSpPr>
        <p:spPr>
          <a:xfrm>
            <a:off x="427617" y="1420009"/>
            <a:ext cx="8205396" cy="5163672"/>
          </a:xfrm>
        </p:spPr>
        <p:txBody>
          <a:bodyPr/>
          <a:lstStyle/>
          <a:p>
            <a:pPr>
              <a:buFont typeface="Wingdings" panose="05000000000000000000" pitchFamily="2" charset="2"/>
              <a:buChar char=""/>
            </a:pPr>
            <a:endParaRPr lang="en-US" altLang="en-US" dirty="0">
              <a:solidFill>
                <a:srgbClr val="002060"/>
              </a:solidFill>
            </a:endParaRPr>
          </a:p>
          <a:p>
            <a:pPr>
              <a:buFont typeface="Wingdings" panose="05000000000000000000" pitchFamily="2" charset="2"/>
              <a:buChar char=""/>
            </a:pPr>
            <a:endParaRPr lang="en-US" altLang="en-US" dirty="0">
              <a:solidFill>
                <a:srgbClr val="002060"/>
              </a:solidFill>
            </a:endParaRPr>
          </a:p>
          <a:p>
            <a:pPr marL="0" indent="0">
              <a:buNone/>
            </a:pPr>
            <a:endParaRPr lang="en-US" altLang="en-US" dirty="0">
              <a:solidFill>
                <a:srgbClr val="002060"/>
              </a:solidFill>
            </a:endParaRPr>
          </a:p>
        </p:txBody>
      </p:sp>
      <p:sp>
        <p:nvSpPr>
          <p:cNvPr id="5" name="TextBox 4"/>
          <p:cNvSpPr txBox="1"/>
          <p:nvPr/>
        </p:nvSpPr>
        <p:spPr>
          <a:xfrm>
            <a:off x="530678" y="1284956"/>
            <a:ext cx="7860847" cy="4385814"/>
          </a:xfrm>
          <a:prstGeom prst="rect">
            <a:avLst/>
          </a:prstGeom>
          <a:noFill/>
        </p:spPr>
        <p:txBody>
          <a:bodyPr wrap="square" lIns="91438" tIns="45719" rIns="91438" bIns="45719" rtlCol="0">
            <a:spAutoFit/>
          </a:bodyPr>
          <a:lstStyle/>
          <a:p>
            <a:pPr lvl="1"/>
            <a:r>
              <a:rPr lang="en-US" sz="2200" b="1" kern="0" dirty="0">
                <a:solidFill>
                  <a:srgbClr val="002060"/>
                </a:solidFill>
                <a:latin typeface="Arial" panose="020B0604020202020204" pitchFamily="34" charset="0"/>
                <a:cs typeface="Arial" panose="020B0604020202020204" pitchFamily="34" charset="0"/>
              </a:rPr>
              <a:t>What didn’t work:</a:t>
            </a: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kern="0" dirty="0">
                <a:solidFill>
                  <a:srgbClr val="002060"/>
                </a:solidFill>
                <a:latin typeface="Arial" panose="020B0604020202020204" pitchFamily="34" charset="0"/>
                <a:cs typeface="Arial" panose="020B0604020202020204" pitchFamily="34" charset="0"/>
              </a:rPr>
              <a:t>Packing too much material into the day.  </a:t>
            </a: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200" b="1" kern="0" dirty="0">
                <a:solidFill>
                  <a:srgbClr val="002060"/>
                </a:solidFill>
                <a:latin typeface="Arial" panose="020B0604020202020204" pitchFamily="34" charset="0"/>
                <a:cs typeface="Arial" panose="020B0604020202020204" pitchFamily="34" charset="0"/>
              </a:rPr>
              <a:t>Why it didn’t work: </a:t>
            </a: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kern="0" dirty="0">
                <a:solidFill>
                  <a:srgbClr val="002060"/>
                </a:solidFill>
                <a:latin typeface="Arial" panose="020B0604020202020204" pitchFamily="34" charset="0"/>
                <a:cs typeface="Arial" panose="020B0604020202020204" pitchFamily="34" charset="0"/>
              </a:rPr>
              <a:t>Spending too much time covering all of the content leaves little (or no) time to work through the action plan in a meaningful way.  </a:t>
            </a: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1800" i="1" kern="0" dirty="0">
                <a:solidFill>
                  <a:srgbClr val="002060"/>
                </a:solidFill>
                <a:latin typeface="Arial" panose="020B0604020202020204" pitchFamily="34" charset="0"/>
                <a:cs typeface="Arial" panose="020B0604020202020204" pitchFamily="34" charset="0"/>
              </a:rPr>
              <a:t>How to fix: </a:t>
            </a:r>
            <a:r>
              <a:rPr lang="en-US" sz="1800" dirty="0">
                <a:solidFill>
                  <a:srgbClr val="002060"/>
                </a:solidFill>
                <a:latin typeface="Arial" panose="020B0604020202020204" pitchFamily="34" charset="0"/>
                <a:cs typeface="Arial" panose="020B0604020202020204" pitchFamily="34" charset="0"/>
              </a:rPr>
              <a:t>Be sure to end the day on an optimistic note – with an action plan in hand!    </a:t>
            </a:r>
          </a:p>
          <a:p>
            <a:pPr lvl="1"/>
            <a:r>
              <a:rPr lang="en-US" sz="2000" dirty="0"/>
              <a:t> </a:t>
            </a:r>
            <a:endParaRPr lang="en-US" sz="2000" kern="0" dirty="0">
              <a:solidFill>
                <a:srgbClr val="00206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6288" y="4819630"/>
            <a:ext cx="2009635" cy="1702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0348" y="4732544"/>
            <a:ext cx="1521506" cy="1663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4204" y="5027921"/>
            <a:ext cx="1382438" cy="1285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2"/>
          <p:cNvSpPr txBox="1">
            <a:spLocks/>
          </p:cNvSpPr>
          <p:nvPr/>
        </p:nvSpPr>
        <p:spPr bwMode="auto">
          <a:xfrm>
            <a:off x="383243" y="449580"/>
            <a:ext cx="8262737"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 WIB: System Engagement</a:t>
            </a:r>
          </a:p>
        </p:txBody>
      </p:sp>
    </p:spTree>
    <p:extLst>
      <p:ext uri="{BB962C8B-B14F-4D97-AF65-F5344CB8AC3E}">
        <p14:creationId xmlns:p14="http://schemas.microsoft.com/office/powerpoint/2010/main" val="2145658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bwMode="auto">
          <a:xfrm>
            <a:off x="1266881" y="449580"/>
            <a:ext cx="6457951"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WIB: Outside / Guest Speakers</a:t>
            </a:r>
          </a:p>
        </p:txBody>
      </p:sp>
      <p:sp>
        <p:nvSpPr>
          <p:cNvPr id="5" name="TextBox 4"/>
          <p:cNvSpPr txBox="1"/>
          <p:nvPr/>
        </p:nvSpPr>
        <p:spPr>
          <a:xfrm>
            <a:off x="-163792" y="1332591"/>
            <a:ext cx="8848654" cy="3785650"/>
          </a:xfrm>
          <a:prstGeom prst="rect">
            <a:avLst/>
          </a:prstGeom>
          <a:noFill/>
        </p:spPr>
        <p:txBody>
          <a:bodyPr wrap="square" lIns="91438" tIns="45719" rIns="91438" bIns="45719" rtlCol="0">
            <a:spAutoFit/>
          </a:bodyPr>
          <a:lstStyle/>
          <a:p>
            <a:pPr lvl="2"/>
            <a:r>
              <a:rPr lang="en-US" sz="2000" b="1" kern="0" dirty="0">
                <a:solidFill>
                  <a:srgbClr val="002060"/>
                </a:solidFill>
                <a:latin typeface="Arial" panose="020B0604020202020204" pitchFamily="34" charset="0"/>
                <a:cs typeface="Arial" panose="020B0604020202020204" pitchFamily="34" charset="0"/>
              </a:rPr>
              <a:t>What worked:</a:t>
            </a:r>
          </a:p>
          <a:p>
            <a:pPr lvl="2"/>
            <a:endParaRPr lang="en-US" sz="2000" b="1" kern="0" dirty="0">
              <a:solidFill>
                <a:srgbClr val="002060"/>
              </a:solidFill>
              <a:latin typeface="Arial" panose="020B0604020202020204" pitchFamily="34" charset="0"/>
              <a:cs typeface="Arial" panose="020B0604020202020204" pitchFamily="34" charset="0"/>
            </a:endParaRPr>
          </a:p>
          <a:p>
            <a:pPr marL="1257277" lvl="2" indent="-342900">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Asking a past participant / system who has created an action plan and made progress to come and talk about their experience </a:t>
            </a:r>
          </a:p>
          <a:p>
            <a:pPr lvl="2"/>
            <a:endParaRPr lang="en-US" sz="2000" kern="0" dirty="0">
              <a:solidFill>
                <a:srgbClr val="002060"/>
              </a:solidFill>
              <a:latin typeface="Arial" panose="020B0604020202020204" pitchFamily="34" charset="0"/>
              <a:cs typeface="Arial" panose="020B0604020202020204" pitchFamily="34" charset="0"/>
            </a:endParaRPr>
          </a:p>
          <a:p>
            <a:pPr marL="1257277" lvl="2" indent="-342900">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Asking local funders to come in to talk about grant or loan opportunities (</a:t>
            </a:r>
            <a:r>
              <a:rPr lang="en-US" sz="2000" kern="0" dirty="0" err="1">
                <a:solidFill>
                  <a:srgbClr val="002060"/>
                </a:solidFill>
                <a:latin typeface="Arial" panose="020B0604020202020204" pitchFamily="34" charset="0"/>
                <a:cs typeface="Arial" panose="020B0604020202020204" pitchFamily="34" charset="0"/>
              </a:rPr>
              <a:t>eg</a:t>
            </a:r>
            <a:r>
              <a:rPr lang="en-US" sz="2000" kern="0" dirty="0">
                <a:solidFill>
                  <a:srgbClr val="002060"/>
                </a:solidFill>
                <a:latin typeface="Arial" panose="020B0604020202020204" pitchFamily="34" charset="0"/>
                <a:cs typeface="Arial" panose="020B0604020202020204" pitchFamily="34" charset="0"/>
              </a:rPr>
              <a:t>. asset management grants, planning loans, etc.) </a:t>
            </a:r>
          </a:p>
          <a:p>
            <a:pPr lvl="2"/>
            <a:endParaRPr lang="en-US" sz="2000" b="1" kern="0" dirty="0">
              <a:solidFill>
                <a:srgbClr val="002060"/>
              </a:solidFill>
              <a:latin typeface="Arial" panose="020B0604020202020204" pitchFamily="34" charset="0"/>
              <a:cs typeface="Arial" panose="020B0604020202020204" pitchFamily="34" charset="0"/>
            </a:endParaRPr>
          </a:p>
          <a:p>
            <a:pPr lvl="2"/>
            <a:endParaRPr lang="en-US" sz="2000" kern="0" dirty="0">
              <a:solidFill>
                <a:srgbClr val="002060"/>
              </a:solidFill>
              <a:latin typeface="Arial" panose="020B0604020202020204" pitchFamily="34" charset="0"/>
              <a:cs typeface="Arial" panose="020B0604020202020204" pitchFamily="34" charset="0"/>
            </a:endParaRPr>
          </a:p>
          <a:p>
            <a:pPr lvl="2"/>
            <a:endParaRPr lang="en-US" sz="2000" kern="0" dirty="0">
              <a:solidFill>
                <a:srgbClr val="002060"/>
              </a:solidFill>
              <a:latin typeface="Arial" panose="020B0604020202020204" pitchFamily="34" charset="0"/>
              <a:cs typeface="Arial" panose="020B0604020202020204" pitchFamily="34" charset="0"/>
            </a:endParaRPr>
          </a:p>
          <a:p>
            <a:pPr lvl="2"/>
            <a:r>
              <a:rPr lang="en-US" sz="2000" dirty="0"/>
              <a:t>	</a:t>
            </a:r>
          </a:p>
          <a:p>
            <a:pPr lvl="2"/>
            <a:endParaRPr lang="en-US" sz="2000" dirty="0"/>
          </a:p>
        </p:txBody>
      </p:sp>
      <p:pic>
        <p:nvPicPr>
          <p:cNvPr id="3074" name="Picture 2" descr="C:\Users\mjohnson\Desktop\RCAP current as of 2017 year-end\projects\Pownal FD2 TT and EPA\photos\IMG_04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06" t="18897" r="21376" b="7589"/>
          <a:stretch/>
        </p:blipFill>
        <p:spPr bwMode="auto">
          <a:xfrm>
            <a:off x="537028" y="3879681"/>
            <a:ext cx="2554514" cy="232347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johnson\Desktop\RCAP current as of 2017 year-end\projects\Barnet FD2 TT\pipe crossing\pipe locati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67" r="6663"/>
          <a:stretch/>
        </p:blipFill>
        <p:spPr bwMode="auto">
          <a:xfrm rot="5400000">
            <a:off x="3334119" y="4011124"/>
            <a:ext cx="2323476" cy="20605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mjohnson\Desktop\RCAP current as of 2017 year-end\Training Lesson Plans\WIB workshop\ET Worshop in Box Springfield Eric Law USDA VT July 27 2017 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077" t="12354" r="29880" b="53470"/>
          <a:stretch/>
        </p:blipFill>
        <p:spPr bwMode="auto">
          <a:xfrm>
            <a:off x="5878284" y="3879680"/>
            <a:ext cx="2519639" cy="1897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685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7"/>
          <p:cNvSpPr>
            <a:spLocks noGrp="1"/>
          </p:cNvSpPr>
          <p:nvPr>
            <p:ph sz="quarter" idx="4294967295"/>
          </p:nvPr>
        </p:nvSpPr>
        <p:spPr>
          <a:xfrm>
            <a:off x="427617" y="1420009"/>
            <a:ext cx="8205396" cy="5163672"/>
          </a:xfrm>
        </p:spPr>
        <p:txBody>
          <a:bodyPr/>
          <a:lstStyle/>
          <a:p>
            <a:pPr>
              <a:buFont typeface="Wingdings" panose="05000000000000000000" pitchFamily="2" charset="2"/>
              <a:buChar char=""/>
            </a:pPr>
            <a:endParaRPr lang="en-US" altLang="en-US" dirty="0">
              <a:solidFill>
                <a:srgbClr val="002060"/>
              </a:solidFill>
            </a:endParaRPr>
          </a:p>
          <a:p>
            <a:pPr>
              <a:buFont typeface="Wingdings" panose="05000000000000000000" pitchFamily="2" charset="2"/>
              <a:buChar char=""/>
            </a:pPr>
            <a:endParaRPr lang="en-US" altLang="en-US" dirty="0">
              <a:solidFill>
                <a:srgbClr val="002060"/>
              </a:solidFill>
            </a:endParaRPr>
          </a:p>
          <a:p>
            <a:pPr marL="0" indent="0">
              <a:buNone/>
            </a:pPr>
            <a:endParaRPr lang="en-US" altLang="en-US" dirty="0">
              <a:solidFill>
                <a:srgbClr val="002060"/>
              </a:solidFill>
            </a:endParaRPr>
          </a:p>
        </p:txBody>
      </p:sp>
      <p:sp>
        <p:nvSpPr>
          <p:cNvPr id="5" name="TextBox 4"/>
          <p:cNvSpPr txBox="1"/>
          <p:nvPr/>
        </p:nvSpPr>
        <p:spPr>
          <a:xfrm>
            <a:off x="530680" y="1482523"/>
            <a:ext cx="7527470" cy="5586143"/>
          </a:xfrm>
          <a:prstGeom prst="rect">
            <a:avLst/>
          </a:prstGeom>
          <a:noFill/>
        </p:spPr>
        <p:txBody>
          <a:bodyPr wrap="square" lIns="91438" tIns="45719" rIns="91438" bIns="45719" rtlCol="0">
            <a:spAutoFit/>
          </a:bodyPr>
          <a:lstStyle/>
          <a:p>
            <a:pPr lvl="1"/>
            <a:r>
              <a:rPr lang="en-US" sz="2000" b="1" kern="0" dirty="0">
                <a:solidFill>
                  <a:srgbClr val="002060"/>
                </a:solidFill>
                <a:latin typeface="Arial" panose="020B0604020202020204" pitchFamily="34" charset="0"/>
                <a:cs typeface="Arial" panose="020B0604020202020204" pitchFamily="34" charset="0"/>
              </a:rPr>
              <a:t>What worked:</a:t>
            </a: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kern="0" dirty="0">
                <a:solidFill>
                  <a:srgbClr val="002060"/>
                </a:solidFill>
                <a:latin typeface="Arial" panose="020B0604020202020204" pitchFamily="34" charset="0"/>
                <a:cs typeface="Arial" panose="020B0604020202020204" pitchFamily="34" charset="0"/>
              </a:rPr>
              <a:t>Working lunches! </a:t>
            </a:r>
          </a:p>
          <a:p>
            <a:pPr lvl="1"/>
            <a:endParaRPr lang="en-US" sz="2000" kern="0" dirty="0">
              <a:solidFill>
                <a:srgbClr val="002060"/>
              </a:solidFill>
              <a:latin typeface="Arial" panose="020B0604020202020204" pitchFamily="34" charset="0"/>
              <a:cs typeface="Arial" panose="020B0604020202020204" pitchFamily="34" charset="0"/>
            </a:endParaRPr>
          </a:p>
          <a:p>
            <a:pPr marL="1257269" lvl="2" indent="-342891">
              <a:buFont typeface="Arial" panose="020B0604020202020204" pitchFamily="34" charset="0"/>
              <a:buChar char="•"/>
            </a:pPr>
            <a:r>
              <a:rPr lang="en-US" sz="1800" kern="0" dirty="0">
                <a:solidFill>
                  <a:srgbClr val="002060"/>
                </a:solidFill>
                <a:latin typeface="Arial" panose="020B0604020202020204" pitchFamily="34" charset="0"/>
                <a:cs typeface="Arial" panose="020B0604020202020204" pitchFamily="34" charset="0"/>
              </a:rPr>
              <a:t>Guest speaker? Funders? </a:t>
            </a:r>
          </a:p>
          <a:p>
            <a:pPr marL="1257269" lvl="2" indent="-342891">
              <a:buFont typeface="Arial" panose="020B0604020202020204" pitchFamily="34" charset="0"/>
              <a:buChar char="•"/>
            </a:pPr>
            <a:r>
              <a:rPr lang="en-US" sz="1800" kern="0" dirty="0">
                <a:solidFill>
                  <a:srgbClr val="002060"/>
                </a:solidFill>
                <a:latin typeface="Arial" panose="020B0604020202020204" pitchFamily="34" charset="0"/>
                <a:cs typeface="Arial" panose="020B0604020202020204" pitchFamily="34" charset="0"/>
              </a:rPr>
              <a:t>Host utility? Successful outcome?</a:t>
            </a:r>
            <a:r>
              <a:rPr lang="en-US" sz="2000" kern="0" dirty="0">
                <a:solidFill>
                  <a:srgbClr val="002060"/>
                </a:solidFill>
                <a:latin typeface="Arial" panose="020B0604020202020204" pitchFamily="34" charset="0"/>
                <a:cs typeface="Arial" panose="020B0604020202020204" pitchFamily="34" charset="0"/>
              </a:rPr>
              <a:t>			  </a:t>
            </a:r>
          </a:p>
          <a:p>
            <a:pPr lvl="1"/>
            <a:endParaRPr lang="en-US" sz="2000" b="1" kern="0" dirty="0">
              <a:solidFill>
                <a:srgbClr val="002060"/>
              </a:solidFill>
              <a:latin typeface="Arial" panose="020B0604020202020204" pitchFamily="34" charset="0"/>
              <a:cs typeface="Arial" panose="020B0604020202020204" pitchFamily="34" charset="0"/>
            </a:endParaRPr>
          </a:p>
          <a:p>
            <a:pPr lvl="1"/>
            <a:r>
              <a:rPr lang="en-US" sz="2000" b="1" kern="0" dirty="0">
                <a:solidFill>
                  <a:srgbClr val="002060"/>
                </a:solidFill>
                <a:latin typeface="Arial" panose="020B0604020202020204" pitchFamily="34" charset="0"/>
                <a:cs typeface="Arial" panose="020B0604020202020204" pitchFamily="34" charset="0"/>
              </a:rPr>
              <a:t>Why it worked: </a:t>
            </a: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kern="0" dirty="0">
                <a:solidFill>
                  <a:srgbClr val="002060"/>
                </a:solidFill>
                <a:latin typeface="Arial" panose="020B0604020202020204" pitchFamily="34" charset="0"/>
                <a:cs typeface="Arial" panose="020B0604020202020204" pitchFamily="34" charset="0"/>
              </a:rPr>
              <a:t>Conversation tends to be comfortable. </a:t>
            </a: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kern="0" dirty="0">
                <a:solidFill>
                  <a:srgbClr val="002060"/>
                </a:solidFill>
                <a:latin typeface="Arial" panose="020B0604020202020204" pitchFamily="34" charset="0"/>
                <a:cs typeface="Arial" panose="020B0604020202020204" pitchFamily="34" charset="0"/>
              </a:rPr>
              <a:t>Attendees appreciate the free lunch.</a:t>
            </a: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kern="0" dirty="0">
                <a:solidFill>
                  <a:srgbClr val="002060"/>
                </a:solidFill>
                <a:latin typeface="Arial" panose="020B0604020202020204" pitchFamily="34" charset="0"/>
                <a:cs typeface="Arial" panose="020B0604020202020204" pitchFamily="34" charset="0"/>
              </a:rPr>
              <a:t>An active lunch can minimize the dreaded post-lunch trough.</a:t>
            </a: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dirty="0"/>
              <a:t> </a:t>
            </a:r>
            <a:endParaRPr lang="en-US" sz="2000" kern="0" dirty="0">
              <a:solidFill>
                <a:srgbClr val="00206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016"/>
          <a:stretch/>
        </p:blipFill>
        <p:spPr bwMode="auto">
          <a:xfrm rot="20968656">
            <a:off x="6279690" y="1819196"/>
            <a:ext cx="2298912" cy="2755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2"/>
          <p:cNvSpPr txBox="1">
            <a:spLocks/>
          </p:cNvSpPr>
          <p:nvPr/>
        </p:nvSpPr>
        <p:spPr bwMode="auto">
          <a:xfrm>
            <a:off x="1266881" y="449580"/>
            <a:ext cx="6457951"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WIB: Outside / Guest Speakers</a:t>
            </a:r>
          </a:p>
        </p:txBody>
      </p:sp>
    </p:spTree>
    <p:extLst>
      <p:ext uri="{BB962C8B-B14F-4D97-AF65-F5344CB8AC3E}">
        <p14:creationId xmlns:p14="http://schemas.microsoft.com/office/powerpoint/2010/main" val="1263648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7"/>
          <p:cNvSpPr>
            <a:spLocks noGrp="1"/>
          </p:cNvSpPr>
          <p:nvPr>
            <p:ph sz="quarter" idx="4294967295"/>
          </p:nvPr>
        </p:nvSpPr>
        <p:spPr>
          <a:xfrm>
            <a:off x="427617" y="1420009"/>
            <a:ext cx="8205396" cy="5163672"/>
          </a:xfrm>
        </p:spPr>
        <p:txBody>
          <a:bodyPr/>
          <a:lstStyle/>
          <a:p>
            <a:pPr>
              <a:buFont typeface="Wingdings" panose="05000000000000000000" pitchFamily="2" charset="2"/>
              <a:buChar char=""/>
            </a:pPr>
            <a:endParaRPr lang="en-US" altLang="en-US" dirty="0">
              <a:solidFill>
                <a:srgbClr val="002060"/>
              </a:solidFill>
            </a:endParaRPr>
          </a:p>
          <a:p>
            <a:pPr>
              <a:buFont typeface="Wingdings" panose="05000000000000000000" pitchFamily="2" charset="2"/>
              <a:buChar char=""/>
            </a:pPr>
            <a:endParaRPr lang="en-US" altLang="en-US" dirty="0">
              <a:solidFill>
                <a:srgbClr val="002060"/>
              </a:solidFill>
            </a:endParaRPr>
          </a:p>
          <a:p>
            <a:pPr marL="0" indent="0">
              <a:buNone/>
            </a:pPr>
            <a:endParaRPr lang="en-US" altLang="en-US" dirty="0">
              <a:solidFill>
                <a:srgbClr val="002060"/>
              </a:solidFill>
            </a:endParaRPr>
          </a:p>
        </p:txBody>
      </p:sp>
      <p:sp>
        <p:nvSpPr>
          <p:cNvPr id="5" name="TextBox 4"/>
          <p:cNvSpPr txBox="1"/>
          <p:nvPr/>
        </p:nvSpPr>
        <p:spPr>
          <a:xfrm>
            <a:off x="359228" y="1455472"/>
            <a:ext cx="5617029" cy="1908215"/>
          </a:xfrm>
          <a:prstGeom prst="rect">
            <a:avLst/>
          </a:prstGeom>
          <a:noFill/>
        </p:spPr>
        <p:txBody>
          <a:bodyPr wrap="square" lIns="91438" tIns="45719" rIns="91438" bIns="45719" rtlCol="0">
            <a:spAutoFit/>
          </a:bodyPr>
          <a:lstStyle/>
          <a:p>
            <a:pPr lvl="1"/>
            <a:r>
              <a:rPr lang="en-US" sz="2000" b="1" kern="0" dirty="0">
                <a:solidFill>
                  <a:srgbClr val="002060"/>
                </a:solidFill>
                <a:latin typeface="Arial" panose="020B0604020202020204" pitchFamily="34" charset="0"/>
                <a:cs typeface="Arial" panose="020B0604020202020204" pitchFamily="34" charset="0"/>
              </a:rPr>
              <a:t>What didn’t work:</a:t>
            </a: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kern="0" dirty="0">
                <a:solidFill>
                  <a:srgbClr val="002060"/>
                </a:solidFill>
                <a:latin typeface="Arial" panose="020B0604020202020204" pitchFamily="34" charset="0"/>
                <a:cs typeface="Arial" panose="020B0604020202020204" pitchFamily="34" charset="0"/>
              </a:rPr>
              <a:t>Keeping people from eating  </a:t>
            </a:r>
          </a:p>
          <a:p>
            <a:pPr lvl="1"/>
            <a:endParaRPr lang="en-US" sz="2000" kern="0" dirty="0">
              <a:solidFill>
                <a:srgbClr val="00206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330" y="1369312"/>
            <a:ext cx="1535827" cy="208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59229" y="2921169"/>
            <a:ext cx="5540827" cy="1308048"/>
          </a:xfrm>
          <a:prstGeom prst="rect">
            <a:avLst/>
          </a:prstGeom>
          <a:noFill/>
        </p:spPr>
        <p:txBody>
          <a:bodyPr wrap="square" lIns="91438" tIns="45719" rIns="91438" bIns="45719" rtlCol="0">
            <a:spAutoFit/>
          </a:bodyPr>
          <a:lstStyle/>
          <a:p>
            <a:pPr lvl="1"/>
            <a:r>
              <a:rPr lang="en-US" sz="2000" b="1" kern="0" dirty="0">
                <a:solidFill>
                  <a:srgbClr val="002060"/>
                </a:solidFill>
                <a:latin typeface="Arial" panose="020B0604020202020204" pitchFamily="34" charset="0"/>
                <a:cs typeface="Arial" panose="020B0604020202020204" pitchFamily="34" charset="0"/>
              </a:rPr>
              <a:t>What didn’t work:</a:t>
            </a: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kern="0" dirty="0">
                <a:solidFill>
                  <a:srgbClr val="002060"/>
                </a:solidFill>
                <a:latin typeface="Arial" panose="020B0604020202020204" pitchFamily="34" charset="0"/>
                <a:cs typeface="Arial" panose="020B0604020202020204" pitchFamily="34" charset="0"/>
              </a:rPr>
              <a:t>Giving sponsors a gratuitous commercial </a:t>
            </a:r>
            <a:endParaRPr lang="en-US" sz="2000" dirty="0">
              <a:latin typeface="Arial" panose="020B0604020202020204" pitchFamily="34" charset="0"/>
              <a:cs typeface="Arial" panose="020B0604020202020204" pitchFamily="34" charset="0"/>
            </a:endParaRPr>
          </a:p>
          <a:p>
            <a:endParaRPr lang="en-US" dirty="0"/>
          </a:p>
        </p:txBody>
      </p:sp>
      <p:sp>
        <p:nvSpPr>
          <p:cNvPr id="10" name="TextBox 9"/>
          <p:cNvSpPr txBox="1"/>
          <p:nvPr/>
        </p:nvSpPr>
        <p:spPr>
          <a:xfrm>
            <a:off x="359228" y="4325428"/>
            <a:ext cx="6089197" cy="2231378"/>
          </a:xfrm>
          <a:prstGeom prst="rect">
            <a:avLst/>
          </a:prstGeom>
          <a:noFill/>
        </p:spPr>
        <p:txBody>
          <a:bodyPr wrap="square" lIns="91438" tIns="45719" rIns="91438" bIns="45719" rtlCol="0">
            <a:spAutoFit/>
          </a:bodyPr>
          <a:lstStyle/>
          <a:p>
            <a:pPr lvl="1"/>
            <a:r>
              <a:rPr lang="en-US" sz="2000" b="1" kern="0" dirty="0">
                <a:solidFill>
                  <a:srgbClr val="002060"/>
                </a:solidFill>
                <a:latin typeface="Arial" panose="020B0604020202020204" pitchFamily="34" charset="0"/>
                <a:cs typeface="Arial" panose="020B0604020202020204" pitchFamily="34" charset="0"/>
              </a:rPr>
              <a:t>What didn’t work:</a:t>
            </a: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kern="0" dirty="0">
                <a:solidFill>
                  <a:srgbClr val="002060"/>
                </a:solidFill>
                <a:latin typeface="Arial" panose="020B0604020202020204" pitchFamily="34" charset="0"/>
                <a:cs typeface="Arial" panose="020B0604020202020204" pitchFamily="34" charset="0"/>
              </a:rPr>
              <a:t>Allowing lunch presenters to go over allotted time – disruptive!   </a:t>
            </a:r>
          </a:p>
          <a:p>
            <a:pPr lvl="1"/>
            <a:endParaRPr lang="en-US" sz="2000" kern="0" dirty="0">
              <a:solidFill>
                <a:srgbClr val="00206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256" y="2040941"/>
            <a:ext cx="3062844" cy="2477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8425" y="4544503"/>
            <a:ext cx="1352550" cy="1421040"/>
          </a:xfrm>
          <a:prstGeom prst="rect">
            <a:avLst/>
          </a:prstGeom>
        </p:spPr>
      </p:pic>
      <p:sp>
        <p:nvSpPr>
          <p:cNvPr id="12" name="Text Placeholder 2"/>
          <p:cNvSpPr txBox="1">
            <a:spLocks/>
          </p:cNvSpPr>
          <p:nvPr/>
        </p:nvSpPr>
        <p:spPr bwMode="auto">
          <a:xfrm>
            <a:off x="1266881" y="449580"/>
            <a:ext cx="6457951"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WIB: Outside / Guest Speakers</a:t>
            </a:r>
          </a:p>
        </p:txBody>
      </p:sp>
    </p:spTree>
    <p:extLst>
      <p:ext uri="{BB962C8B-B14F-4D97-AF65-F5344CB8AC3E}">
        <p14:creationId xmlns:p14="http://schemas.microsoft.com/office/powerpoint/2010/main" val="413204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7"/>
          <p:cNvSpPr>
            <a:spLocks noGrp="1"/>
          </p:cNvSpPr>
          <p:nvPr>
            <p:ph sz="quarter" idx="4294967295"/>
          </p:nvPr>
        </p:nvSpPr>
        <p:spPr>
          <a:xfrm>
            <a:off x="427617" y="1420009"/>
            <a:ext cx="8205396" cy="5163672"/>
          </a:xfrm>
        </p:spPr>
        <p:txBody>
          <a:bodyPr/>
          <a:lstStyle/>
          <a:p>
            <a:pPr>
              <a:buFont typeface="Wingdings" panose="05000000000000000000" pitchFamily="2" charset="2"/>
              <a:buChar char=""/>
            </a:pPr>
            <a:endParaRPr lang="en-US" altLang="en-US" dirty="0">
              <a:solidFill>
                <a:srgbClr val="002060"/>
              </a:solidFill>
            </a:endParaRPr>
          </a:p>
          <a:p>
            <a:pPr>
              <a:buFont typeface="Wingdings" panose="05000000000000000000" pitchFamily="2" charset="2"/>
              <a:buChar char=""/>
            </a:pPr>
            <a:endParaRPr lang="en-US" altLang="en-US" dirty="0">
              <a:solidFill>
                <a:srgbClr val="002060"/>
              </a:solidFill>
            </a:endParaRPr>
          </a:p>
          <a:p>
            <a:pPr marL="0" indent="0">
              <a:buNone/>
            </a:pPr>
            <a:endParaRPr lang="en-US" altLang="en-US" dirty="0">
              <a:solidFill>
                <a:srgbClr val="002060"/>
              </a:solidFill>
            </a:endParaRPr>
          </a:p>
        </p:txBody>
      </p:sp>
      <p:sp>
        <p:nvSpPr>
          <p:cNvPr id="5" name="TextBox 4"/>
          <p:cNvSpPr txBox="1"/>
          <p:nvPr/>
        </p:nvSpPr>
        <p:spPr>
          <a:xfrm>
            <a:off x="530680" y="1482523"/>
            <a:ext cx="7825920" cy="7386635"/>
          </a:xfrm>
          <a:prstGeom prst="rect">
            <a:avLst/>
          </a:prstGeom>
          <a:noFill/>
        </p:spPr>
        <p:txBody>
          <a:bodyPr wrap="square" lIns="91438" tIns="45719" rIns="91438" bIns="45719" rtlCol="0">
            <a:spAutoFit/>
          </a:bodyPr>
          <a:lstStyle/>
          <a:p>
            <a:pPr lvl="1"/>
            <a:r>
              <a:rPr lang="en-US" sz="2000" b="1" kern="0" dirty="0">
                <a:solidFill>
                  <a:srgbClr val="002060"/>
                </a:solidFill>
                <a:latin typeface="Arial" panose="020B0604020202020204" pitchFamily="34" charset="0"/>
                <a:cs typeface="Arial" panose="020B0604020202020204" pitchFamily="34" charset="0"/>
              </a:rPr>
              <a:t>Helpful feedback:  </a:t>
            </a:r>
          </a:p>
          <a:p>
            <a:pPr lvl="1"/>
            <a:endParaRPr lang="en-US" sz="2000" b="1" kern="0" dirty="0">
              <a:solidFill>
                <a:srgbClr val="002060"/>
              </a:solidFill>
              <a:latin typeface="Arial" panose="020B0604020202020204" pitchFamily="34" charset="0"/>
              <a:cs typeface="Arial" panose="020B0604020202020204" pitchFamily="34" charset="0"/>
            </a:endParaRPr>
          </a:p>
          <a:p>
            <a:pPr lvl="1"/>
            <a:r>
              <a:rPr lang="en-US" sz="2000" kern="0" dirty="0">
                <a:solidFill>
                  <a:srgbClr val="002060"/>
                </a:solidFill>
                <a:latin typeface="Arial" panose="020B0604020202020204" pitchFamily="34" charset="0"/>
                <a:cs typeface="Arial" panose="020B0604020202020204" pitchFamily="34" charset="0"/>
              </a:rPr>
              <a:t>At least one attendee wanted more examples of how action plans improve outcomes. </a:t>
            </a:r>
            <a:endParaRPr lang="en-US" sz="2000" b="1" kern="0" dirty="0">
              <a:solidFill>
                <a:srgbClr val="002060"/>
              </a:solidFill>
              <a:latin typeface="Arial" panose="020B0604020202020204" pitchFamily="34" charset="0"/>
              <a:cs typeface="Arial" panose="020B0604020202020204" pitchFamily="34" charset="0"/>
            </a:endParaRPr>
          </a:p>
          <a:p>
            <a:pPr lvl="1"/>
            <a:endParaRPr lang="en-US" sz="2000" b="1" kern="0" dirty="0">
              <a:solidFill>
                <a:srgbClr val="002060"/>
              </a:solidFill>
              <a:latin typeface="Arial" panose="020B0604020202020204" pitchFamily="34" charset="0"/>
              <a:cs typeface="Arial" panose="020B0604020202020204" pitchFamily="34" charset="0"/>
            </a:endParaRPr>
          </a:p>
          <a:p>
            <a:pPr lvl="1"/>
            <a:r>
              <a:rPr lang="en-US" sz="2000" b="1" kern="0" dirty="0">
                <a:solidFill>
                  <a:srgbClr val="002060"/>
                </a:solidFill>
                <a:latin typeface="Arial" panose="020B0604020202020204" pitchFamily="34" charset="0"/>
                <a:cs typeface="Arial" panose="020B0604020202020204" pitchFamily="34" charset="0"/>
              </a:rPr>
              <a:t>How to fix: </a:t>
            </a:r>
          </a:p>
          <a:p>
            <a:pPr lvl="1"/>
            <a:endParaRPr lang="en-US" sz="2000" b="1" kern="0" dirty="0">
              <a:solidFill>
                <a:srgbClr val="002060"/>
              </a:solidFill>
              <a:latin typeface="Arial" panose="020B0604020202020204" pitchFamily="34" charset="0"/>
              <a:cs typeface="Arial" panose="020B0604020202020204" pitchFamily="34" charset="0"/>
            </a:endParaRPr>
          </a:p>
          <a:p>
            <a:pPr lvl="1">
              <a:spcAft>
                <a:spcPts val="600"/>
              </a:spcAft>
            </a:pPr>
            <a:r>
              <a:rPr lang="en-US" sz="2000" kern="0" dirty="0">
                <a:solidFill>
                  <a:srgbClr val="002060"/>
                </a:solidFill>
                <a:latin typeface="Arial" panose="020B0604020202020204" pitchFamily="34" charset="0"/>
                <a:cs typeface="Arial" panose="020B0604020202020204" pitchFamily="34" charset="0"/>
              </a:rPr>
              <a:t>Prompt systems to talk about their success stories. </a:t>
            </a:r>
          </a:p>
          <a:p>
            <a:pPr lvl="1">
              <a:spcAft>
                <a:spcPts val="600"/>
              </a:spcAft>
            </a:pPr>
            <a:endParaRPr lang="en-US" sz="2000" kern="0" dirty="0">
              <a:solidFill>
                <a:srgbClr val="002060"/>
              </a:solidFill>
              <a:latin typeface="Arial" panose="020B0604020202020204" pitchFamily="34" charset="0"/>
              <a:cs typeface="Arial" panose="020B0604020202020204" pitchFamily="34" charset="0"/>
            </a:endParaRPr>
          </a:p>
          <a:p>
            <a:pPr lvl="1">
              <a:spcAft>
                <a:spcPts val="600"/>
              </a:spcAft>
            </a:pPr>
            <a:r>
              <a:rPr lang="en-US" sz="2000" kern="0" dirty="0">
                <a:solidFill>
                  <a:srgbClr val="002060"/>
                </a:solidFill>
                <a:latin typeface="Arial" panose="020B0604020202020204" pitchFamily="34" charset="0"/>
                <a:cs typeface="Arial" panose="020B0604020202020204" pitchFamily="34" charset="0"/>
              </a:rPr>
              <a:t>Talk about the importance of assigning the “who” and “when”</a:t>
            </a:r>
          </a:p>
          <a:p>
            <a:pPr lvl="1">
              <a:spcAft>
                <a:spcPts val="600"/>
              </a:spcAft>
            </a:pPr>
            <a:endParaRPr lang="en-US" sz="2000" kern="0" dirty="0">
              <a:solidFill>
                <a:srgbClr val="002060"/>
              </a:solidFill>
              <a:latin typeface="Arial" panose="020B0604020202020204" pitchFamily="34" charset="0"/>
              <a:cs typeface="Arial" panose="020B0604020202020204" pitchFamily="34" charset="0"/>
            </a:endParaRPr>
          </a:p>
          <a:p>
            <a:pPr lvl="1">
              <a:spcAft>
                <a:spcPts val="600"/>
              </a:spcAft>
            </a:pPr>
            <a:r>
              <a:rPr lang="en-US" sz="2000" kern="0" dirty="0">
                <a:solidFill>
                  <a:srgbClr val="002060"/>
                </a:solidFill>
                <a:latin typeface="Arial" panose="020B0604020202020204" pitchFamily="34" charset="0"/>
                <a:cs typeface="Arial" panose="020B0604020202020204" pitchFamily="34" charset="0"/>
              </a:rPr>
              <a:t>Identify actions taken by high-performing utilities (Guidebook)</a:t>
            </a:r>
          </a:p>
          <a:p>
            <a:pPr marL="1257277" lvl="2" indent="-342900">
              <a:spcAft>
                <a:spcPts val="600"/>
              </a:spcAft>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Ask if anyone has taken these actions </a:t>
            </a:r>
          </a:p>
          <a:p>
            <a:pPr marL="1257277" lvl="2" indent="-342900">
              <a:spcAft>
                <a:spcPts val="600"/>
              </a:spcAft>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Helps attendees know what to strive for </a:t>
            </a:r>
          </a:p>
          <a:p>
            <a:pPr lvl="1"/>
            <a:endParaRPr lang="en-US" sz="2000" kern="0" dirty="0">
              <a:solidFill>
                <a:srgbClr val="002060"/>
              </a:solidFill>
              <a:latin typeface="Arial" panose="020B0604020202020204" pitchFamily="34" charset="0"/>
              <a:cs typeface="Arial" panose="020B0604020202020204" pitchFamily="34" charset="0"/>
            </a:endParaRP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b="1" kern="0" dirty="0">
                <a:solidFill>
                  <a:srgbClr val="002060"/>
                </a:solidFill>
                <a:latin typeface="Arial" panose="020B0604020202020204" pitchFamily="34" charset="0"/>
                <a:cs typeface="Arial" panose="020B0604020202020204" pitchFamily="34" charset="0"/>
              </a:rPr>
              <a:t> </a:t>
            </a:r>
          </a:p>
          <a:p>
            <a:pPr lvl="1"/>
            <a:endParaRPr lang="en-US" sz="2000" kern="0" dirty="0">
              <a:solidFill>
                <a:srgbClr val="002060"/>
              </a:solidFill>
              <a:latin typeface="Arial" panose="020B0604020202020204" pitchFamily="34" charset="0"/>
              <a:cs typeface="Arial" panose="020B0604020202020204" pitchFamily="34" charset="0"/>
            </a:endParaRP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dirty="0"/>
              <a:t> </a:t>
            </a:r>
            <a:endParaRPr lang="en-US" sz="2000" kern="0" dirty="0">
              <a:solidFill>
                <a:srgbClr val="00206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dirty="0"/>
          </a:p>
        </p:txBody>
      </p:sp>
      <p:sp>
        <p:nvSpPr>
          <p:cNvPr id="6" name="Text Placeholder 2"/>
          <p:cNvSpPr txBox="1">
            <a:spLocks/>
          </p:cNvSpPr>
          <p:nvPr/>
        </p:nvSpPr>
        <p:spPr bwMode="auto">
          <a:xfrm>
            <a:off x="383243" y="449580"/>
            <a:ext cx="8262737"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 WIB: System Engagement</a:t>
            </a:r>
          </a:p>
        </p:txBody>
      </p:sp>
    </p:spTree>
    <p:extLst>
      <p:ext uri="{BB962C8B-B14F-4D97-AF65-F5344CB8AC3E}">
        <p14:creationId xmlns:p14="http://schemas.microsoft.com/office/powerpoint/2010/main" val="199429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bwMode="auto">
          <a:xfrm>
            <a:off x="1031561" y="449580"/>
            <a:ext cx="6457951"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WIB: Super Tour 2017</a:t>
            </a:r>
          </a:p>
        </p:txBody>
      </p:sp>
      <p:sp>
        <p:nvSpPr>
          <p:cNvPr id="3" name="TextBox 2"/>
          <p:cNvSpPr txBox="1"/>
          <p:nvPr/>
        </p:nvSpPr>
        <p:spPr>
          <a:xfrm>
            <a:off x="307035" y="1445800"/>
            <a:ext cx="4610100"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In 2017, RCAP Solutions staff planned and executed a multi-state WIB “Super Tour”</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826" b="17001"/>
          <a:stretch/>
        </p:blipFill>
        <p:spPr bwMode="auto">
          <a:xfrm>
            <a:off x="409574" y="2309365"/>
            <a:ext cx="5563259" cy="38882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54904">
            <a:off x="4905377" y="1668776"/>
            <a:ext cx="3048000" cy="38894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3198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2778"/>
            <a:ext cx="8229600" cy="619103"/>
          </a:xfrm>
        </p:spPr>
        <p:txBody>
          <a:bodyPr/>
          <a:lstStyle/>
          <a:p>
            <a:r>
              <a:rPr lang="en-US" sz="2800" dirty="0"/>
              <a:t>Introductions</a:t>
            </a:r>
          </a:p>
        </p:txBody>
      </p:sp>
      <p:sp>
        <p:nvSpPr>
          <p:cNvPr id="3" name="Subtitle 2"/>
          <p:cNvSpPr>
            <a:spLocks noGrp="1"/>
          </p:cNvSpPr>
          <p:nvPr>
            <p:ph idx="1"/>
          </p:nvPr>
        </p:nvSpPr>
        <p:spPr>
          <a:xfrm>
            <a:off x="3832965" y="1270376"/>
            <a:ext cx="4853835" cy="4667347"/>
          </a:xfrm>
        </p:spPr>
        <p:txBody>
          <a:bodyPr/>
          <a:lstStyle/>
          <a:p>
            <a:r>
              <a:rPr lang="en-US" altLang="en-US" dirty="0">
                <a:solidFill>
                  <a:schemeClr val="accent1"/>
                </a:solidFill>
              </a:rPr>
              <a:t>But first, inquiring minds want to know who you are:</a:t>
            </a:r>
          </a:p>
          <a:p>
            <a:pPr lvl="1"/>
            <a:r>
              <a:rPr lang="en-US" altLang="en-US" dirty="0">
                <a:solidFill>
                  <a:schemeClr val="accent1"/>
                </a:solidFill>
              </a:rPr>
              <a:t>Name and/or pirate alias</a:t>
            </a:r>
          </a:p>
          <a:p>
            <a:pPr lvl="1"/>
            <a:r>
              <a:rPr lang="en-US" altLang="en-US" dirty="0">
                <a:solidFill>
                  <a:schemeClr val="accent1"/>
                </a:solidFill>
              </a:rPr>
              <a:t>Which RCAP </a:t>
            </a:r>
          </a:p>
          <a:p>
            <a:pPr lvl="1"/>
            <a:r>
              <a:rPr lang="en-US" altLang="en-US" dirty="0">
                <a:solidFill>
                  <a:schemeClr val="accent1"/>
                </a:solidFill>
              </a:rPr>
              <a:t>Number of years served</a:t>
            </a:r>
          </a:p>
          <a:p>
            <a:pPr lvl="1"/>
            <a:r>
              <a:rPr lang="en-US" altLang="en-US" dirty="0">
                <a:solidFill>
                  <a:schemeClr val="accent1"/>
                </a:solidFill>
              </a:rPr>
              <a:t>Have you conducted or participated in a WIB before?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76" y="4039367"/>
            <a:ext cx="3804017" cy="252967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208007"/>
            <a:ext cx="2538381" cy="251265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4454" y="4808483"/>
            <a:ext cx="4909546" cy="2012109"/>
          </a:xfrm>
          <a:prstGeom prst="rect">
            <a:avLst/>
          </a:prstGeom>
        </p:spPr>
      </p:pic>
    </p:spTree>
    <p:extLst>
      <p:ext uri="{BB962C8B-B14F-4D97-AF65-F5344CB8AC3E}">
        <p14:creationId xmlns:p14="http://schemas.microsoft.com/office/powerpoint/2010/main" val="83726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7"/>
          <p:cNvSpPr>
            <a:spLocks noGrp="1"/>
          </p:cNvSpPr>
          <p:nvPr>
            <p:ph sz="quarter" idx="4294967295"/>
          </p:nvPr>
        </p:nvSpPr>
        <p:spPr>
          <a:xfrm>
            <a:off x="427617" y="1420009"/>
            <a:ext cx="8205396" cy="5163672"/>
          </a:xfrm>
        </p:spPr>
        <p:txBody>
          <a:bodyPr/>
          <a:lstStyle/>
          <a:p>
            <a:pPr>
              <a:buFont typeface="Wingdings" panose="05000000000000000000" pitchFamily="2" charset="2"/>
              <a:buChar char=""/>
            </a:pPr>
            <a:endParaRPr lang="en-US" altLang="en-US" dirty="0">
              <a:solidFill>
                <a:srgbClr val="002060"/>
              </a:solidFill>
            </a:endParaRPr>
          </a:p>
          <a:p>
            <a:pPr>
              <a:buFont typeface="Wingdings" panose="05000000000000000000" pitchFamily="2" charset="2"/>
              <a:buChar char=""/>
            </a:pPr>
            <a:endParaRPr lang="en-US" altLang="en-US" dirty="0">
              <a:solidFill>
                <a:srgbClr val="002060"/>
              </a:solidFill>
            </a:endParaRPr>
          </a:p>
          <a:p>
            <a:pPr marL="0" indent="0">
              <a:buNone/>
            </a:pPr>
            <a:endParaRPr lang="en-US" altLang="en-US" dirty="0">
              <a:solidFill>
                <a:srgbClr val="002060"/>
              </a:solidFill>
            </a:endParaRPr>
          </a:p>
        </p:txBody>
      </p:sp>
      <p:sp>
        <p:nvSpPr>
          <p:cNvPr id="9" name="Text Placeholder 2"/>
          <p:cNvSpPr txBox="1">
            <a:spLocks/>
          </p:cNvSpPr>
          <p:nvPr/>
        </p:nvSpPr>
        <p:spPr bwMode="auto">
          <a:xfrm>
            <a:off x="1031561" y="449580"/>
            <a:ext cx="6457951"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WIB: Super Tour 2017</a:t>
            </a:r>
          </a:p>
        </p:txBody>
      </p:sp>
      <p:pic>
        <p:nvPicPr>
          <p:cNvPr id="2050" name="Picture 2" descr="C:\Users\mjohnson\Desktop\RCAP current as of 2017 year-end\Training Lesson Plans\WIB workshop\ET Worshop in Box Springfield VT July 27 2017 h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95" t="18239" b="8412"/>
          <a:stretch/>
        </p:blipFill>
        <p:spPr bwMode="auto">
          <a:xfrm>
            <a:off x="3149600" y="1633604"/>
            <a:ext cx="2356246" cy="17748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johnson\Desktop\RCAP current as of 2017 year-end\Training Lesson Plans\WIB workshop\ET Workshop in a Box lunch break Gardner, MA July 26 2017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 t="25980" r="10194" b="9320"/>
          <a:stretch/>
        </p:blipFill>
        <p:spPr bwMode="auto">
          <a:xfrm>
            <a:off x="5636286" y="1633604"/>
            <a:ext cx="2941104" cy="177483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mjohnson\Desktop\RCAP current as of 2017 year-end\Training Lesson Plans\WIB workshop\ET Workshop in a  Box Training Concord, NH July 25 2017 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22514" y="3567284"/>
            <a:ext cx="4189854"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33538" y="3850742"/>
            <a:ext cx="3860800"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65 attendees over 3 days</a:t>
            </a:r>
          </a:p>
          <a:p>
            <a:pPr marL="342900" indent="-342900">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40+ systems represented</a:t>
            </a:r>
          </a:p>
          <a:p>
            <a:pPr marL="342900" indent="-342900">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Multiple projects resulted from our workshops</a:t>
            </a:r>
          </a:p>
        </p:txBody>
      </p:sp>
      <p:pic>
        <p:nvPicPr>
          <p:cNvPr id="4098" name="Picture 2" descr="C:\Users\mjohnson\Desktop\RCAP current as of 2017 year-end\Training Lesson Plans\WIB workshop\WIB_SpringfieldVT_July2017 (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525" t="11894" r="3316" b="12008"/>
          <a:stretch/>
        </p:blipFill>
        <p:spPr bwMode="auto">
          <a:xfrm>
            <a:off x="522514" y="1633604"/>
            <a:ext cx="2492711" cy="177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981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7"/>
          <p:cNvSpPr>
            <a:spLocks noGrp="1"/>
          </p:cNvSpPr>
          <p:nvPr>
            <p:ph sz="quarter" idx="4294967295"/>
          </p:nvPr>
        </p:nvSpPr>
        <p:spPr>
          <a:xfrm>
            <a:off x="427617" y="1420009"/>
            <a:ext cx="8205396" cy="5163672"/>
          </a:xfrm>
        </p:spPr>
        <p:txBody>
          <a:bodyPr/>
          <a:lstStyle/>
          <a:p>
            <a:pPr>
              <a:buFont typeface="Wingdings" panose="05000000000000000000" pitchFamily="2" charset="2"/>
              <a:buChar char=""/>
            </a:pPr>
            <a:endParaRPr lang="en-US" altLang="en-US" dirty="0">
              <a:solidFill>
                <a:srgbClr val="002060"/>
              </a:solidFill>
            </a:endParaRPr>
          </a:p>
          <a:p>
            <a:pPr>
              <a:buFont typeface="Wingdings" panose="05000000000000000000" pitchFamily="2" charset="2"/>
              <a:buChar char=""/>
            </a:pPr>
            <a:endParaRPr lang="en-US" altLang="en-US" dirty="0">
              <a:solidFill>
                <a:srgbClr val="002060"/>
              </a:solidFill>
            </a:endParaRPr>
          </a:p>
          <a:p>
            <a:pPr marL="0" indent="0">
              <a:buNone/>
            </a:pPr>
            <a:endParaRPr lang="en-US" altLang="en-US" dirty="0">
              <a:solidFill>
                <a:srgbClr val="002060"/>
              </a:solidFill>
            </a:endParaRPr>
          </a:p>
        </p:txBody>
      </p:sp>
      <p:sp>
        <p:nvSpPr>
          <p:cNvPr id="9" name="Text Placeholder 2"/>
          <p:cNvSpPr txBox="1">
            <a:spLocks/>
          </p:cNvSpPr>
          <p:nvPr/>
        </p:nvSpPr>
        <p:spPr bwMode="auto">
          <a:xfrm>
            <a:off x="886418" y="449580"/>
            <a:ext cx="7677010"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WIB: System Engagement and Follow-up</a:t>
            </a:r>
          </a:p>
        </p:txBody>
      </p:sp>
      <p:sp>
        <p:nvSpPr>
          <p:cNvPr id="2" name="TextBox 1"/>
          <p:cNvSpPr txBox="1"/>
          <p:nvPr/>
        </p:nvSpPr>
        <p:spPr>
          <a:xfrm>
            <a:off x="609600" y="1598784"/>
            <a:ext cx="3860800" cy="677108"/>
          </a:xfrm>
          <a:prstGeom prst="rect">
            <a:avLst/>
          </a:prstGeom>
          <a:noFill/>
        </p:spPr>
        <p:txBody>
          <a:bodyPr wrap="square" rtlCol="0">
            <a:spAutoFit/>
          </a:bodyPr>
          <a:lstStyle/>
          <a:p>
            <a:endParaRPr lang="en-US" dirty="0"/>
          </a:p>
          <a:p>
            <a:pPr marL="342900" indent="-342900">
              <a:buFont typeface="Arial" panose="020B0604020202020204" pitchFamily="34" charset="0"/>
              <a:buChar char="•"/>
            </a:pPr>
            <a:endParaRPr lang="en-US" dirty="0"/>
          </a:p>
        </p:txBody>
      </p:sp>
      <p:sp>
        <p:nvSpPr>
          <p:cNvPr id="10" name="TextBox 9"/>
          <p:cNvSpPr txBox="1"/>
          <p:nvPr/>
        </p:nvSpPr>
        <p:spPr>
          <a:xfrm>
            <a:off x="359228" y="1327056"/>
            <a:ext cx="7933872" cy="5262977"/>
          </a:xfrm>
          <a:prstGeom prst="rect">
            <a:avLst/>
          </a:prstGeom>
          <a:noFill/>
        </p:spPr>
        <p:txBody>
          <a:bodyPr wrap="square" lIns="91438" tIns="45719" rIns="91438" bIns="45719" rtlCol="0">
            <a:spAutoFit/>
          </a:bodyPr>
          <a:lstStyle/>
          <a:p>
            <a:pPr lvl="1"/>
            <a:r>
              <a:rPr lang="en-US" sz="2200" b="1" kern="0" dirty="0">
                <a:solidFill>
                  <a:srgbClr val="002060"/>
                </a:solidFill>
                <a:latin typeface="Arial" panose="020B0604020202020204" pitchFamily="34" charset="0"/>
                <a:cs typeface="Arial" panose="020B0604020202020204" pitchFamily="34" charset="0"/>
              </a:rPr>
              <a:t>What worked:</a:t>
            </a: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kern="0" dirty="0">
                <a:solidFill>
                  <a:srgbClr val="002060"/>
                </a:solidFill>
                <a:latin typeface="Arial" panose="020B0604020202020204" pitchFamily="34" charset="0"/>
                <a:cs typeface="Arial" panose="020B0604020202020204" pitchFamily="34" charset="0"/>
              </a:rPr>
              <a:t>Taking some notes during the training on most pressing issues in each system</a:t>
            </a: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kern="0" dirty="0">
                <a:solidFill>
                  <a:srgbClr val="002060"/>
                </a:solidFill>
                <a:latin typeface="Arial" panose="020B0604020202020204" pitchFamily="34" charset="0"/>
                <a:cs typeface="Arial" panose="020B0604020202020204" pitchFamily="34" charset="0"/>
              </a:rPr>
              <a:t>Taking a photo of a good action plan – follow up with the system! </a:t>
            </a:r>
          </a:p>
          <a:p>
            <a:pPr lvl="1"/>
            <a:endParaRPr lang="en-US" sz="2000" kern="0" dirty="0">
              <a:solidFill>
                <a:srgbClr val="002060"/>
              </a:solidFill>
              <a:latin typeface="Arial" panose="020B0604020202020204" pitchFamily="34" charset="0"/>
              <a:cs typeface="Arial" panose="020B0604020202020204" pitchFamily="34" charset="0"/>
            </a:endParaRPr>
          </a:p>
          <a:p>
            <a:pPr lvl="1"/>
            <a:r>
              <a:rPr lang="en-US" sz="2000" kern="0" dirty="0">
                <a:solidFill>
                  <a:srgbClr val="002060"/>
                </a:solidFill>
                <a:latin typeface="Arial" panose="020B0604020202020204" pitchFamily="34" charset="0"/>
                <a:cs typeface="Arial" panose="020B0604020202020204" pitchFamily="34" charset="0"/>
              </a:rPr>
              <a:t>Preparing a general follow-up email before hand </a:t>
            </a:r>
          </a:p>
          <a:p>
            <a:pPr lvl="1"/>
            <a:endParaRPr lang="en-US" sz="2000" kern="0" dirty="0">
              <a:solidFill>
                <a:srgbClr val="002060"/>
              </a:solidFill>
              <a:latin typeface="Arial" panose="020B0604020202020204" pitchFamily="34" charset="0"/>
              <a:cs typeface="Arial" panose="020B0604020202020204" pitchFamily="34" charset="0"/>
            </a:endParaRPr>
          </a:p>
          <a:p>
            <a:pPr marL="1257277" lvl="2" indent="-342900">
              <a:spcAft>
                <a:spcPts val="300"/>
              </a:spcAft>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Acknowledge the time commitment</a:t>
            </a:r>
          </a:p>
          <a:p>
            <a:pPr marL="1257277" lvl="2" indent="-342900">
              <a:spcAft>
                <a:spcPts val="300"/>
              </a:spcAft>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Links to additional local resources and funders</a:t>
            </a:r>
          </a:p>
          <a:p>
            <a:pPr marL="1714466" lvl="3" indent="-342900">
              <a:spcAft>
                <a:spcPts val="300"/>
              </a:spcAft>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Next Steps for Utilities! </a:t>
            </a:r>
          </a:p>
          <a:p>
            <a:pPr marL="1257277" lvl="2" indent="-342900">
              <a:spcAft>
                <a:spcPts val="300"/>
              </a:spcAft>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Information on upcoming training opportunities</a:t>
            </a:r>
          </a:p>
          <a:p>
            <a:pPr marL="1257277" lvl="2" indent="-342900">
              <a:spcAft>
                <a:spcPts val="300"/>
              </a:spcAft>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Contact list for attendees to keep in touch</a:t>
            </a:r>
          </a:p>
          <a:p>
            <a:pPr marL="1257277" lvl="2" indent="-342900">
              <a:spcAft>
                <a:spcPts val="300"/>
              </a:spcAft>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Encourage team exercise</a:t>
            </a:r>
          </a:p>
          <a:p>
            <a:endParaRPr lang="en-US" dirty="0"/>
          </a:p>
        </p:txBody>
      </p:sp>
    </p:spTree>
    <p:extLst>
      <p:ext uri="{BB962C8B-B14F-4D97-AF65-F5344CB8AC3E}">
        <p14:creationId xmlns:p14="http://schemas.microsoft.com/office/powerpoint/2010/main" val="1231136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7"/>
          <p:cNvSpPr>
            <a:spLocks noGrp="1"/>
          </p:cNvSpPr>
          <p:nvPr>
            <p:ph sz="quarter" idx="4294967295"/>
          </p:nvPr>
        </p:nvSpPr>
        <p:spPr>
          <a:xfrm>
            <a:off x="427617" y="1420009"/>
            <a:ext cx="8205396" cy="5163672"/>
          </a:xfrm>
        </p:spPr>
        <p:txBody>
          <a:bodyPr/>
          <a:lstStyle/>
          <a:p>
            <a:pPr>
              <a:buFont typeface="Wingdings" panose="05000000000000000000" pitchFamily="2" charset="2"/>
              <a:buChar char=""/>
            </a:pPr>
            <a:endParaRPr lang="en-US" altLang="en-US" dirty="0">
              <a:solidFill>
                <a:srgbClr val="002060"/>
              </a:solidFill>
            </a:endParaRPr>
          </a:p>
          <a:p>
            <a:pPr>
              <a:buFont typeface="Wingdings" panose="05000000000000000000" pitchFamily="2" charset="2"/>
              <a:buChar char=""/>
            </a:pPr>
            <a:endParaRPr lang="en-US" altLang="en-US" dirty="0">
              <a:solidFill>
                <a:srgbClr val="002060"/>
              </a:solidFill>
            </a:endParaRPr>
          </a:p>
          <a:p>
            <a:pPr marL="0" indent="0">
              <a:buNone/>
            </a:pPr>
            <a:endParaRPr lang="en-US" altLang="en-US" dirty="0">
              <a:solidFill>
                <a:srgbClr val="002060"/>
              </a:solidFill>
            </a:endParaRPr>
          </a:p>
        </p:txBody>
      </p:sp>
      <p:sp>
        <p:nvSpPr>
          <p:cNvPr id="9" name="Text Placeholder 2"/>
          <p:cNvSpPr txBox="1">
            <a:spLocks/>
          </p:cNvSpPr>
          <p:nvPr/>
        </p:nvSpPr>
        <p:spPr bwMode="auto">
          <a:xfrm>
            <a:off x="1031561" y="449580"/>
            <a:ext cx="6457951" cy="685800"/>
          </a:xfrm>
          <a:prstGeom prst="rect">
            <a:avLst/>
          </a:prstGeom>
          <a:noFill/>
          <a:ln>
            <a:noFill/>
          </a:ln>
          <a:effectLst/>
        </p:spPr>
        <p:txBody>
          <a:bodyPr lIns="91438" tIns="45719" rIns="91438" bIns="45719"/>
          <a:lstStyle>
            <a:lvl1pPr marL="0" indent="0" algn="ctr" rtl="0" eaLnBrk="0" fontAlgn="base" hangingPunct="0">
              <a:spcBef>
                <a:spcPct val="20000"/>
              </a:spcBef>
              <a:spcAft>
                <a:spcPct val="0"/>
              </a:spcAft>
              <a:buFont typeface="Wingdings" pitchFamily="2" charset="2"/>
              <a:buNone/>
              <a:defRPr sz="3200" b="1">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2400">
                <a:solidFill>
                  <a:srgbClr val="00539B"/>
                </a:solidFill>
                <a:latin typeface="Arial" pitchFamily="34" charset="0"/>
                <a:cs typeface="Arial" pitchFamily="34" charset="0"/>
              </a:defRPr>
            </a:lvl2pPr>
            <a:lvl3pPr marL="1143000" indent="-228600" algn="l" rtl="0" eaLnBrk="0" fontAlgn="base" hangingPunct="0">
              <a:spcBef>
                <a:spcPct val="20000"/>
              </a:spcBef>
              <a:spcAft>
                <a:spcPct val="0"/>
              </a:spcAft>
              <a:buChar char="•"/>
              <a:defRPr>
                <a:solidFill>
                  <a:srgbClr val="00539B"/>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rgbClr val="00539B"/>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a:solidFill>
                  <a:srgbClr val="00539B"/>
                </a:solidFill>
                <a:latin typeface="Arial" pitchFamily="34" charset="0"/>
                <a:cs typeface="Arial" pitchFamily="34" charset="0"/>
              </a:defRPr>
            </a:lvl5pPr>
            <a:lvl6pPr marL="2514600" indent="-228600" algn="l" rtl="0" fontAlgn="base">
              <a:spcBef>
                <a:spcPct val="20000"/>
              </a:spcBef>
              <a:spcAft>
                <a:spcPct val="0"/>
              </a:spcAft>
              <a:buChar char="»"/>
              <a:defRPr sz="1200">
                <a:solidFill>
                  <a:srgbClr val="00539B"/>
                </a:solidFill>
                <a:latin typeface="+mn-lt"/>
              </a:defRPr>
            </a:lvl6pPr>
            <a:lvl7pPr marL="2971800" indent="-228600" algn="l" rtl="0" fontAlgn="base">
              <a:spcBef>
                <a:spcPct val="20000"/>
              </a:spcBef>
              <a:spcAft>
                <a:spcPct val="0"/>
              </a:spcAft>
              <a:buChar char="»"/>
              <a:defRPr sz="1200">
                <a:solidFill>
                  <a:srgbClr val="00539B"/>
                </a:solidFill>
                <a:latin typeface="+mn-lt"/>
              </a:defRPr>
            </a:lvl7pPr>
            <a:lvl8pPr marL="3429000" indent="-228600" algn="l" rtl="0" fontAlgn="base">
              <a:spcBef>
                <a:spcPct val="20000"/>
              </a:spcBef>
              <a:spcAft>
                <a:spcPct val="0"/>
              </a:spcAft>
              <a:buChar char="»"/>
              <a:defRPr sz="1200">
                <a:solidFill>
                  <a:srgbClr val="00539B"/>
                </a:solidFill>
                <a:latin typeface="+mn-lt"/>
              </a:defRPr>
            </a:lvl8pPr>
            <a:lvl9pPr marL="3886200" indent="-228600" algn="l" rtl="0" fontAlgn="base">
              <a:spcBef>
                <a:spcPct val="20000"/>
              </a:spcBef>
              <a:spcAft>
                <a:spcPct val="0"/>
              </a:spcAft>
              <a:buChar char="»"/>
              <a:defRPr sz="1200">
                <a:solidFill>
                  <a:srgbClr val="00539B"/>
                </a:solidFill>
                <a:latin typeface="+mn-lt"/>
              </a:defRPr>
            </a:lvl9pPr>
          </a:lstStyle>
          <a:p>
            <a:pPr>
              <a:defRPr/>
            </a:pPr>
            <a:r>
              <a:rPr lang="en-US" sz="2800" kern="0" dirty="0">
                <a:solidFill>
                  <a:srgbClr val="FFFFFF"/>
                </a:solidFill>
              </a:rPr>
              <a:t>WIB: Super Tour 2017</a:t>
            </a:r>
          </a:p>
        </p:txBody>
      </p:sp>
      <p:sp>
        <p:nvSpPr>
          <p:cNvPr id="2" name="TextBox 1"/>
          <p:cNvSpPr txBox="1"/>
          <p:nvPr/>
        </p:nvSpPr>
        <p:spPr>
          <a:xfrm>
            <a:off x="609600" y="1598784"/>
            <a:ext cx="3860800" cy="677108"/>
          </a:xfrm>
          <a:prstGeom prst="rect">
            <a:avLst/>
          </a:prstGeom>
          <a:noFill/>
        </p:spPr>
        <p:txBody>
          <a:bodyPr wrap="square" rtlCol="0">
            <a:spAutoFit/>
          </a:bodyPr>
          <a:lstStyle/>
          <a:p>
            <a:endParaRPr lang="en-US" dirty="0"/>
          </a:p>
          <a:p>
            <a:pPr marL="342900" indent="-342900">
              <a:buFont typeface="Arial" panose="020B0604020202020204" pitchFamily="34" charset="0"/>
              <a:buChar char="•"/>
            </a:pPr>
            <a:endParaRPr lang="en-US" dirty="0"/>
          </a:p>
        </p:txBody>
      </p:sp>
      <p:sp>
        <p:nvSpPr>
          <p:cNvPr id="10" name="TextBox 9"/>
          <p:cNvSpPr txBox="1"/>
          <p:nvPr/>
        </p:nvSpPr>
        <p:spPr>
          <a:xfrm>
            <a:off x="359228" y="1466756"/>
            <a:ext cx="8568872" cy="4601258"/>
          </a:xfrm>
          <a:prstGeom prst="rect">
            <a:avLst/>
          </a:prstGeom>
          <a:noFill/>
        </p:spPr>
        <p:txBody>
          <a:bodyPr wrap="square" lIns="91438" tIns="45719" rIns="91438" bIns="45719" rtlCol="0">
            <a:spAutoFit/>
          </a:bodyPr>
          <a:lstStyle/>
          <a:p>
            <a:pPr lvl="1"/>
            <a:r>
              <a:rPr lang="en-US" sz="2200" b="1" kern="0" dirty="0">
                <a:solidFill>
                  <a:srgbClr val="002060"/>
                </a:solidFill>
                <a:latin typeface="Arial" panose="020B0604020202020204" pitchFamily="34" charset="0"/>
                <a:cs typeface="Arial" panose="020B0604020202020204" pitchFamily="34" charset="0"/>
              </a:rPr>
              <a:t>Lessons Learned:</a:t>
            </a:r>
          </a:p>
          <a:p>
            <a:pPr lvl="1"/>
            <a:endParaRPr lang="en-US" sz="2200" b="1" kern="0" dirty="0">
              <a:solidFill>
                <a:srgbClr val="002060"/>
              </a:solidFill>
              <a:latin typeface="Arial" panose="020B0604020202020204" pitchFamily="34" charset="0"/>
              <a:cs typeface="Arial" panose="020B0604020202020204" pitchFamily="34" charset="0"/>
            </a:endParaRPr>
          </a:p>
          <a:p>
            <a:pPr lvl="1"/>
            <a:endParaRPr lang="en-US" sz="2000" kern="0" dirty="0">
              <a:solidFill>
                <a:srgbClr val="002060"/>
              </a:solidFill>
              <a:latin typeface="Arial" panose="020B0604020202020204" pitchFamily="34" charset="0"/>
              <a:cs typeface="Arial" panose="020B0604020202020204" pitchFamily="34" charset="0"/>
            </a:endParaRPr>
          </a:p>
          <a:p>
            <a:pPr marL="800089" lvl="1" indent="-342900">
              <a:spcAft>
                <a:spcPts val="600"/>
              </a:spcAft>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Very helpful to have multiple trainers when doing back-to-backs</a:t>
            </a:r>
          </a:p>
          <a:p>
            <a:pPr marL="800089" lvl="1" indent="-342900">
              <a:spcAft>
                <a:spcPts val="600"/>
              </a:spcAft>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Need to leave adequate time for action plans</a:t>
            </a:r>
          </a:p>
          <a:p>
            <a:pPr marL="800089" lvl="1" indent="-342900">
              <a:spcAft>
                <a:spcPts val="600"/>
              </a:spcAft>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Incorporate more success stories</a:t>
            </a:r>
          </a:p>
          <a:p>
            <a:pPr marL="800089" lvl="1" indent="-342900">
              <a:spcAft>
                <a:spcPts val="600"/>
              </a:spcAft>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Invite utilities to show off their projects and how they achieved milestones</a:t>
            </a:r>
          </a:p>
          <a:p>
            <a:pPr marL="800089" lvl="1" indent="-342900">
              <a:spcAft>
                <a:spcPts val="600"/>
              </a:spcAft>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Critical to find marketing avenues to attract managers</a:t>
            </a:r>
          </a:p>
          <a:p>
            <a:pPr marL="800089" lvl="1" indent="-342900">
              <a:spcAft>
                <a:spcPts val="600"/>
              </a:spcAft>
              <a:buFont typeface="Arial" panose="020B0604020202020204" pitchFamily="34" charset="0"/>
              <a:buChar char="•"/>
            </a:pPr>
            <a:r>
              <a:rPr lang="en-US" sz="2000" kern="0" dirty="0">
                <a:solidFill>
                  <a:srgbClr val="002060"/>
                </a:solidFill>
                <a:latin typeface="Arial" panose="020B0604020202020204" pitchFamily="34" charset="0"/>
                <a:cs typeface="Arial" panose="020B0604020202020204" pitchFamily="34" charset="0"/>
              </a:rPr>
              <a:t>Use the templates / material available online</a:t>
            </a:r>
          </a:p>
          <a:p>
            <a:pPr lvl="1"/>
            <a:endParaRPr lang="en-US" sz="2000" kern="0" dirty="0">
              <a:solidFill>
                <a:srgbClr val="002060"/>
              </a:solidFill>
              <a:latin typeface="Arial" panose="020B0604020202020204" pitchFamily="34" charset="0"/>
              <a:cs typeface="Arial" panose="020B0604020202020204" pitchFamily="34" charset="0"/>
            </a:endParaRPr>
          </a:p>
          <a:p>
            <a:pPr marL="800089" lvl="1" indent="-342900">
              <a:buFont typeface="Arial" panose="020B0604020202020204" pitchFamily="34" charset="0"/>
              <a:buChar char="•"/>
            </a:pPr>
            <a:endParaRPr lang="en-US" sz="2000" kern="0" dirty="0">
              <a:solidFill>
                <a:srgbClr val="002060"/>
              </a:solidFill>
              <a:latin typeface="Arial" panose="020B0604020202020204" pitchFamily="34" charset="0"/>
              <a:cs typeface="Arial" panose="020B0604020202020204" pitchFamily="34" charset="0"/>
            </a:endParaRPr>
          </a:p>
          <a:p>
            <a:pPr marL="800089"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3741915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899886" y="381000"/>
            <a:ext cx="7532914"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algn="ctr" rtl="0" eaLnBrk="0" fontAlgn="base" hangingPunct="0">
              <a:spcBef>
                <a:spcPct val="0"/>
              </a:spcBef>
              <a:spcAft>
                <a:spcPct val="0"/>
              </a:spcAft>
              <a:defRPr sz="36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a:solidFill>
                  <a:schemeClr val="bg1"/>
                </a:solidFill>
                <a:latin typeface="Arial" charset="0"/>
                <a:cs typeface="Arial" charset="0"/>
              </a:defRPr>
            </a:lvl2pPr>
            <a:lvl3pPr algn="ctr" rtl="0" eaLnBrk="0" fontAlgn="base" hangingPunct="0">
              <a:spcBef>
                <a:spcPct val="0"/>
              </a:spcBef>
              <a:spcAft>
                <a:spcPct val="0"/>
              </a:spcAft>
              <a:defRPr sz="3600">
                <a:solidFill>
                  <a:schemeClr val="bg1"/>
                </a:solidFill>
                <a:latin typeface="Arial" charset="0"/>
                <a:cs typeface="Arial" charset="0"/>
              </a:defRPr>
            </a:lvl3pPr>
            <a:lvl4pPr algn="ctr" rtl="0" eaLnBrk="0" fontAlgn="base" hangingPunct="0">
              <a:spcBef>
                <a:spcPct val="0"/>
              </a:spcBef>
              <a:spcAft>
                <a:spcPct val="0"/>
              </a:spcAft>
              <a:defRPr sz="3600">
                <a:solidFill>
                  <a:schemeClr val="bg1"/>
                </a:solidFill>
                <a:latin typeface="Arial" charset="0"/>
                <a:cs typeface="Arial" charset="0"/>
              </a:defRPr>
            </a:lvl4pPr>
            <a:lvl5pPr algn="ctr" rtl="0" eaLnBrk="0" fontAlgn="base" hangingPunct="0">
              <a:spcBef>
                <a:spcPct val="0"/>
              </a:spcBef>
              <a:spcAft>
                <a:spcPct val="0"/>
              </a:spcAft>
              <a:defRPr sz="3600">
                <a:solidFill>
                  <a:schemeClr val="bg1"/>
                </a:solidFill>
                <a:latin typeface="Arial" charset="0"/>
                <a:cs typeface="Arial" charset="0"/>
              </a:defRPr>
            </a:lvl5pPr>
            <a:lvl6pPr marL="457189" algn="ctr" rtl="0" fontAlgn="base">
              <a:spcBef>
                <a:spcPct val="0"/>
              </a:spcBef>
              <a:spcAft>
                <a:spcPct val="0"/>
              </a:spcAft>
              <a:defRPr sz="4400">
                <a:solidFill>
                  <a:schemeClr val="bg1"/>
                </a:solidFill>
                <a:latin typeface="Benguiat" pitchFamily="18" charset="0"/>
              </a:defRPr>
            </a:lvl6pPr>
            <a:lvl7pPr marL="914377" algn="ctr" rtl="0" fontAlgn="base">
              <a:spcBef>
                <a:spcPct val="0"/>
              </a:spcBef>
              <a:spcAft>
                <a:spcPct val="0"/>
              </a:spcAft>
              <a:defRPr sz="4400">
                <a:solidFill>
                  <a:schemeClr val="bg1"/>
                </a:solidFill>
                <a:latin typeface="Benguiat" pitchFamily="18" charset="0"/>
              </a:defRPr>
            </a:lvl7pPr>
            <a:lvl8pPr marL="1371566" algn="ctr" rtl="0" fontAlgn="base">
              <a:spcBef>
                <a:spcPct val="0"/>
              </a:spcBef>
              <a:spcAft>
                <a:spcPct val="0"/>
              </a:spcAft>
              <a:defRPr sz="4400">
                <a:solidFill>
                  <a:schemeClr val="bg1"/>
                </a:solidFill>
                <a:latin typeface="Benguiat" pitchFamily="18" charset="0"/>
              </a:defRPr>
            </a:lvl8pPr>
            <a:lvl9pPr marL="1828754" algn="ctr" rtl="0" fontAlgn="base">
              <a:spcBef>
                <a:spcPct val="0"/>
              </a:spcBef>
              <a:spcAft>
                <a:spcPct val="0"/>
              </a:spcAft>
              <a:defRPr sz="4400">
                <a:solidFill>
                  <a:schemeClr val="bg1"/>
                </a:solidFill>
                <a:latin typeface="Benguiat" pitchFamily="18" charset="0"/>
              </a:defRPr>
            </a:lvl9pPr>
          </a:lstStyle>
          <a:p>
            <a:pPr defTabSz="914400"/>
            <a:r>
              <a:rPr lang="en-US" altLang="en-US" sz="3200" b="1" kern="0" dirty="0"/>
              <a:t>Self-Assessment Activity – Part 2</a:t>
            </a: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125"/>
          <a:stretch/>
        </p:blipFill>
        <p:spPr bwMode="auto">
          <a:xfrm>
            <a:off x="229508" y="1251658"/>
            <a:ext cx="7339603" cy="4960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2138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2835" b="7138"/>
          <a:stretch/>
        </p:blipFill>
        <p:spPr>
          <a:xfrm>
            <a:off x="203201" y="1204684"/>
            <a:ext cx="8686800" cy="3561277"/>
          </a:xfrm>
          <a:prstGeom prst="rect">
            <a:avLst/>
          </a:prstGeom>
        </p:spPr>
      </p:pic>
      <p:pic>
        <p:nvPicPr>
          <p:cNvPr id="1026"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5972" y="4899542"/>
            <a:ext cx="3004457" cy="1555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899886" y="381000"/>
            <a:ext cx="7532914"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algn="ctr" rtl="0" eaLnBrk="0" fontAlgn="base" hangingPunct="0">
              <a:spcBef>
                <a:spcPct val="0"/>
              </a:spcBef>
              <a:spcAft>
                <a:spcPct val="0"/>
              </a:spcAft>
              <a:defRPr sz="36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a:solidFill>
                  <a:schemeClr val="bg1"/>
                </a:solidFill>
                <a:latin typeface="Arial" charset="0"/>
                <a:cs typeface="Arial" charset="0"/>
              </a:defRPr>
            </a:lvl2pPr>
            <a:lvl3pPr algn="ctr" rtl="0" eaLnBrk="0" fontAlgn="base" hangingPunct="0">
              <a:spcBef>
                <a:spcPct val="0"/>
              </a:spcBef>
              <a:spcAft>
                <a:spcPct val="0"/>
              </a:spcAft>
              <a:defRPr sz="3600">
                <a:solidFill>
                  <a:schemeClr val="bg1"/>
                </a:solidFill>
                <a:latin typeface="Arial" charset="0"/>
                <a:cs typeface="Arial" charset="0"/>
              </a:defRPr>
            </a:lvl3pPr>
            <a:lvl4pPr algn="ctr" rtl="0" eaLnBrk="0" fontAlgn="base" hangingPunct="0">
              <a:spcBef>
                <a:spcPct val="0"/>
              </a:spcBef>
              <a:spcAft>
                <a:spcPct val="0"/>
              </a:spcAft>
              <a:defRPr sz="3600">
                <a:solidFill>
                  <a:schemeClr val="bg1"/>
                </a:solidFill>
                <a:latin typeface="Arial" charset="0"/>
                <a:cs typeface="Arial" charset="0"/>
              </a:defRPr>
            </a:lvl4pPr>
            <a:lvl5pPr algn="ctr" rtl="0" eaLnBrk="0" fontAlgn="base" hangingPunct="0">
              <a:spcBef>
                <a:spcPct val="0"/>
              </a:spcBef>
              <a:spcAft>
                <a:spcPct val="0"/>
              </a:spcAft>
              <a:defRPr sz="3600">
                <a:solidFill>
                  <a:schemeClr val="bg1"/>
                </a:solidFill>
                <a:latin typeface="Arial" charset="0"/>
                <a:cs typeface="Arial" charset="0"/>
              </a:defRPr>
            </a:lvl5pPr>
            <a:lvl6pPr marL="457189" algn="ctr" rtl="0" fontAlgn="base">
              <a:spcBef>
                <a:spcPct val="0"/>
              </a:spcBef>
              <a:spcAft>
                <a:spcPct val="0"/>
              </a:spcAft>
              <a:defRPr sz="4400">
                <a:solidFill>
                  <a:schemeClr val="bg1"/>
                </a:solidFill>
                <a:latin typeface="Benguiat" pitchFamily="18" charset="0"/>
              </a:defRPr>
            </a:lvl6pPr>
            <a:lvl7pPr marL="914377" algn="ctr" rtl="0" fontAlgn="base">
              <a:spcBef>
                <a:spcPct val="0"/>
              </a:spcBef>
              <a:spcAft>
                <a:spcPct val="0"/>
              </a:spcAft>
              <a:defRPr sz="4400">
                <a:solidFill>
                  <a:schemeClr val="bg1"/>
                </a:solidFill>
                <a:latin typeface="Benguiat" pitchFamily="18" charset="0"/>
              </a:defRPr>
            </a:lvl7pPr>
            <a:lvl8pPr marL="1371566" algn="ctr" rtl="0" fontAlgn="base">
              <a:spcBef>
                <a:spcPct val="0"/>
              </a:spcBef>
              <a:spcAft>
                <a:spcPct val="0"/>
              </a:spcAft>
              <a:defRPr sz="4400">
                <a:solidFill>
                  <a:schemeClr val="bg1"/>
                </a:solidFill>
                <a:latin typeface="Benguiat" pitchFamily="18" charset="0"/>
              </a:defRPr>
            </a:lvl8pPr>
            <a:lvl9pPr marL="1828754" algn="ctr" rtl="0" fontAlgn="base">
              <a:spcBef>
                <a:spcPct val="0"/>
              </a:spcBef>
              <a:spcAft>
                <a:spcPct val="0"/>
              </a:spcAft>
              <a:defRPr sz="4400">
                <a:solidFill>
                  <a:schemeClr val="bg1"/>
                </a:solidFill>
                <a:latin typeface="Benguiat" pitchFamily="18" charset="0"/>
              </a:defRPr>
            </a:lvl9pPr>
          </a:lstStyle>
          <a:p>
            <a:pPr defTabSz="914400"/>
            <a:r>
              <a:rPr lang="en-US" altLang="en-US" sz="3200" b="1" kern="0" dirty="0"/>
              <a:t>WIB Video</a:t>
            </a:r>
          </a:p>
        </p:txBody>
      </p:sp>
    </p:spTree>
    <p:extLst>
      <p:ext uri="{BB962C8B-B14F-4D97-AF65-F5344CB8AC3E}">
        <p14:creationId xmlns:p14="http://schemas.microsoft.com/office/powerpoint/2010/main" val="1587662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bwMode="auto">
          <a:xfrm>
            <a:off x="1143002" y="381000"/>
            <a:ext cx="6572251"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p>
            <a:r>
              <a:rPr lang="en-US" altLang="en-US" b="1" dirty="0"/>
              <a:t>Wrap-up</a:t>
            </a:r>
          </a:p>
        </p:txBody>
      </p:sp>
      <p:sp>
        <p:nvSpPr>
          <p:cNvPr id="6" name="Oval 5"/>
          <p:cNvSpPr/>
          <p:nvPr/>
        </p:nvSpPr>
        <p:spPr>
          <a:xfrm>
            <a:off x="3157538" y="1371600"/>
            <a:ext cx="2857500" cy="3810000"/>
          </a:xfrm>
          <a:prstGeom prst="ellipse">
            <a:avLst/>
          </a:prstGeom>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endParaRPr lang="en-US" dirty="0">
              <a:solidFill>
                <a:srgbClr val="FFFFFF"/>
              </a:solidFill>
            </a:endParaRPr>
          </a:p>
        </p:txBody>
      </p:sp>
      <p:sp>
        <p:nvSpPr>
          <p:cNvPr id="54277" name="TextBox 6"/>
          <p:cNvSpPr txBox="1">
            <a:spLocks noChangeArrowheads="1"/>
          </p:cNvSpPr>
          <p:nvPr/>
        </p:nvSpPr>
        <p:spPr bwMode="auto">
          <a:xfrm>
            <a:off x="3714751" y="1905005"/>
            <a:ext cx="18288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0" dirty="0">
                <a:solidFill>
                  <a:srgbClr val="FFFFFF"/>
                </a:solidFill>
              </a:rPr>
              <a:t>?</a:t>
            </a:r>
          </a:p>
        </p:txBody>
      </p:sp>
      <p:sp>
        <p:nvSpPr>
          <p:cNvPr id="54278" name="TextBox 1"/>
          <p:cNvSpPr txBox="1">
            <a:spLocks noChangeArrowheads="1"/>
          </p:cNvSpPr>
          <p:nvPr/>
        </p:nvSpPr>
        <p:spPr bwMode="auto">
          <a:xfrm>
            <a:off x="336552" y="1581840"/>
            <a:ext cx="2719386"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a:solidFill>
                  <a:schemeClr val="accent1">
                    <a:lumMod val="75000"/>
                  </a:schemeClr>
                </a:solidFill>
              </a:rPr>
              <a:t>Questions?</a:t>
            </a:r>
          </a:p>
        </p:txBody>
      </p:sp>
    </p:spTree>
    <p:extLst>
      <p:ext uri="{BB962C8B-B14F-4D97-AF65-F5344CB8AC3E}">
        <p14:creationId xmlns:p14="http://schemas.microsoft.com/office/powerpoint/2010/main" val="3269293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48642" y="1219200"/>
            <a:ext cx="7388858" cy="5334000"/>
          </a:xfrm>
        </p:spPr>
        <p:txBody>
          <a:bodyPr/>
          <a:lstStyle/>
          <a:p>
            <a:pPr marL="0" indent="0">
              <a:buNone/>
            </a:pPr>
            <a:r>
              <a:rPr lang="en-US" sz="2400" dirty="0">
                <a:solidFill>
                  <a:schemeClr val="tx1"/>
                </a:solidFill>
              </a:rPr>
              <a:t>Mark Johnson</a:t>
            </a:r>
          </a:p>
          <a:p>
            <a:pPr marL="0" indent="0">
              <a:buNone/>
            </a:pPr>
            <a:r>
              <a:rPr lang="en-US" sz="2400" dirty="0">
                <a:solidFill>
                  <a:schemeClr val="tx1"/>
                </a:solidFill>
              </a:rPr>
              <a:t>RCAP Solutions</a:t>
            </a:r>
          </a:p>
          <a:p>
            <a:pPr marL="0" indent="0">
              <a:buNone/>
            </a:pPr>
            <a:r>
              <a:rPr lang="en-US" sz="2400" dirty="0">
                <a:solidFill>
                  <a:schemeClr val="tx1"/>
                </a:solidFill>
              </a:rPr>
              <a:t>State Lead, VT</a:t>
            </a:r>
          </a:p>
          <a:p>
            <a:pPr marL="0" indent="0">
              <a:buNone/>
            </a:pPr>
            <a:r>
              <a:rPr lang="en-US" sz="2400" dirty="0">
                <a:solidFill>
                  <a:schemeClr val="tx1"/>
                </a:solidFill>
              </a:rPr>
              <a:t>(802) 505-1037</a:t>
            </a:r>
          </a:p>
          <a:p>
            <a:pPr marL="0" indent="0">
              <a:buNone/>
            </a:pPr>
            <a:r>
              <a:rPr lang="en-US" sz="2400" dirty="0">
                <a:solidFill>
                  <a:schemeClr val="tx1"/>
                </a:solidFill>
              </a:rPr>
              <a:t>mjohnson@rcapsolutions.org</a:t>
            </a:r>
          </a:p>
          <a:p>
            <a:endParaRPr lang="en-US" dirty="0">
              <a:solidFill>
                <a:schemeClr val="tx1"/>
              </a:solidFill>
            </a:endParaRPr>
          </a:p>
          <a:p>
            <a:pPr marL="0" indent="0">
              <a:buNone/>
            </a:pPr>
            <a:r>
              <a:rPr lang="en-US" sz="2400" dirty="0">
                <a:solidFill>
                  <a:schemeClr val="tx1"/>
                </a:solidFill>
              </a:rPr>
              <a:t>Laura </a:t>
            </a:r>
            <a:r>
              <a:rPr lang="en-US" sz="2400" dirty="0" err="1">
                <a:solidFill>
                  <a:schemeClr val="tx1"/>
                </a:solidFill>
              </a:rPr>
              <a:t>Dubin</a:t>
            </a:r>
            <a:endParaRPr lang="en-US" sz="2400" dirty="0">
              <a:solidFill>
                <a:schemeClr val="tx1"/>
              </a:solidFill>
            </a:endParaRPr>
          </a:p>
          <a:p>
            <a:pPr marL="0" indent="0">
              <a:buNone/>
            </a:pPr>
            <a:r>
              <a:rPr lang="en-US" sz="2400" dirty="0">
                <a:solidFill>
                  <a:schemeClr val="tx1"/>
                </a:solidFill>
              </a:rPr>
              <a:t>RCAC | ENVIRONMENTAL SERVICES</a:t>
            </a:r>
          </a:p>
          <a:p>
            <a:pPr marL="0" indent="0">
              <a:buNone/>
            </a:pPr>
            <a:r>
              <a:rPr lang="en-US" sz="2400" dirty="0">
                <a:solidFill>
                  <a:schemeClr val="tx1"/>
                </a:solidFill>
              </a:rPr>
              <a:t>Rural Development Specialist | New Mexico</a:t>
            </a:r>
          </a:p>
          <a:p>
            <a:pPr marL="0" indent="0">
              <a:buNone/>
            </a:pPr>
            <a:r>
              <a:rPr lang="en-US" sz="2400" dirty="0">
                <a:solidFill>
                  <a:schemeClr val="tx1"/>
                </a:solidFill>
              </a:rPr>
              <a:t>(505) 819-8511</a:t>
            </a:r>
          </a:p>
          <a:p>
            <a:pPr marL="0" indent="0">
              <a:buNone/>
            </a:pPr>
            <a:r>
              <a:rPr lang="en-US" sz="2400" dirty="0">
                <a:solidFill>
                  <a:schemeClr val="tx1"/>
                </a:solidFill>
              </a:rPr>
              <a:t>ldubin@rcac.org</a:t>
            </a:r>
          </a:p>
        </p:txBody>
      </p:sp>
      <p:sp>
        <p:nvSpPr>
          <p:cNvPr id="3" name="Text Placeholder 2"/>
          <p:cNvSpPr>
            <a:spLocks noGrp="1"/>
          </p:cNvSpPr>
          <p:nvPr>
            <p:ph type="body" sz="quarter" idx="11"/>
          </p:nvPr>
        </p:nvSpPr>
        <p:spPr/>
        <p:txBody>
          <a:bodyPr/>
          <a:lstStyle/>
          <a:p>
            <a:endParaRPr lang="en-US" dirty="0"/>
          </a:p>
        </p:txBody>
      </p:sp>
      <p:pic>
        <p:nvPicPr>
          <p:cNvPr id="4" name="Picture 3"/>
          <p:cNvPicPr>
            <a:picLocks noChangeAspect="1"/>
          </p:cNvPicPr>
          <p:nvPr/>
        </p:nvPicPr>
        <p:blipFill>
          <a:blip r:embed="rId3"/>
          <a:stretch>
            <a:fillRect/>
          </a:stretch>
        </p:blipFill>
        <p:spPr>
          <a:xfrm>
            <a:off x="5441315" y="1483635"/>
            <a:ext cx="2788920" cy="2302188"/>
          </a:xfrm>
          <a:prstGeom prst="rect">
            <a:avLst/>
          </a:prstGeom>
        </p:spPr>
      </p:pic>
    </p:spTree>
    <p:extLst>
      <p:ext uri="{BB962C8B-B14F-4D97-AF65-F5344CB8AC3E}">
        <p14:creationId xmlns:p14="http://schemas.microsoft.com/office/powerpoint/2010/main" val="4192663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90486"/>
            <a:ext cx="8229600" cy="619103"/>
          </a:xfrm>
        </p:spPr>
        <p:txBody>
          <a:bodyPr/>
          <a:lstStyle/>
          <a:p>
            <a:r>
              <a:rPr lang="en-US" sz="2800" dirty="0"/>
              <a:t>WIB Overview</a:t>
            </a:r>
          </a:p>
        </p:txBody>
      </p:sp>
      <p:sp>
        <p:nvSpPr>
          <p:cNvPr id="5" name="Content Placeholder 4"/>
          <p:cNvSpPr>
            <a:spLocks noGrp="1"/>
          </p:cNvSpPr>
          <p:nvPr>
            <p:ph idx="1"/>
          </p:nvPr>
        </p:nvSpPr>
        <p:spPr/>
        <p:txBody>
          <a:bodyPr/>
          <a:lstStyle/>
          <a:p>
            <a:r>
              <a:rPr lang="en-US" dirty="0">
                <a:solidFill>
                  <a:schemeClr val="accent1"/>
                </a:solidFill>
              </a:rPr>
              <a:t>Logistics:</a:t>
            </a:r>
          </a:p>
          <a:p>
            <a:r>
              <a:rPr lang="en-US" dirty="0">
                <a:solidFill>
                  <a:schemeClr val="accent1"/>
                </a:solidFill>
              </a:rPr>
              <a:t>All workshop materials are free </a:t>
            </a:r>
          </a:p>
          <a:p>
            <a:r>
              <a:rPr lang="en-US" dirty="0">
                <a:solidFill>
                  <a:schemeClr val="accent1"/>
                </a:solidFill>
              </a:rPr>
              <a:t>Access them from the USDA RD website or the EPA sustainability website (or just google them)</a:t>
            </a:r>
          </a:p>
          <a:p>
            <a:pPr lvl="1"/>
            <a:r>
              <a:rPr lang="en-US" dirty="0">
                <a:solidFill>
                  <a:schemeClr val="accent1"/>
                </a:solidFill>
                <a:hlinkClick r:id="rId2"/>
              </a:rPr>
              <a:t>https://www.rd.usda.gov/programs-services/services/sustainable-management-tools</a:t>
            </a:r>
            <a:r>
              <a:rPr lang="en-US" dirty="0">
                <a:solidFill>
                  <a:schemeClr val="accent1"/>
                </a:solidFill>
              </a:rPr>
              <a:t> </a:t>
            </a:r>
          </a:p>
          <a:p>
            <a:pPr lvl="1"/>
            <a:r>
              <a:rPr lang="en-US" dirty="0">
                <a:solidFill>
                  <a:schemeClr val="accent1"/>
                </a:solidFill>
                <a:hlinkClick r:id="rId3"/>
              </a:rPr>
              <a:t>https://www.epa.gov/sustainable-water-infrastructure/workshop-box-sustainable-management-rural-and-small-water-and</a:t>
            </a:r>
            <a:r>
              <a:rPr lang="en-US" dirty="0">
                <a:solidFill>
                  <a:schemeClr val="accent1"/>
                </a:solidFill>
              </a:rPr>
              <a:t> </a:t>
            </a:r>
          </a:p>
          <a:p>
            <a:endParaRPr lang="en-US" dirty="0">
              <a:solidFill>
                <a:schemeClr val="accent1"/>
              </a:solidFill>
            </a:endParaRPr>
          </a:p>
          <a:p>
            <a:pPr lvl="1"/>
            <a:endParaRPr lang="en-US" dirty="0">
              <a:solidFill>
                <a:schemeClr val="accent1"/>
              </a:solidFill>
            </a:endParaRPr>
          </a:p>
          <a:p>
            <a:endParaRPr lang="en-US" dirty="0"/>
          </a:p>
        </p:txBody>
      </p:sp>
    </p:spTree>
    <p:extLst>
      <p:ext uri="{BB962C8B-B14F-4D97-AF65-F5344CB8AC3E}">
        <p14:creationId xmlns:p14="http://schemas.microsoft.com/office/powerpoint/2010/main" val="2258920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328" y="441974"/>
            <a:ext cx="7886700" cy="779612"/>
          </a:xfrm>
        </p:spPr>
        <p:txBody>
          <a:bodyPr/>
          <a:lstStyle/>
          <a:p>
            <a:pPr algn="ctr"/>
            <a:r>
              <a:rPr lang="en-US" sz="2800" b="1" dirty="0">
                <a:latin typeface="Arial" panose="020B0604020202020204" pitchFamily="34" charset="0"/>
                <a:cs typeface="Arial" panose="020B0604020202020204" pitchFamily="34" charset="0"/>
              </a:rPr>
              <a:t>Training Materials</a:t>
            </a:r>
          </a:p>
        </p:txBody>
      </p:sp>
      <p:pic>
        <p:nvPicPr>
          <p:cNvPr id="6" name="Content Placeholder 5"/>
          <p:cNvPicPr>
            <a:picLocks noGrp="1" noChangeAspect="1"/>
          </p:cNvPicPr>
          <p:nvPr>
            <p:ph sz="half" idx="2"/>
          </p:nvPr>
        </p:nvPicPr>
        <p:blipFill rotWithShape="1">
          <a:blip r:embed="rId3"/>
          <a:srcRect l="20350" t="15252" r="50425" b="16542"/>
          <a:stretch/>
        </p:blipFill>
        <p:spPr>
          <a:xfrm>
            <a:off x="4907292" y="1499247"/>
            <a:ext cx="3026093" cy="397064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20555" t="15706" r="50133" b="16986"/>
          <a:stretch/>
        </p:blipFill>
        <p:spPr>
          <a:xfrm>
            <a:off x="543328" y="1499247"/>
            <a:ext cx="3138097" cy="4051344"/>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486678" y="5869162"/>
            <a:ext cx="2935941" cy="830997"/>
          </a:xfrm>
          <a:prstGeom prst="rect">
            <a:avLst/>
          </a:prstGeom>
          <a:noFill/>
        </p:spPr>
        <p:txBody>
          <a:bodyPr wrap="square" rtlCol="0">
            <a:spAutoFit/>
          </a:bodyPr>
          <a:lstStyle/>
          <a:p>
            <a:pPr defTabSz="914400"/>
            <a:r>
              <a:rPr lang="en-US" sz="2400" dirty="0">
                <a:solidFill>
                  <a:srgbClr val="000000"/>
                </a:solidFill>
                <a:latin typeface="Arial" panose="020B0604020202020204" pitchFamily="34" charset="0"/>
                <a:cs typeface="Arial" panose="020B0604020202020204" pitchFamily="34" charset="0"/>
              </a:rPr>
              <a:t>Guidebook for participants </a:t>
            </a:r>
          </a:p>
        </p:txBody>
      </p:sp>
      <p:sp>
        <p:nvSpPr>
          <p:cNvPr id="4" name="Up Arrow 3"/>
          <p:cNvSpPr/>
          <p:nvPr/>
        </p:nvSpPr>
        <p:spPr>
          <a:xfrm>
            <a:off x="2963434" y="5716246"/>
            <a:ext cx="669701" cy="7727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8" name="TextBox 7"/>
          <p:cNvSpPr txBox="1"/>
          <p:nvPr/>
        </p:nvSpPr>
        <p:spPr>
          <a:xfrm>
            <a:off x="1038057" y="5871779"/>
            <a:ext cx="2935941" cy="830997"/>
          </a:xfrm>
          <a:prstGeom prst="rect">
            <a:avLst/>
          </a:prstGeom>
          <a:noFill/>
        </p:spPr>
        <p:txBody>
          <a:bodyPr wrap="square" rtlCol="0">
            <a:spAutoFit/>
          </a:bodyPr>
          <a:lstStyle/>
          <a:p>
            <a:pPr defTabSz="914400"/>
            <a:r>
              <a:rPr lang="en-US" sz="2400" dirty="0">
                <a:solidFill>
                  <a:srgbClr val="000000"/>
                </a:solidFill>
                <a:latin typeface="Arial" panose="020B0604020202020204" pitchFamily="34" charset="0"/>
                <a:cs typeface="Arial" panose="020B0604020202020204" pitchFamily="34" charset="0"/>
              </a:rPr>
              <a:t>Conduct the Workshop </a:t>
            </a:r>
          </a:p>
        </p:txBody>
      </p:sp>
      <p:sp>
        <p:nvSpPr>
          <p:cNvPr id="9" name="Up Arrow 8"/>
          <p:cNvSpPr/>
          <p:nvPr/>
        </p:nvSpPr>
        <p:spPr>
          <a:xfrm>
            <a:off x="6578958" y="5747551"/>
            <a:ext cx="669701" cy="7727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Tree>
    <p:extLst>
      <p:ext uri="{BB962C8B-B14F-4D97-AF65-F5344CB8AC3E}">
        <p14:creationId xmlns:p14="http://schemas.microsoft.com/office/powerpoint/2010/main" val="388606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9"/>
            <a:ext cx="8229600" cy="619103"/>
          </a:xfrm>
        </p:spPr>
        <p:txBody>
          <a:bodyPr/>
          <a:lstStyle/>
          <a:p>
            <a:pPr algn="ctr"/>
            <a:r>
              <a:rPr lang="en-US" sz="2800" dirty="0">
                <a:solidFill>
                  <a:schemeClr val="bg1"/>
                </a:solidFill>
                <a:latin typeface="Arial" panose="020B0604020202020204" pitchFamily="34" charset="0"/>
                <a:cs typeface="Arial" panose="020B0604020202020204" pitchFamily="34" charset="0"/>
              </a:rPr>
              <a:t>Sustainability Objectives</a:t>
            </a:r>
          </a:p>
        </p:txBody>
      </p:sp>
      <p:sp>
        <p:nvSpPr>
          <p:cNvPr id="4" name="Content Placeholder 3"/>
          <p:cNvSpPr>
            <a:spLocks noGrp="1"/>
          </p:cNvSpPr>
          <p:nvPr>
            <p:ph idx="1"/>
          </p:nvPr>
        </p:nvSpPr>
        <p:spPr/>
        <p:txBody>
          <a:bodyPr>
            <a:normAutofit/>
          </a:bodyPr>
          <a:lstStyle/>
          <a:p>
            <a:r>
              <a:rPr lang="en-US" sz="2250" dirty="0"/>
              <a:t>Help rural and small systems improve their performance and sustainability </a:t>
            </a:r>
          </a:p>
          <a:p>
            <a:r>
              <a:rPr lang="en-US" sz="2250" dirty="0"/>
              <a:t>Enable rural and small systems to: </a:t>
            </a:r>
          </a:p>
          <a:p>
            <a:pPr lvl="1"/>
            <a:r>
              <a:rPr lang="en-US" sz="2250" dirty="0"/>
              <a:t>Complete a preliminary self-assessment </a:t>
            </a:r>
          </a:p>
          <a:p>
            <a:pPr lvl="1"/>
            <a:r>
              <a:rPr lang="en-US" sz="2250" dirty="0"/>
              <a:t>Develop an action plan based on their self-assessment results</a:t>
            </a:r>
          </a:p>
          <a:p>
            <a:pPr lvl="1"/>
            <a:r>
              <a:rPr lang="en-US" sz="2250" dirty="0"/>
              <a:t>Use the </a:t>
            </a:r>
            <a:r>
              <a:rPr lang="en-US" sz="2250" i="1" dirty="0"/>
              <a:t>Guidebook </a:t>
            </a:r>
            <a:r>
              <a:rPr lang="en-US" sz="2250" dirty="0"/>
              <a:t>with staff, decision makers, and stakeholders in their communities </a:t>
            </a:r>
          </a:p>
          <a:p>
            <a:pPr lvl="1"/>
            <a:r>
              <a:rPr lang="en-US" sz="2250" dirty="0"/>
              <a:t>Learn from their peers about practical solutions to common challenges</a:t>
            </a:r>
          </a:p>
          <a:p>
            <a:pPr lvl="1"/>
            <a:r>
              <a:rPr lang="en-US" sz="2250" dirty="0"/>
              <a:t>Make connections</a:t>
            </a:r>
          </a:p>
          <a:p>
            <a:endParaRPr lang="en-US" sz="2700" dirty="0"/>
          </a:p>
        </p:txBody>
      </p:sp>
    </p:spTree>
    <p:extLst>
      <p:ext uri="{BB962C8B-B14F-4D97-AF65-F5344CB8AC3E}">
        <p14:creationId xmlns:p14="http://schemas.microsoft.com/office/powerpoint/2010/main" val="2564561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4397"/>
            <a:ext cx="8229600" cy="619103"/>
          </a:xfrm>
        </p:spPr>
        <p:txBody>
          <a:bodyPr/>
          <a:lstStyle/>
          <a:p>
            <a:pPr algn="ctr"/>
            <a:r>
              <a:rPr lang="en-US" sz="2800" dirty="0"/>
              <a:t>Intended Audience</a:t>
            </a:r>
          </a:p>
        </p:txBody>
      </p:sp>
      <p:sp>
        <p:nvSpPr>
          <p:cNvPr id="4" name="Content Placeholder 3"/>
          <p:cNvSpPr>
            <a:spLocks noGrp="1"/>
          </p:cNvSpPr>
          <p:nvPr>
            <p:ph idx="1"/>
          </p:nvPr>
        </p:nvSpPr>
        <p:spPr/>
        <p:txBody>
          <a:bodyPr/>
          <a:lstStyle/>
          <a:p>
            <a:r>
              <a:rPr lang="en-US" sz="2700" dirty="0"/>
              <a:t>Utility managers </a:t>
            </a:r>
          </a:p>
          <a:p>
            <a:r>
              <a:rPr lang="en-US" sz="2700" dirty="0"/>
              <a:t>Other utility staff </a:t>
            </a:r>
          </a:p>
          <a:p>
            <a:pPr lvl="1"/>
            <a:r>
              <a:rPr lang="en-US" sz="2300" dirty="0"/>
              <a:t>Think outside the box</a:t>
            </a:r>
          </a:p>
          <a:p>
            <a:pPr lvl="1"/>
            <a:r>
              <a:rPr lang="en-US" sz="2300" dirty="0"/>
              <a:t>Who has something to contribute? </a:t>
            </a:r>
          </a:p>
          <a:p>
            <a:pPr lvl="1"/>
            <a:r>
              <a:rPr lang="en-US" sz="2300" dirty="0"/>
              <a:t>Operators? Accountants? Planners?</a:t>
            </a:r>
          </a:p>
          <a:p>
            <a:r>
              <a:rPr lang="en-US" sz="2700" b="1" dirty="0"/>
              <a:t>Decision makers </a:t>
            </a:r>
          </a:p>
          <a:p>
            <a:pPr lvl="1"/>
            <a:r>
              <a:rPr lang="en-US" sz="2700" dirty="0"/>
              <a:t>Utility board members </a:t>
            </a:r>
          </a:p>
          <a:p>
            <a:pPr lvl="1"/>
            <a:r>
              <a:rPr lang="en-US" sz="2700" dirty="0"/>
              <a:t>Local decision makers (e.g., elected officials) </a:t>
            </a:r>
          </a:p>
        </p:txBody>
      </p:sp>
    </p:spTree>
    <p:extLst>
      <p:ext uri="{BB962C8B-B14F-4D97-AF65-F5344CB8AC3E}">
        <p14:creationId xmlns:p14="http://schemas.microsoft.com/office/powerpoint/2010/main" val="1045819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918" y="410514"/>
            <a:ext cx="7886700" cy="853310"/>
          </a:xfrm>
        </p:spPr>
        <p:txBody>
          <a:bodyPr/>
          <a:lstStyle/>
          <a:p>
            <a:pPr algn="ctr"/>
            <a:r>
              <a:rPr lang="en-US" sz="2800" b="1" dirty="0"/>
              <a:t>Multi System vs. Team Workshop</a:t>
            </a:r>
          </a:p>
        </p:txBody>
      </p:sp>
      <p:pic>
        <p:nvPicPr>
          <p:cNvPr id="5" name="Content Placeholder 4"/>
          <p:cNvPicPr>
            <a:picLocks noGrp="1" noChangeAspect="1"/>
          </p:cNvPicPr>
          <p:nvPr>
            <p:ph sz="half" idx="2"/>
          </p:nvPr>
        </p:nvPicPr>
        <p:blipFill>
          <a:blip r:embed="rId3"/>
          <a:stretch>
            <a:fillRect/>
          </a:stretch>
        </p:blipFill>
        <p:spPr>
          <a:xfrm>
            <a:off x="46536" y="1481071"/>
            <a:ext cx="9097464" cy="5492839"/>
          </a:xfrm>
          <a:prstGeom prst="rect">
            <a:avLst/>
          </a:prstGeom>
        </p:spPr>
      </p:pic>
    </p:spTree>
    <p:extLst>
      <p:ext uri="{BB962C8B-B14F-4D97-AF65-F5344CB8AC3E}">
        <p14:creationId xmlns:p14="http://schemas.microsoft.com/office/powerpoint/2010/main" val="2755981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00539B"/>
      </a:accent1>
      <a:accent2>
        <a:srgbClr val="333399"/>
      </a:accent2>
      <a:accent3>
        <a:srgbClr val="FFFFFF"/>
      </a:accent3>
      <a:accent4>
        <a:srgbClr val="000000"/>
      </a:accent4>
      <a:accent5>
        <a:srgbClr val="AAB3CB"/>
      </a:accent5>
      <a:accent6>
        <a:srgbClr val="2D2D8A"/>
      </a:accent6>
      <a:hlink>
        <a:srgbClr val="009999"/>
      </a:hlink>
      <a:folHlink>
        <a:srgbClr val="99CC00"/>
      </a:folHlink>
    </a:clrScheme>
    <a:fontScheme name="Default Design">
      <a:majorFont>
        <a:latin typeface="Benguiat"/>
        <a:ea typeface=""/>
        <a:cs typeface=""/>
      </a:majorFont>
      <a:minorFont>
        <a:latin typeface="Bengui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00539B"/>
        </a:accent1>
        <a:accent2>
          <a:srgbClr val="333399"/>
        </a:accent2>
        <a:accent3>
          <a:srgbClr val="FFFFFF"/>
        </a:accent3>
        <a:accent4>
          <a:srgbClr val="000000"/>
        </a:accent4>
        <a:accent5>
          <a:srgbClr val="AAB3CB"/>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00539B"/>
      </a:accent1>
      <a:accent2>
        <a:srgbClr val="333399"/>
      </a:accent2>
      <a:accent3>
        <a:srgbClr val="FFFFFF"/>
      </a:accent3>
      <a:accent4>
        <a:srgbClr val="000000"/>
      </a:accent4>
      <a:accent5>
        <a:srgbClr val="AAB3CB"/>
      </a:accent5>
      <a:accent6>
        <a:srgbClr val="2D2D8A"/>
      </a:accent6>
      <a:hlink>
        <a:srgbClr val="009999"/>
      </a:hlink>
      <a:folHlink>
        <a:srgbClr val="99CC00"/>
      </a:folHlink>
    </a:clrScheme>
    <a:fontScheme name="Default Design">
      <a:majorFont>
        <a:latin typeface="Benguiat"/>
        <a:ea typeface=""/>
        <a:cs typeface=""/>
      </a:majorFont>
      <a:minorFont>
        <a:latin typeface="Bengui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00539B"/>
        </a:accent1>
        <a:accent2>
          <a:srgbClr val="333399"/>
        </a:accent2>
        <a:accent3>
          <a:srgbClr val="FFFFFF"/>
        </a:accent3>
        <a:accent4>
          <a:srgbClr val="000000"/>
        </a:accent4>
        <a:accent5>
          <a:srgbClr val="AAB3CB"/>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3">
    <a:dk1>
      <a:srgbClr val="000000"/>
    </a:dk1>
    <a:lt1>
      <a:srgbClr val="FFFFFF"/>
    </a:lt1>
    <a:dk2>
      <a:srgbClr val="000000"/>
    </a:dk2>
    <a:lt2>
      <a:srgbClr val="808080"/>
    </a:lt2>
    <a:accent1>
      <a:srgbClr val="00539B"/>
    </a:accent1>
    <a:accent2>
      <a:srgbClr val="333399"/>
    </a:accent2>
    <a:accent3>
      <a:srgbClr val="FFFFFF"/>
    </a:accent3>
    <a:accent4>
      <a:srgbClr val="000000"/>
    </a:accent4>
    <a:accent5>
      <a:srgbClr val="AAB3CB"/>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13">
    <a:dk1>
      <a:srgbClr val="000000"/>
    </a:dk1>
    <a:lt1>
      <a:srgbClr val="FFFFFF"/>
    </a:lt1>
    <a:dk2>
      <a:srgbClr val="000000"/>
    </a:dk2>
    <a:lt2>
      <a:srgbClr val="808080"/>
    </a:lt2>
    <a:accent1>
      <a:srgbClr val="00539B"/>
    </a:accent1>
    <a:accent2>
      <a:srgbClr val="333399"/>
    </a:accent2>
    <a:accent3>
      <a:srgbClr val="FFFFFF"/>
    </a:accent3>
    <a:accent4>
      <a:srgbClr val="000000"/>
    </a:accent4>
    <a:accent5>
      <a:srgbClr val="AAB3CB"/>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3">
    <a:dk1>
      <a:srgbClr val="000000"/>
    </a:dk1>
    <a:lt1>
      <a:srgbClr val="FFFFFF"/>
    </a:lt1>
    <a:dk2>
      <a:srgbClr val="000000"/>
    </a:dk2>
    <a:lt2>
      <a:srgbClr val="808080"/>
    </a:lt2>
    <a:accent1>
      <a:srgbClr val="00539B"/>
    </a:accent1>
    <a:accent2>
      <a:srgbClr val="333399"/>
    </a:accent2>
    <a:accent3>
      <a:srgbClr val="FFFFFF"/>
    </a:accent3>
    <a:accent4>
      <a:srgbClr val="000000"/>
    </a:accent4>
    <a:accent5>
      <a:srgbClr val="AAB3CB"/>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3">
    <a:dk1>
      <a:srgbClr val="000000"/>
    </a:dk1>
    <a:lt1>
      <a:srgbClr val="FFFFFF"/>
    </a:lt1>
    <a:dk2>
      <a:srgbClr val="000000"/>
    </a:dk2>
    <a:lt2>
      <a:srgbClr val="808080"/>
    </a:lt2>
    <a:accent1>
      <a:srgbClr val="00539B"/>
    </a:accent1>
    <a:accent2>
      <a:srgbClr val="333399"/>
    </a:accent2>
    <a:accent3>
      <a:srgbClr val="FFFFFF"/>
    </a:accent3>
    <a:accent4>
      <a:srgbClr val="000000"/>
    </a:accent4>
    <a:accent5>
      <a:srgbClr val="AAB3CB"/>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3559</TotalTime>
  <Words>3954</Words>
  <Application>Microsoft Office PowerPoint</Application>
  <PresentationFormat>On-screen Show (4:3)</PresentationFormat>
  <Paragraphs>561</Paragraphs>
  <Slides>46</Slides>
  <Notes>44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46</vt:i4>
      </vt:variant>
    </vt:vector>
  </HeadingPairs>
  <TitlesOfParts>
    <vt:vector size="56" baseType="lpstr">
      <vt:lpstr>Arial</vt:lpstr>
      <vt:lpstr>Benguiat</vt:lpstr>
      <vt:lpstr>Benguiat Medium</vt:lpstr>
      <vt:lpstr>Calibri</vt:lpstr>
      <vt:lpstr>Calibri Light</vt:lpstr>
      <vt:lpstr>Times New Roman</vt:lpstr>
      <vt:lpstr>Wingdings</vt:lpstr>
      <vt:lpstr>Office Theme</vt:lpstr>
      <vt:lpstr>2_Default Design</vt:lpstr>
      <vt:lpstr>3_Default Design</vt:lpstr>
      <vt:lpstr>PowerPoint Presentation</vt:lpstr>
      <vt:lpstr>Today’s Objectives</vt:lpstr>
      <vt:lpstr>Agenda</vt:lpstr>
      <vt:lpstr>Introductions</vt:lpstr>
      <vt:lpstr>WIB Overview</vt:lpstr>
      <vt:lpstr>Training Materials</vt:lpstr>
      <vt:lpstr>Sustainability Objectives</vt:lpstr>
      <vt:lpstr>Intended Audience</vt:lpstr>
      <vt:lpstr>Multi System vs. Team Workshop</vt:lpstr>
      <vt:lpstr>WIB Process</vt:lpstr>
      <vt:lpstr>The Ten Key Management Areas</vt:lpstr>
      <vt:lpstr>The Self-Assessment Exercise</vt:lpstr>
      <vt:lpstr>PowerPoint Presentation</vt:lpstr>
      <vt:lpstr>Creating an Action Plan</vt:lpstr>
      <vt:lpstr>Effective Outreach</vt:lpstr>
      <vt:lpstr>Updates &amp; Case Studies</vt:lpstr>
      <vt:lpstr>USDA Staff Quick Start Guide: What is it?</vt:lpstr>
      <vt:lpstr>WIB: What Works and  What Doesn’t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Wrap-up</vt:lpstr>
      <vt:lpstr>PowerPoint Presentation</vt:lpstr>
    </vt:vector>
  </TitlesOfParts>
  <Company>Rural Community Assitance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Samples slides</dc:title>
  <dc:creator>Deborah Patton</dc:creator>
  <cp:lastModifiedBy>Mark Johnson</cp:lastModifiedBy>
  <cp:revision>193</cp:revision>
  <dcterms:created xsi:type="dcterms:W3CDTF">2017-12-20T21:46:26Z</dcterms:created>
  <dcterms:modified xsi:type="dcterms:W3CDTF">2018-04-18T22:58:47Z</dcterms:modified>
</cp:coreProperties>
</file>