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  <p:sldMasterId id="2147483686" r:id="rId3"/>
    <p:sldMasterId id="2147483698" r:id="rId4"/>
  </p:sldMasterIdLst>
  <p:notesMasterIdLst>
    <p:notesMasterId r:id="rId32"/>
  </p:notesMasterIdLst>
  <p:handoutMasterIdLst>
    <p:handoutMasterId r:id="rId33"/>
  </p:handoutMasterIdLst>
  <p:sldIdLst>
    <p:sldId id="272" r:id="rId5"/>
    <p:sldId id="273" r:id="rId6"/>
    <p:sldId id="327" r:id="rId7"/>
    <p:sldId id="328" r:id="rId8"/>
    <p:sldId id="329" r:id="rId9"/>
    <p:sldId id="330" r:id="rId10"/>
    <p:sldId id="322" r:id="rId11"/>
    <p:sldId id="332" r:id="rId12"/>
    <p:sldId id="331" r:id="rId13"/>
    <p:sldId id="334" r:id="rId14"/>
    <p:sldId id="277" r:id="rId15"/>
    <p:sldId id="278" r:id="rId16"/>
    <p:sldId id="281" r:id="rId17"/>
    <p:sldId id="324" r:id="rId18"/>
    <p:sldId id="283" r:id="rId19"/>
    <p:sldId id="284" r:id="rId20"/>
    <p:sldId id="291" r:id="rId21"/>
    <p:sldId id="292" r:id="rId22"/>
    <p:sldId id="293" r:id="rId23"/>
    <p:sldId id="296" r:id="rId24"/>
    <p:sldId id="302" r:id="rId25"/>
    <p:sldId id="303" r:id="rId26"/>
    <p:sldId id="312" r:id="rId27"/>
    <p:sldId id="313" r:id="rId28"/>
    <p:sldId id="317" r:id="rId29"/>
    <p:sldId id="318" r:id="rId30"/>
    <p:sldId id="32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1443" autoAdjust="0"/>
  </p:normalViewPr>
  <p:slideViewPr>
    <p:cSldViewPr>
      <p:cViewPr varScale="1">
        <p:scale>
          <a:sx n="67" d="100"/>
          <a:sy n="67" d="100"/>
        </p:scale>
        <p:origin x="118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8748"/>
    </p:cViewPr>
  </p:sorterViewPr>
  <p:notesViewPr>
    <p:cSldViewPr>
      <p:cViewPr varScale="1">
        <p:scale>
          <a:sx n="51" d="100"/>
          <a:sy n="51" d="100"/>
        </p:scale>
        <p:origin x="262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6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8FC68-FE33-4FD9-8FF5-61D112CC28DD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9E975-FDE1-4A26-87EA-25CB8DC0A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454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B21E9-5A20-49F9-8C06-C8A4CF017BC3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50429-C955-45DF-8867-E3F1B9F73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996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909489-2994-4890-8C03-C35D0A08F95F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878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50429-C955-45DF-8867-E3F1B9F739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82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50429-C955-45DF-8867-E3F1B9F739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90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tr-TR" altLang="en-US" dirty="0" smtClean="0">
              <a:ea typeface="SimSun" pitchFamily="2" charset="-122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AAFBE66-228A-4C75-A7E4-E7B3C3F998F8}" type="slidenum">
              <a:rPr lang="tr-TR" altLang="en-US" smtClean="0">
                <a:latin typeface="Times New Roman" pitchFamily="18" charset="0"/>
                <a:ea typeface="SimSun" pitchFamily="2" charset="-122"/>
              </a:rPr>
              <a:pPr eaLnBrk="1" hangingPunct="1"/>
              <a:t>9</a:t>
            </a:fld>
            <a:endParaRPr lang="tr-TR" altLang="en-US" smtClean="0">
              <a:latin typeface="Times New Roman" pitchFamily="18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5920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6F3A2-3531-4A55-B571-97CB62E19A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02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3C65-E1FC-4B30-BDD9-29918367806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40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50429-C955-45DF-8867-E3F1B9F739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05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50429-C955-45DF-8867-E3F1B9F739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19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5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124200" y="2667000"/>
            <a:ext cx="5867400" cy="2667000"/>
          </a:xfrm>
        </p:spPr>
        <p:txBody>
          <a:bodyPr anchor="ctr"/>
          <a:lstStyle>
            <a:lvl1pPr>
              <a:defRPr sz="37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pic>
        <p:nvPicPr>
          <p:cNvPr id="146461" name="Picture 29" descr="PH2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3408" r="35715" b="783"/>
          <a:stretch>
            <a:fillRect/>
          </a:stretch>
        </p:blipFill>
        <p:spPr bwMode="auto">
          <a:xfrm>
            <a:off x="3429000" y="0"/>
            <a:ext cx="2209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62" name="Picture 30" descr="PH54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5" r="8122" b="8109"/>
          <a:stretch>
            <a:fillRect/>
          </a:stretch>
        </p:blipFill>
        <p:spPr bwMode="auto">
          <a:xfrm>
            <a:off x="7419975" y="0"/>
            <a:ext cx="17240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64" name="Picture 32" descr="290100027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3"/>
          <a:stretch>
            <a:fillRect/>
          </a:stretch>
        </p:blipFill>
        <p:spPr bwMode="auto">
          <a:xfrm>
            <a:off x="0" y="0"/>
            <a:ext cx="186531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65" name="Picture 33" descr="USDAImage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6" b="8107"/>
          <a:stretch>
            <a:fillRect/>
          </a:stretch>
        </p:blipFill>
        <p:spPr bwMode="auto">
          <a:xfrm>
            <a:off x="1600200" y="0"/>
            <a:ext cx="1879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72" name="Picture 40" descr="RCAP logo - newRGB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2166938"/>
            <a:ext cx="2451100" cy="126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7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124200" y="5562600"/>
            <a:ext cx="5867400" cy="1066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pic>
        <p:nvPicPr>
          <p:cNvPr id="146478" name="Picture 46" descr="PH2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1"/>
          <a:stretch>
            <a:fillRect/>
          </a:stretch>
        </p:blipFill>
        <p:spPr bwMode="auto">
          <a:xfrm>
            <a:off x="5532438" y="0"/>
            <a:ext cx="189388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1773" y="65116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B7E182-9D54-45E8-B1B0-017F7ED71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894587"/>
      </p:ext>
    </p:extLst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76200"/>
            <a:ext cx="2095500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76200"/>
            <a:ext cx="613410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1773" y="65116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B7E182-9D54-45E8-B1B0-017F7ED71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773407"/>
      </p:ext>
    </p:extLst>
  </p:cSld>
  <p:clrMapOvr>
    <a:masterClrMapping/>
  </p:clrMapOvr>
  <p:transition>
    <p:plu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385257" y="1828800"/>
            <a:ext cx="5842000" cy="1633537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33000" contrast="49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25400">
            <a:solidFill>
              <a:schemeClr val="bg1"/>
            </a:solidFill>
          </a:ln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385380" y="3581400"/>
            <a:ext cx="5842000" cy="1633537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33000" contrast="49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25400">
            <a:solidFill>
              <a:schemeClr val="bg1"/>
            </a:solidFill>
          </a:ln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133600" y="457200"/>
            <a:ext cx="60960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1773" y="65116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B7E182-9D54-45E8-B1B0-017F7ED71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831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48995248"/>
      </p:ext>
    </p:extLst>
  </p:cSld>
  <p:clrMapOvr>
    <a:masterClrMapping/>
  </p:clrMapOvr>
  <p:transition>
    <p:plu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410769"/>
      </p:ext>
    </p:extLst>
  </p:cSld>
  <p:clrMapOvr>
    <a:masterClrMapping/>
  </p:clrMapOvr>
  <p:transition>
    <p:plu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6182510"/>
      </p:ext>
    </p:extLst>
  </p:cSld>
  <p:clrMapOvr>
    <a:masterClrMapping/>
  </p:clrMapOvr>
  <p:transition>
    <p:plu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74788"/>
            <a:ext cx="4191000" cy="4926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4788"/>
            <a:ext cx="4191000" cy="4926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2205704"/>
      </p:ext>
    </p:extLst>
  </p:cSld>
  <p:clrMapOvr>
    <a:masterClrMapping/>
  </p:clrMapOvr>
  <p:transition>
    <p:plus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4946683"/>
      </p:ext>
    </p:extLst>
  </p:cSld>
  <p:clrMapOvr>
    <a:masterClrMapping/>
  </p:clrMapOvr>
  <p:transition>
    <p:plus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960689"/>
      </p:ext>
    </p:extLst>
  </p:cSld>
  <p:clrMapOvr>
    <a:masterClrMapping/>
  </p:clrMapOvr>
  <p:transition>
    <p:plus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638705"/>
      </p:ext>
    </p:extLst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1773" y="65116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B7E182-9D54-45E8-B1B0-017F7ED71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935518"/>
      </p:ext>
    </p:extLst>
  </p:cSld>
  <p:clrMapOvr>
    <a:masterClrMapping/>
  </p:clrMapOvr>
  <p:transition>
    <p:plus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5138143"/>
      </p:ext>
    </p:extLst>
  </p:cSld>
  <p:clrMapOvr>
    <a:masterClrMapping/>
  </p:clrMapOvr>
  <p:transition>
    <p:plu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0741085"/>
      </p:ext>
    </p:extLst>
  </p:cSld>
  <p:clrMapOvr>
    <a:masterClrMapping/>
  </p:clrMapOvr>
  <p:transition>
    <p:plu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7282640"/>
      </p:ext>
    </p:extLst>
  </p:cSld>
  <p:clrMapOvr>
    <a:masterClrMapping/>
  </p:clrMapOvr>
  <p:transition>
    <p:plus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"/>
            <a:ext cx="213360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76200"/>
            <a:ext cx="624840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1963032"/>
      </p:ext>
    </p:extLst>
  </p:cSld>
  <p:clrMapOvr>
    <a:masterClrMapping/>
  </p:clrMapOvr>
  <p:transition>
    <p:plus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1773" y="65690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B7E182-9D54-45E8-B1B0-017F7ED71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40492"/>
      </p:ext>
    </p:extLst>
  </p:cSld>
  <p:clrMapOvr>
    <a:masterClrMapping/>
  </p:clrMapOvr>
  <p:transition>
    <p:plus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1773" y="65116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B7E182-9D54-45E8-B1B0-017F7ED71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247314"/>
      </p:ext>
    </p:extLst>
  </p:cSld>
  <p:clrMapOvr>
    <a:masterClrMapping/>
  </p:clrMapOvr>
  <p:transition>
    <p:plus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1773" y="65116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B7E182-9D54-45E8-B1B0-017F7ED71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545271"/>
      </p:ext>
    </p:extLst>
  </p:cSld>
  <p:clrMapOvr>
    <a:masterClrMapping/>
  </p:clrMapOvr>
  <p:transition>
    <p:plus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1773" y="65116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B7E182-9D54-45E8-B1B0-017F7ED71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755027"/>
      </p:ext>
    </p:extLst>
  </p:cSld>
  <p:clrMapOvr>
    <a:masterClrMapping/>
  </p:clrMapOvr>
  <p:transition>
    <p:plus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641773" y="65116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B7E182-9D54-45E8-B1B0-017F7ED71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800071"/>
      </p:ext>
    </p:extLst>
  </p:cSld>
  <p:clrMapOvr>
    <a:masterClrMapping/>
  </p:clrMapOvr>
  <p:transition>
    <p:plus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1773" y="65116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B7E182-9D54-45E8-B1B0-017F7ED71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515441"/>
      </p:ext>
    </p:extLst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1773" y="65116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B7E182-9D54-45E8-B1B0-017F7ED71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16382"/>
      </p:ext>
    </p:extLst>
  </p:cSld>
  <p:clrMapOvr>
    <a:masterClrMapping/>
  </p:clrMapOvr>
  <p:transition>
    <p:plus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1773" y="65116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B7E182-9D54-45E8-B1B0-017F7ED71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762406"/>
      </p:ext>
    </p:extLst>
  </p:cSld>
  <p:clrMapOvr>
    <a:masterClrMapping/>
  </p:clrMapOvr>
  <p:transition>
    <p:plus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1773" y="65116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B7E182-9D54-45E8-B1B0-017F7ED71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83959"/>
      </p:ext>
    </p:extLst>
  </p:cSld>
  <p:clrMapOvr>
    <a:masterClrMapping/>
  </p:clrMapOvr>
  <p:transition>
    <p:plus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1773" y="65116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B7E182-9D54-45E8-B1B0-017F7ED71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18782"/>
      </p:ext>
    </p:extLst>
  </p:cSld>
  <p:clrMapOvr>
    <a:masterClrMapping/>
  </p:clrMapOvr>
  <p:transition>
    <p:plus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1773" y="65116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B7E182-9D54-45E8-B1B0-017F7ED71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250103"/>
      </p:ext>
    </p:extLst>
  </p:cSld>
  <p:clrMapOvr>
    <a:masterClrMapping/>
  </p:clrMapOvr>
  <p:transition>
    <p:plus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133600" cy="5897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248400" cy="5897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1773" y="65116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B7E182-9D54-45E8-B1B0-017F7ED71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160345"/>
      </p:ext>
    </p:extLst>
  </p:cSld>
  <p:clrMapOvr>
    <a:masterClrMapping/>
  </p:clrMapOvr>
  <p:transition>
    <p:plus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1773" y="65116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B7E182-9D54-45E8-B1B0-017F7ED71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317578"/>
      </p:ext>
    </p:extLst>
  </p:cSld>
  <p:clrMapOvr>
    <a:masterClrMapping/>
  </p:clrMapOvr>
  <p:transition>
    <p:plus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1773" y="65116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B7E182-9D54-45E8-B1B0-017F7ED71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498758"/>
      </p:ext>
    </p:extLst>
  </p:cSld>
  <p:clrMapOvr>
    <a:masterClrMapping/>
  </p:clrMapOvr>
  <p:transition>
    <p:plus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1773" y="65116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B7E182-9D54-45E8-B1B0-017F7ED71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082017"/>
      </p:ext>
    </p:extLst>
  </p:cSld>
  <p:clrMapOvr>
    <a:masterClrMapping/>
  </p:clrMapOvr>
  <p:transition>
    <p:plus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029200"/>
            <a:ext cx="4038600" cy="129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029200"/>
            <a:ext cx="4038600" cy="129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1773" y="65116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B7E182-9D54-45E8-B1B0-017F7ED71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703501"/>
      </p:ext>
    </p:extLst>
  </p:cSld>
  <p:clrMapOvr>
    <a:masterClrMapping/>
  </p:clrMapOvr>
  <p:transition>
    <p:plus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641773" y="65116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B7E182-9D54-45E8-B1B0-017F7ED71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154827"/>
      </p:ext>
    </p:extLst>
  </p:cSld>
  <p:clrMapOvr>
    <a:masterClrMapping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4788"/>
            <a:ext cx="4038600" cy="4849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4788"/>
            <a:ext cx="4038600" cy="4849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1773" y="65116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B7E182-9D54-45E8-B1B0-017F7ED71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65109"/>
      </p:ext>
    </p:extLst>
  </p:cSld>
  <p:clrMapOvr>
    <a:masterClrMapping/>
  </p:clrMapOvr>
  <p:transition>
    <p:plus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1773" y="65116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B7E182-9D54-45E8-B1B0-017F7ED71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954935"/>
      </p:ext>
    </p:extLst>
  </p:cSld>
  <p:clrMapOvr>
    <a:masterClrMapping/>
  </p:clrMapOvr>
  <p:transition>
    <p:plus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1773" y="65116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B7E182-9D54-45E8-B1B0-017F7ED71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351295"/>
      </p:ext>
    </p:extLst>
  </p:cSld>
  <p:clrMapOvr>
    <a:masterClrMapping/>
  </p:clrMapOvr>
  <p:transition>
    <p:plus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1773" y="65116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B7E182-9D54-45E8-B1B0-017F7ED71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525094"/>
      </p:ext>
    </p:extLst>
  </p:cSld>
  <p:clrMapOvr>
    <a:masterClrMapping/>
  </p:clrMapOvr>
  <p:transition>
    <p:plus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1773" y="65116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B7E182-9D54-45E8-B1B0-017F7ED71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934698"/>
      </p:ext>
    </p:extLst>
  </p:cSld>
  <p:clrMapOvr>
    <a:masterClrMapping/>
  </p:clrMapOvr>
  <p:transition>
    <p:plus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1773" y="65116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B7E182-9D54-45E8-B1B0-017F7ED71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87835"/>
      </p:ext>
    </p:extLst>
  </p:cSld>
  <p:clrMapOvr>
    <a:masterClrMapping/>
  </p:clrMapOvr>
  <p:transition>
    <p:plus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73025"/>
            <a:ext cx="2095500" cy="6251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73025"/>
            <a:ext cx="6134100" cy="6251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1773" y="65116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B7E182-9D54-45E8-B1B0-017F7ED71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778243"/>
      </p:ext>
    </p:extLst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641773" y="65116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B7E182-9D54-45E8-B1B0-017F7ED71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777959"/>
      </p:ext>
    </p:extLst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1773" y="65116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B7E182-9D54-45E8-B1B0-017F7ED71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557287"/>
      </p:ext>
    </p:extLst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1773" y="65116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B7E182-9D54-45E8-B1B0-017F7ED71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194625"/>
      </p:ext>
    </p:extLst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1773" y="65116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B7E182-9D54-45E8-B1B0-017F7ED71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54735"/>
      </p:ext>
    </p:extLst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1773" y="65116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B7E182-9D54-45E8-B1B0-017F7ED71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931796"/>
      </p:ext>
    </p:extLst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52" name="Rectangle 4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29" name="AutoShape 21"/>
          <p:cNvSpPr>
            <a:spLocks noChangeArrowheads="1"/>
          </p:cNvSpPr>
          <p:nvPr/>
        </p:nvSpPr>
        <p:spPr bwMode="auto">
          <a:xfrm>
            <a:off x="304800" y="1219200"/>
            <a:ext cx="8534400" cy="5257800"/>
          </a:xfrm>
          <a:prstGeom prst="roundRect">
            <a:avLst>
              <a:gd name="adj" fmla="val 2685"/>
            </a:avLst>
          </a:prstGeom>
          <a:solidFill>
            <a:schemeClr val="bg1"/>
          </a:solidFill>
          <a:ln>
            <a:noFill/>
          </a:ln>
          <a:effectLst>
            <a:outerShdw dist="45791" dir="3378596" algn="ctr" rotWithShape="0">
              <a:srgbClr val="4B4B4B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2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6781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54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74788"/>
            <a:ext cx="8229600" cy="484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45454" name="Picture 46" descr="RCAP logo - newRGB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76200"/>
            <a:ext cx="1905000" cy="981075"/>
          </a:xfrm>
          <a:prstGeom prst="rect">
            <a:avLst/>
          </a:prstGeom>
          <a:noFill/>
          <a:effectLst>
            <a:outerShdw dist="28398" dir="1593903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1773" y="65116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B7E182-9D54-45E8-B1B0-017F7ED71B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710" r:id="rId12"/>
  </p:sldLayoutIdLst>
  <p:transition>
    <p:plus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61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7559" name="AutoShape 7"/>
          <p:cNvSpPr>
            <a:spLocks noChangeArrowheads="1"/>
          </p:cNvSpPr>
          <p:nvPr/>
        </p:nvSpPr>
        <p:spPr bwMode="auto">
          <a:xfrm>
            <a:off x="4648200" y="1219200"/>
            <a:ext cx="4191000" cy="5257800"/>
          </a:xfrm>
          <a:prstGeom prst="roundRect">
            <a:avLst>
              <a:gd name="adj" fmla="val 2685"/>
            </a:avLst>
          </a:prstGeom>
          <a:solidFill>
            <a:schemeClr val="bg1"/>
          </a:solidFill>
          <a:ln>
            <a:noFill/>
          </a:ln>
          <a:effectLst>
            <a:outerShdw dist="45791" dir="3378596" algn="ctr" rotWithShape="0">
              <a:srgbClr val="4B4B4B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7555" name="AutoShape 3"/>
          <p:cNvSpPr>
            <a:spLocks noChangeArrowheads="1"/>
          </p:cNvSpPr>
          <p:nvPr/>
        </p:nvSpPr>
        <p:spPr bwMode="auto">
          <a:xfrm>
            <a:off x="304800" y="1219200"/>
            <a:ext cx="4191000" cy="5257800"/>
          </a:xfrm>
          <a:prstGeom prst="roundRect">
            <a:avLst>
              <a:gd name="adj" fmla="val 2685"/>
            </a:avLst>
          </a:prstGeom>
          <a:solidFill>
            <a:schemeClr val="bg1"/>
          </a:solidFill>
          <a:ln>
            <a:noFill/>
          </a:ln>
          <a:effectLst>
            <a:outerShdw dist="45791" dir="3378596" algn="ctr" rotWithShape="0">
              <a:srgbClr val="4B4B4B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75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6781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755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74788"/>
            <a:ext cx="8534400" cy="492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407562" name="Picture 10" descr="RCAP logo - newRGB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76200"/>
            <a:ext cx="1905000" cy="981075"/>
          </a:xfrm>
          <a:prstGeom prst="rect">
            <a:avLst/>
          </a:prstGeom>
          <a:noFill/>
          <a:effectLst>
            <a:outerShdw dist="28398" dir="1593903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556D7-0772-40A3-BAAC-E368BB743B6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641773" y="65116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B7E182-9D54-45E8-B1B0-017F7ED71B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plus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41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8" name="AutoShape 10"/>
          <p:cNvSpPr>
            <a:spLocks noChangeArrowheads="1"/>
          </p:cNvSpPr>
          <p:nvPr/>
        </p:nvSpPr>
        <p:spPr bwMode="auto">
          <a:xfrm>
            <a:off x="228600" y="190107"/>
            <a:ext cx="8634413" cy="6359297"/>
          </a:xfrm>
          <a:prstGeom prst="roundRect">
            <a:avLst>
              <a:gd name="adj" fmla="val 2685"/>
            </a:avLst>
          </a:prstGeom>
          <a:solidFill>
            <a:schemeClr val="bg1"/>
          </a:solidFill>
          <a:ln>
            <a:noFill/>
          </a:ln>
          <a:effectLst>
            <a:outerShdw dist="45791" dir="3378596" algn="ctr" rotWithShape="0">
              <a:srgbClr val="4B4B4B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53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1773" y="65116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B7E182-9D54-45E8-B1B0-017F7ED71B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>
    <p:plus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9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5448" name="AutoShape 8"/>
          <p:cNvSpPr>
            <a:spLocks noChangeArrowheads="1"/>
          </p:cNvSpPr>
          <p:nvPr/>
        </p:nvSpPr>
        <p:spPr bwMode="auto">
          <a:xfrm>
            <a:off x="304800" y="4953000"/>
            <a:ext cx="8534400" cy="1512888"/>
          </a:xfrm>
          <a:prstGeom prst="roundRect">
            <a:avLst>
              <a:gd name="adj" fmla="val 4727"/>
            </a:avLst>
          </a:prstGeom>
          <a:solidFill>
            <a:schemeClr val="bg1"/>
          </a:solidFill>
          <a:ln>
            <a:noFill/>
          </a:ln>
          <a:effectLst>
            <a:outerShdw dist="45791" dir="3378596" algn="ctr" rotWithShape="0">
              <a:srgbClr val="4B4B4B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5443" name="AutoShape 3"/>
          <p:cNvSpPr>
            <a:spLocks noChangeArrowheads="1"/>
          </p:cNvSpPr>
          <p:nvPr/>
        </p:nvSpPr>
        <p:spPr bwMode="auto">
          <a:xfrm>
            <a:off x="304800" y="1219200"/>
            <a:ext cx="8534400" cy="3505200"/>
          </a:xfrm>
          <a:prstGeom prst="roundRect">
            <a:avLst>
              <a:gd name="adj" fmla="val 2685"/>
            </a:avLst>
          </a:prstGeom>
          <a:solidFill>
            <a:schemeClr val="bg1"/>
          </a:solidFill>
          <a:ln>
            <a:noFill/>
          </a:ln>
          <a:effectLst>
            <a:outerShdw dist="45791" dir="3378596" algn="ctr" rotWithShape="0">
              <a:srgbClr val="4B4B4B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544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3025"/>
            <a:ext cx="67818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454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5029200"/>
            <a:ext cx="8229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445450" name="Picture 10" descr="RCAP logo - newRGB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76200"/>
            <a:ext cx="1905000" cy="981075"/>
          </a:xfrm>
          <a:prstGeom prst="rect">
            <a:avLst/>
          </a:prstGeom>
          <a:noFill/>
          <a:effectLst>
            <a:outerShdw dist="28398" dir="1593903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1773" y="65116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B7E182-9D54-45E8-B1B0-017F7ED71B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>
    <p:plus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84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152400" y="3235325"/>
            <a:ext cx="9220200" cy="2667000"/>
          </a:xfrm>
        </p:spPr>
        <p:txBody>
          <a:bodyPr/>
          <a:lstStyle/>
          <a:p>
            <a:r>
              <a:rPr lang="en-US" altLang="en-US" sz="2800" dirty="0"/>
              <a:t>An introduction and overview of </a:t>
            </a:r>
            <a:r>
              <a:rPr lang="en-US" altLang="en-US" sz="2800" dirty="0" smtClean="0"/>
              <a:t>the </a:t>
            </a:r>
            <a:r>
              <a:rPr lang="en-US" altLang="en-US" sz="2800" dirty="0"/>
              <a:t>CTAM program</a:t>
            </a:r>
            <a:br>
              <a:rPr lang="en-US" altLang="en-US" sz="2800" dirty="0"/>
            </a:br>
            <a:endParaRPr lang="en-US" altLang="en-US" sz="2800" dirty="0"/>
          </a:p>
        </p:txBody>
      </p:sp>
      <p:pic>
        <p:nvPicPr>
          <p:cNvPr id="173065" name="Picture 9" descr="CRG - color - high 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12700"/>
            <a:ext cx="8048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6" name="Picture 10" descr="MAP - Jan 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1066800"/>
            <a:ext cx="12588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8" name="Picture 12" descr="RCAP Soluti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2942129"/>
            <a:ext cx="2906664" cy="72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9" name="Picture 13" descr="SE-RCAP - col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4191000"/>
            <a:ext cx="97948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70" name="Picture 14" descr="GLRCAP logo - newRGB 2 - no mission statemen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1828800"/>
            <a:ext cx="12890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24200" y="5105400"/>
            <a:ext cx="3276600" cy="13716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092" y="1483979"/>
            <a:ext cx="6895412" cy="395343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AC7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 smtClean="0">
                <a:solidFill>
                  <a:srgbClr val="AC7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>
                <a:solidFill>
                  <a:srgbClr val="AC7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current state of my assets?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assets do we have – Inventory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are they located - Mapping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their condition - PCA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remaining life 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renewal/replacement cost &amp; date</a:t>
            </a:r>
          </a:p>
          <a:p>
            <a:endParaRPr lang="en-US" sz="18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6491" y="292879"/>
            <a:ext cx="6478793" cy="64167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lang="en-US" sz="33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Asset Management Strategies</a:t>
            </a:r>
          </a:p>
        </p:txBody>
      </p:sp>
      <p:pic>
        <p:nvPicPr>
          <p:cNvPr id="7" name="Picture 2" descr="http://www.bubblews.com/assets/images/news/1406766425_137375019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26" b="5971"/>
          <a:stretch/>
        </p:blipFill>
        <p:spPr bwMode="auto">
          <a:xfrm>
            <a:off x="7052234" y="1744238"/>
            <a:ext cx="1529419" cy="171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esri.com/news/arcwatch/1209/graphics/manizales2-l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3" t="8507" r="10768" b="13654"/>
          <a:stretch/>
        </p:blipFill>
        <p:spPr bwMode="auto">
          <a:xfrm>
            <a:off x="895025" y="4495800"/>
            <a:ext cx="1844984" cy="135921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9805" y="4255273"/>
            <a:ext cx="1764264" cy="129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0" t="38987" r="39629" b="17773"/>
          <a:stretch/>
        </p:blipFill>
        <p:spPr bwMode="auto">
          <a:xfrm>
            <a:off x="4523865" y="4320587"/>
            <a:ext cx="1634528" cy="1359210"/>
          </a:xfrm>
          <a:prstGeom prst="rect">
            <a:avLst/>
          </a:prstGeom>
          <a:ln w="12700">
            <a:solidFill>
              <a:srgbClr val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7" cstate="print"/>
          <a:srcRect l="40242" t="18363" r="38965" b="41085"/>
          <a:stretch/>
        </p:blipFill>
        <p:spPr bwMode="auto">
          <a:xfrm>
            <a:off x="6158393" y="4197283"/>
            <a:ext cx="1512410" cy="1298121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7814144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509623"/>
            <a:ext cx="3398520" cy="762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is CTAM?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10811"/>
            <a:ext cx="8001000" cy="1268412"/>
          </a:xfrm>
        </p:spPr>
        <p:txBody>
          <a:bodyPr/>
          <a:lstStyle/>
          <a:p>
            <a:r>
              <a:rPr lang="en-US" sz="2800" dirty="0" smtClean="0"/>
              <a:t>Certification of Training in Asset Management</a:t>
            </a:r>
          </a:p>
          <a:p>
            <a:r>
              <a:rPr lang="en-US" sz="2800" dirty="0" smtClean="0"/>
              <a:t>Exclusive four-part series training 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91" y="3581400"/>
            <a:ext cx="5276192" cy="288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B7E182-9D54-45E8-B1B0-017F7ED71B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041037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5594" y="1371600"/>
            <a:ext cx="4095206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Levels of Certification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137" y="2057400"/>
            <a:ext cx="8686800" cy="44196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200" b="1" dirty="0" smtClean="0"/>
              <a:t>Certificate of Completion.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200" dirty="0" smtClean="0"/>
              <a:t>Issued for any CTAM course upon completion.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/>
              <a:t>Associate Water Asset Manager (AWAM). Required: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200" dirty="0" smtClean="0"/>
              <a:t>Completion of CTAM 100-400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200" dirty="0" smtClean="0"/>
              <a:t>Apply to BAMI-I Asset Mgt. Certification Board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/>
              <a:t>Professional Water Asset Manager (PWAM). Required: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200" dirty="0" smtClean="0"/>
              <a:t>Completion of CTAM 100-400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200" dirty="0" smtClean="0"/>
              <a:t>Four years of relevant asset mgt. experience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200" dirty="0"/>
              <a:t>Apply to BAMI-I Asset </a:t>
            </a:r>
            <a:r>
              <a:rPr lang="en-US" sz="2200" dirty="0" smtClean="0"/>
              <a:t>Mgt. </a:t>
            </a:r>
            <a:r>
              <a:rPr lang="en-US" sz="2200" dirty="0"/>
              <a:t>Certification Board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B7E182-9D54-45E8-B1B0-017F7ED71B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496676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295400"/>
            <a:ext cx="83820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TTC AND BAMI-I LAUNCH A COMPREHENSIVE ASSET MANAGEMENT CERTIFICATION PROGRAM</a:t>
            </a:r>
          </a:p>
          <a:p>
            <a:pPr algn="ctr">
              <a:lnSpc>
                <a:spcPct val="150000"/>
              </a:lnSpc>
            </a:pP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Raleigh, NC August 17 – 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20, 2015</a:t>
            </a:r>
            <a:endParaRPr lang="en-US" sz="2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0501"/>
            <a:ext cx="4495800" cy="32857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694" y="3550500"/>
            <a:ext cx="4956305" cy="3307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B7E182-9D54-45E8-B1B0-017F7ED71B1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29586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9788" y="1295400"/>
            <a:ext cx="83820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TTC AND BAMI-I LAUNCH A COMPREHENSIVE ASSET MANAGEMENT CERTIFICATION PROGRAM</a:t>
            </a:r>
          </a:p>
          <a:p>
            <a:pPr algn="ctr">
              <a:lnSpc>
                <a:spcPct val="150000"/>
              </a:lnSpc>
            </a:pP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Columbus, OH  - May 16 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19, 2017</a:t>
            </a:r>
            <a:endParaRPr lang="en-US" sz="2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3111"/>
            <a:ext cx="4531958" cy="34148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958" y="3443111"/>
            <a:ext cx="4572000" cy="341488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B7E182-9D54-45E8-B1B0-017F7ED71B1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829945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200400"/>
            <a:ext cx="3048000" cy="13620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CTAM 100 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2200" y="3202577"/>
            <a:ext cx="4648200" cy="1500187"/>
          </a:xfrm>
        </p:spPr>
        <p:txBody>
          <a:bodyPr/>
          <a:lstStyle/>
          <a:p>
            <a:r>
              <a:rPr lang="en-US" sz="25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Overview of Asset Management </a:t>
            </a:r>
            <a:endParaRPr lang="en-US" sz="2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B7E182-9D54-45E8-B1B0-017F7ED71B1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713925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600200"/>
            <a:ext cx="6781800" cy="1066800"/>
          </a:xfrm>
        </p:spPr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CTAM 100 Contents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0189" y="2669177"/>
            <a:ext cx="8991600" cy="3021012"/>
          </a:xfrm>
        </p:spPr>
        <p:txBody>
          <a:bodyPr/>
          <a:lstStyle/>
          <a:p>
            <a:r>
              <a:rPr lang="en-US" sz="2400" dirty="0" smtClean="0"/>
              <a:t>Introduction to Asset Management</a:t>
            </a:r>
          </a:p>
          <a:p>
            <a:r>
              <a:rPr lang="en-US" sz="2400" dirty="0" smtClean="0"/>
              <a:t>Sharing Asset Management Knowledge on a Global Scale</a:t>
            </a:r>
          </a:p>
          <a:p>
            <a:r>
              <a:rPr lang="en-US" sz="2400" dirty="0" smtClean="0"/>
              <a:t>Asset Management Technologies</a:t>
            </a:r>
          </a:p>
          <a:p>
            <a:r>
              <a:rPr lang="en-US" sz="2400" dirty="0" smtClean="0"/>
              <a:t>Risk Management</a:t>
            </a:r>
          </a:p>
          <a:p>
            <a:r>
              <a:rPr lang="en-US" sz="2400" dirty="0" smtClean="0"/>
              <a:t>Government Regulations </a:t>
            </a:r>
          </a:p>
          <a:p>
            <a:r>
              <a:rPr lang="en-US" sz="2400" dirty="0" smtClean="0"/>
              <a:t>Case Studies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B7E182-9D54-45E8-B1B0-017F7ED71B1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10983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" y="2362200"/>
            <a:ext cx="9144000" cy="1362075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en-US" sz="3000" dirty="0" smtClean="0">
                <a:solidFill>
                  <a:srgbClr val="FF0000"/>
                </a:solidFill>
              </a:rPr>
              <a:t>CTAM 200 </a:t>
            </a:r>
            <a:br>
              <a:rPr lang="en-US" sz="3000" dirty="0" smtClean="0">
                <a:solidFill>
                  <a:srgbClr val="FF0000"/>
                </a:solidFill>
              </a:rPr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Developing Buried Asset Management Programs</a:t>
            </a: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B7E182-9D54-45E8-B1B0-017F7ED71B1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61609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1447800"/>
            <a:ext cx="6781800" cy="1066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CTAM 200 Contents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2819400"/>
            <a:ext cx="8229600" cy="245268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200" dirty="0"/>
              <a:t>Total Asset Management Plan (TAMP)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200" dirty="0"/>
              <a:t>Buried Asset Management Program (BAMP) </a:t>
            </a:r>
            <a:endParaRPr lang="fa-IR" sz="22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200" dirty="0" smtClean="0"/>
              <a:t>Asset </a:t>
            </a:r>
            <a:r>
              <a:rPr lang="en-US" sz="2200" dirty="0"/>
              <a:t>Registry </a:t>
            </a:r>
            <a:endParaRPr lang="fa-IR" sz="22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200" dirty="0" smtClean="0"/>
              <a:t>Wastewater </a:t>
            </a:r>
            <a:r>
              <a:rPr lang="en-US" sz="2200" dirty="0"/>
              <a:t>&amp; Water Data Management Assessment </a:t>
            </a:r>
            <a:endParaRPr lang="fa-IR" sz="22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200" dirty="0" smtClean="0"/>
              <a:t>Condition </a:t>
            </a:r>
            <a:r>
              <a:rPr lang="en-US" sz="2200" dirty="0"/>
              <a:t>Assessment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B7E182-9D54-45E8-B1B0-017F7ED71B1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090018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42" y="1371600"/>
            <a:ext cx="7576457" cy="1066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Total Asset Management Plan (TAMP)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6944"/>
            <a:ext cx="8229600" cy="4849812"/>
          </a:xfrm>
        </p:spPr>
        <p:txBody>
          <a:bodyPr/>
          <a:lstStyle/>
          <a:p>
            <a:r>
              <a:rPr lang="en-US" sz="2200" dirty="0" smtClean="0"/>
              <a:t>Provides a framework to tailor individual departmental plans while retaining the </a:t>
            </a:r>
            <a:br>
              <a:rPr lang="en-US" sz="2200" dirty="0" smtClean="0"/>
            </a:br>
            <a:r>
              <a:rPr lang="en-US" sz="2200" dirty="0" smtClean="0"/>
              <a:t>integrity of the organization’s goals </a:t>
            </a:r>
          </a:p>
          <a:p>
            <a:r>
              <a:rPr lang="en-US" sz="2200" dirty="0" smtClean="0"/>
              <a:t>Three Level Plan:</a:t>
            </a:r>
          </a:p>
          <a:p>
            <a:pPr marL="971550" lvl="1" indent="-514350">
              <a:spcBef>
                <a:spcPts val="1200"/>
              </a:spcBef>
              <a:buClrTx/>
              <a:buFont typeface="+mj-lt"/>
              <a:buAutoNum type="arabicPeriod"/>
            </a:pPr>
            <a:r>
              <a:rPr lang="en-US" sz="2200" dirty="0" smtClean="0"/>
              <a:t>Strategy – Set attainable goals.  </a:t>
            </a:r>
            <a:br>
              <a:rPr lang="en-US" sz="2200" dirty="0" smtClean="0"/>
            </a:br>
            <a:r>
              <a:rPr lang="en-US" sz="2200" dirty="0" smtClean="0"/>
              <a:t>Long range strategic planning 10-30 years.</a:t>
            </a:r>
          </a:p>
          <a:p>
            <a:pPr marL="971550" lvl="1" indent="-514350">
              <a:spcBef>
                <a:spcPts val="1200"/>
              </a:spcBef>
              <a:buClrTx/>
              <a:buFont typeface="+mj-lt"/>
              <a:buAutoNum type="arabicPeriod"/>
            </a:pPr>
            <a:r>
              <a:rPr lang="en-US" sz="2200" dirty="0" smtClean="0"/>
              <a:t>Tactics – Implement Strategies.</a:t>
            </a:r>
            <a:br>
              <a:rPr lang="en-US" sz="2200" dirty="0" smtClean="0"/>
            </a:br>
            <a:r>
              <a:rPr lang="en-US" sz="2200" dirty="0" smtClean="0"/>
              <a:t>Tactical planning to support Level 1 strategies. </a:t>
            </a:r>
          </a:p>
          <a:p>
            <a:pPr marL="971550" lvl="1" indent="-514350">
              <a:spcBef>
                <a:spcPts val="1200"/>
              </a:spcBef>
              <a:buClrTx/>
              <a:buFont typeface="+mj-lt"/>
              <a:buAutoNum type="arabicPeriod"/>
            </a:pPr>
            <a:r>
              <a:rPr lang="en-US" sz="2200" dirty="0" smtClean="0"/>
              <a:t>Operation Plans – Tactical Support.</a:t>
            </a:r>
            <a:br>
              <a:rPr lang="en-US" sz="2200" dirty="0" smtClean="0"/>
            </a:br>
            <a:r>
              <a:rPr lang="en-US" sz="2200" dirty="0" smtClean="0"/>
              <a:t>Detailed plans to support Level 2 tactics. </a:t>
            </a:r>
          </a:p>
          <a:p>
            <a:pPr>
              <a:buClrTx/>
            </a:pPr>
            <a:endParaRPr lang="en-US" sz="2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252" y="2819400"/>
            <a:ext cx="1315245" cy="137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B7E182-9D54-45E8-B1B0-017F7ED71B1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296582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24204"/>
            <a:ext cx="2057400" cy="2347596"/>
          </a:xfrm>
          <a:prstGeom prst="rect">
            <a:avLst/>
          </a:prstGeom>
        </p:spPr>
      </p:pic>
      <p:sp>
        <p:nvSpPr>
          <p:cNvPr id="10" name="Text Placeholder 24"/>
          <p:cNvSpPr txBox="1">
            <a:spLocks/>
          </p:cNvSpPr>
          <p:nvPr/>
        </p:nvSpPr>
        <p:spPr>
          <a:xfrm>
            <a:off x="381000" y="3189288"/>
            <a:ext cx="7210425" cy="334667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Presenter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Professor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 Iseley, Ph. D., P.E., Dist. M. 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ASCE</a:t>
            </a:r>
            <a:endParaRPr lang="en-US" sz="20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CETF Professor, Civil Engineering</a:t>
            </a:r>
            <a:endParaRPr lang="en-US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000" i="1" dirty="0">
                <a:solidFill>
                  <a:srgbClr val="002060"/>
                </a:solidFill>
              </a:rPr>
              <a:t>Eminent Scholar Chair in Construction</a:t>
            </a:r>
            <a:endParaRPr lang="en-US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Trenchless Technology Center</a:t>
            </a:r>
            <a:endParaRPr lang="en-US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Assoc. Director, International Operations</a:t>
            </a:r>
            <a:endParaRPr lang="en-US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Louisiana Tech University</a:t>
            </a:r>
            <a:endParaRPr lang="en-US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Chair, BAMI-I Board of Directors</a:t>
            </a:r>
            <a:endParaRPr lang="en-US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Director, UNITRACC International</a:t>
            </a:r>
            <a:endParaRPr lang="en-US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Adjunct Professor, Xi’an </a:t>
            </a:r>
            <a:r>
              <a:rPr lang="en-US" sz="2000" b="1" dirty="0" err="1">
                <a:solidFill>
                  <a:srgbClr val="002060"/>
                </a:solidFill>
              </a:rPr>
              <a:t>Jiaotong</a:t>
            </a:r>
            <a:r>
              <a:rPr lang="en-US" sz="2000" b="1" dirty="0">
                <a:solidFill>
                  <a:srgbClr val="002060"/>
                </a:solidFill>
              </a:rPr>
              <a:t> University, China</a:t>
            </a:r>
            <a:endParaRPr lang="en-US" sz="2000" dirty="0">
              <a:solidFill>
                <a:srgbClr val="002060"/>
              </a:solidFill>
            </a:endParaRPr>
          </a:p>
          <a:p>
            <a:endParaRPr lang="en-US" sz="1400" dirty="0" smtClean="0">
              <a:latin typeface="Calibri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B7E182-9D54-45E8-B1B0-017F7ED71B1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45361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" r="14525"/>
          <a:stretch/>
        </p:blipFill>
        <p:spPr bwMode="auto">
          <a:xfrm>
            <a:off x="1622098" y="1219200"/>
            <a:ext cx="5029200" cy="52924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B7E182-9D54-45E8-B1B0-017F7ED71B1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006572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200400"/>
            <a:ext cx="8878887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CTAM 300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0" dirty="0">
                <a:solidFill>
                  <a:srgbClr val="002060"/>
                </a:solidFill>
              </a:rPr>
              <a:t>Managing an </a:t>
            </a:r>
            <a:r>
              <a:rPr lang="en-US" sz="3100" b="0" dirty="0" smtClean="0">
                <a:solidFill>
                  <a:srgbClr val="002060"/>
                </a:solidFill>
              </a:rPr>
              <a:t>Asset Management </a:t>
            </a:r>
            <a:r>
              <a:rPr lang="en-US" sz="3100" b="0" dirty="0">
                <a:solidFill>
                  <a:srgbClr val="002060"/>
                </a:solidFill>
              </a:rPr>
              <a:t>Program</a:t>
            </a:r>
            <a:endParaRPr lang="en-US" sz="31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B7E182-9D54-45E8-B1B0-017F7ED71B1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582278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1149" y="1674223"/>
            <a:ext cx="6781800" cy="1066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CTAM 300 Contents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819400"/>
            <a:ext cx="8458200" cy="24876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dirty="0" smtClean="0"/>
              <a:t>Levels Of Service 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Condition Assessment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Repair/Restore Options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Priority Development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Tabulation </a:t>
            </a:r>
            <a:r>
              <a:rPr lang="en-US" sz="2200" dirty="0"/>
              <a:t>and Presentation of Priority-Based Long-Term Plan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B7E182-9D54-45E8-B1B0-017F7ED71B1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563001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13" y="3124200"/>
            <a:ext cx="8421687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CTAM 400</a:t>
            </a:r>
            <a:r>
              <a:rPr lang="fa-IR" dirty="0" smtClean="0">
                <a:solidFill>
                  <a:srgbClr val="FF0000"/>
                </a:solidFill>
              </a:rPr>
              <a:t/>
            </a:r>
            <a:br>
              <a:rPr lang="fa-IR" dirty="0" smtClean="0">
                <a:solidFill>
                  <a:srgbClr val="FF00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0" dirty="0">
                <a:solidFill>
                  <a:srgbClr val="002060"/>
                </a:solidFill>
              </a:rPr>
              <a:t>Financing </a:t>
            </a:r>
            <a:r>
              <a:rPr lang="en-US" sz="3100" b="0" dirty="0" smtClean="0">
                <a:solidFill>
                  <a:srgbClr val="002060"/>
                </a:solidFill>
              </a:rPr>
              <a:t>Asset Management </a:t>
            </a:r>
            <a:r>
              <a:rPr lang="en-US" sz="3100" b="0" dirty="0">
                <a:solidFill>
                  <a:srgbClr val="002060"/>
                </a:solidFill>
              </a:rPr>
              <a:t>Programs</a:t>
            </a:r>
            <a:endParaRPr lang="en-US" sz="31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B7E182-9D54-45E8-B1B0-017F7ED71B1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733853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3954" y="1674223"/>
            <a:ext cx="6781800" cy="1066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CTAM 400 Contents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2819400"/>
            <a:ext cx="8229600" cy="3200400"/>
          </a:xfrm>
        </p:spPr>
        <p:txBody>
          <a:bodyPr/>
          <a:lstStyle/>
          <a:p>
            <a:r>
              <a:rPr lang="en-US" dirty="0" smtClean="0"/>
              <a:t>Accounting Principles</a:t>
            </a:r>
          </a:p>
          <a:p>
            <a:r>
              <a:rPr lang="en-US" dirty="0" smtClean="0"/>
              <a:t>Infrastructure Stewardship </a:t>
            </a:r>
          </a:p>
          <a:p>
            <a:r>
              <a:rPr lang="en-US" dirty="0" smtClean="0"/>
              <a:t>Strategic Financial Tools</a:t>
            </a:r>
          </a:p>
          <a:p>
            <a:r>
              <a:rPr lang="en-US" dirty="0" smtClean="0"/>
              <a:t>Contracting Methods</a:t>
            </a:r>
          </a:p>
          <a:p>
            <a:r>
              <a:rPr lang="en-US" dirty="0" smtClean="0"/>
              <a:t>Case Study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B7E182-9D54-45E8-B1B0-017F7ED71B1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46349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Connector 20"/>
          <p:cNvSpPr/>
          <p:nvPr/>
        </p:nvSpPr>
        <p:spPr>
          <a:xfrm>
            <a:off x="3789480" y="2918666"/>
            <a:ext cx="2306520" cy="1828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80000"/>
              </a:lnSpc>
              <a:spcAft>
                <a:spcPts val="1000"/>
              </a:spcAft>
            </a:pPr>
            <a:r>
              <a:rPr lang="en-US" sz="2400" b="1" i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Internal Financing Tools</a:t>
            </a:r>
            <a:endParaRPr lang="en-US" sz="2400" i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/>
          <p:cNvCxnSpPr>
            <a:stCxn id="21" idx="7"/>
            <a:endCxn id="28" idx="4"/>
          </p:cNvCxnSpPr>
          <p:nvPr/>
        </p:nvCxnSpPr>
        <p:spPr>
          <a:xfrm flipV="1">
            <a:off x="5758218" y="2623000"/>
            <a:ext cx="827118" cy="563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1" idx="6"/>
            <a:endCxn id="29" idx="2"/>
          </p:cNvCxnSpPr>
          <p:nvPr/>
        </p:nvCxnSpPr>
        <p:spPr>
          <a:xfrm flipV="1">
            <a:off x="6096000" y="3462947"/>
            <a:ext cx="1026841" cy="370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30" idx="5"/>
            <a:endCxn id="21" idx="1"/>
          </p:cNvCxnSpPr>
          <p:nvPr/>
        </p:nvCxnSpPr>
        <p:spPr>
          <a:xfrm>
            <a:off x="3449805" y="2365696"/>
            <a:ext cx="677457" cy="820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31" idx="6"/>
            <a:endCxn id="21" idx="2"/>
          </p:cNvCxnSpPr>
          <p:nvPr/>
        </p:nvCxnSpPr>
        <p:spPr>
          <a:xfrm>
            <a:off x="3047224" y="3461160"/>
            <a:ext cx="742256" cy="371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1" idx="5"/>
          </p:cNvCxnSpPr>
          <p:nvPr/>
        </p:nvCxnSpPr>
        <p:spPr>
          <a:xfrm>
            <a:off x="5758218" y="4479644"/>
            <a:ext cx="445523" cy="734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555132" y="4402195"/>
            <a:ext cx="557754" cy="8121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Connector 27"/>
          <p:cNvSpPr/>
          <p:nvPr/>
        </p:nvSpPr>
        <p:spPr>
          <a:xfrm>
            <a:off x="5169672" y="1081506"/>
            <a:ext cx="2831328" cy="154149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altLang="zh-CN" sz="2400" b="1" i="1" dirty="0" smtClean="0">
                <a:cs typeface="Times New Roman" panose="02020603050405020304" pitchFamily="18" charset="0"/>
              </a:rPr>
              <a:t>Development </a:t>
            </a:r>
            <a:r>
              <a:rPr lang="en-US" altLang="zh-CN" sz="2400" b="1" i="1" dirty="0">
                <a:cs typeface="Times New Roman" panose="02020603050405020304" pitchFamily="18" charset="0"/>
              </a:rPr>
              <a:t>Contributions</a:t>
            </a:r>
            <a:endParaRPr lang="zh-CN" altLang="en-US" sz="2400" b="1" i="1" dirty="0">
              <a:cs typeface="Times New Roman" panose="02020603050405020304" pitchFamily="18" charset="0"/>
            </a:endParaRPr>
          </a:p>
        </p:txBody>
      </p:sp>
      <p:sp>
        <p:nvSpPr>
          <p:cNvPr id="29" name="Flowchart: Connector 28"/>
          <p:cNvSpPr/>
          <p:nvPr/>
        </p:nvSpPr>
        <p:spPr>
          <a:xfrm>
            <a:off x="7122841" y="2658693"/>
            <a:ext cx="2012864" cy="160850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zh-CN" sz="2400" b="1" i="1" dirty="0" smtClean="0">
                <a:cs typeface="Times New Roman" panose="02020603050405020304" pitchFamily="18" charset="0"/>
              </a:rPr>
              <a:t>Special Districts</a:t>
            </a:r>
            <a:endParaRPr lang="zh-CN" altLang="zh-CN" sz="2400" b="1" i="1" dirty="0">
              <a:cs typeface="Times New Roman" panose="02020603050405020304" pitchFamily="18" charset="0"/>
            </a:endParaRPr>
          </a:p>
        </p:txBody>
      </p:sp>
      <p:sp>
        <p:nvSpPr>
          <p:cNvPr id="30" name="Flowchart: Connector 29"/>
          <p:cNvSpPr/>
          <p:nvPr/>
        </p:nvSpPr>
        <p:spPr>
          <a:xfrm>
            <a:off x="1649056" y="1081506"/>
            <a:ext cx="2109709" cy="150452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zh-CN" sz="2400" b="1" i="1" dirty="0" smtClean="0">
                <a:cs typeface="Times New Roman" panose="02020603050405020304" pitchFamily="18" charset="0"/>
              </a:rPr>
              <a:t>Utility Rate Charges</a:t>
            </a:r>
            <a:endParaRPr lang="zh-CN" altLang="en-US" sz="2400" b="1" i="1" dirty="0">
              <a:cs typeface="Times New Roman" panose="02020603050405020304" pitchFamily="18" charset="0"/>
            </a:endParaRPr>
          </a:p>
        </p:txBody>
      </p:sp>
      <p:sp>
        <p:nvSpPr>
          <p:cNvPr id="31" name="Flowchart: Connector 30"/>
          <p:cNvSpPr/>
          <p:nvPr/>
        </p:nvSpPr>
        <p:spPr>
          <a:xfrm>
            <a:off x="156965" y="2623001"/>
            <a:ext cx="2890259" cy="167631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altLang="zh-CN" sz="2200" b="1" i="1" dirty="0" smtClean="0">
                <a:cs typeface="Times New Roman" panose="02020603050405020304" pitchFamily="18" charset="0"/>
              </a:rPr>
              <a:t>Other Supplemental Sources</a:t>
            </a:r>
            <a:endParaRPr lang="zh-CN" altLang="en-US" sz="2200" b="1" i="1" dirty="0">
              <a:cs typeface="Times New Roman" panose="02020603050405020304" pitchFamily="18" charset="0"/>
            </a:endParaRPr>
          </a:p>
        </p:txBody>
      </p:sp>
      <p:sp>
        <p:nvSpPr>
          <p:cNvPr id="32" name="Flowchart: Connector 31"/>
          <p:cNvSpPr/>
          <p:nvPr/>
        </p:nvSpPr>
        <p:spPr>
          <a:xfrm>
            <a:off x="1445423" y="4961939"/>
            <a:ext cx="2516977" cy="166746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zh-CN" sz="2400" b="1" i="1" dirty="0" smtClean="0">
                <a:cs typeface="Times New Roman" panose="02020603050405020304" pitchFamily="18" charset="0"/>
              </a:rPr>
              <a:t>Creative Use of Reserve Funds</a:t>
            </a:r>
            <a:endParaRPr lang="zh-CN" altLang="en-US" sz="2400" b="1" i="1" dirty="0">
              <a:cs typeface="Times New Roman" panose="02020603050405020304" pitchFamily="18" charset="0"/>
            </a:endParaRPr>
          </a:p>
        </p:txBody>
      </p:sp>
      <p:sp>
        <p:nvSpPr>
          <p:cNvPr id="33" name="Flowchart: Connector 32"/>
          <p:cNvSpPr/>
          <p:nvPr/>
        </p:nvSpPr>
        <p:spPr>
          <a:xfrm>
            <a:off x="5892731" y="4974487"/>
            <a:ext cx="2489269" cy="165491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zh-CN" sz="2400" b="1" i="1" dirty="0" smtClean="0">
                <a:cs typeface="Times New Roman" panose="02020603050405020304" pitchFamily="18" charset="0"/>
              </a:rPr>
              <a:t>Tax Increment Financing (TIF) </a:t>
            </a:r>
            <a:endParaRPr lang="zh-CN" altLang="zh-CN" sz="2400" b="1" i="1" dirty="0"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B7E182-9D54-45E8-B1B0-017F7ED71B1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195241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Connector 7"/>
          <p:cNvSpPr/>
          <p:nvPr/>
        </p:nvSpPr>
        <p:spPr>
          <a:xfrm>
            <a:off x="3177767" y="2937795"/>
            <a:ext cx="2362922" cy="173736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80000"/>
              </a:lnSpc>
              <a:spcAft>
                <a:spcPts val="1000"/>
              </a:spcAft>
            </a:pPr>
            <a:r>
              <a:rPr lang="en-US" sz="2400" b="1" i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External Financing Tools</a:t>
            </a:r>
          </a:p>
        </p:txBody>
      </p:sp>
      <p:cxnSp>
        <p:nvCxnSpPr>
          <p:cNvPr id="9" name="Straight Connector 8"/>
          <p:cNvCxnSpPr>
            <a:endCxn id="15" idx="3"/>
          </p:cNvCxnSpPr>
          <p:nvPr/>
        </p:nvCxnSpPr>
        <p:spPr>
          <a:xfrm flipV="1">
            <a:off x="5291008" y="2744661"/>
            <a:ext cx="893451" cy="472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6"/>
            <a:endCxn id="16" idx="2"/>
          </p:cNvCxnSpPr>
          <p:nvPr/>
        </p:nvCxnSpPr>
        <p:spPr>
          <a:xfrm>
            <a:off x="5540689" y="3806475"/>
            <a:ext cx="124324" cy="551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7" idx="6"/>
            <a:endCxn id="8" idx="2"/>
          </p:cNvCxnSpPr>
          <p:nvPr/>
        </p:nvCxnSpPr>
        <p:spPr>
          <a:xfrm>
            <a:off x="2393319" y="3744620"/>
            <a:ext cx="784448" cy="61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8" idx="3"/>
          </p:cNvCxnSpPr>
          <p:nvPr/>
        </p:nvCxnSpPr>
        <p:spPr>
          <a:xfrm flipV="1">
            <a:off x="2324183" y="4420725"/>
            <a:ext cx="1199626" cy="604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5"/>
          </p:cNvCxnSpPr>
          <p:nvPr/>
        </p:nvCxnSpPr>
        <p:spPr>
          <a:xfrm>
            <a:off x="5194647" y="4420725"/>
            <a:ext cx="993324" cy="1294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924507" y="4561790"/>
            <a:ext cx="273299" cy="1048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owchart: Connector 14"/>
          <p:cNvSpPr/>
          <p:nvPr/>
        </p:nvSpPr>
        <p:spPr>
          <a:xfrm>
            <a:off x="5728978" y="1413440"/>
            <a:ext cx="3110222" cy="155962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zh-CN" sz="2400" b="1" i="1" dirty="0" smtClean="0">
                <a:cs typeface="Times New Roman" panose="02020603050405020304" pitchFamily="18" charset="0"/>
              </a:rPr>
              <a:t>Federal Funding Opportunities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5665013" y="3240871"/>
            <a:ext cx="3450912" cy="223515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zh-CN" sz="2200" b="1" i="1" dirty="0" smtClean="0">
                <a:cs typeface="Times New Roman" panose="02020603050405020304" pitchFamily="18" charset="0"/>
              </a:rPr>
              <a:t>Federal Funding Sources for Small Community Wastewater Systems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0" y="3130791"/>
            <a:ext cx="2393319" cy="122765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400" b="1" i="1" dirty="0" smtClean="0">
                <a:cs typeface="Times New Roman" panose="02020603050405020304" pitchFamily="18" charset="0"/>
              </a:rPr>
              <a:t>Private Financing</a:t>
            </a:r>
          </a:p>
        </p:txBody>
      </p:sp>
      <p:sp>
        <p:nvSpPr>
          <p:cNvPr id="18" name="Flowchart: Connector 17"/>
          <p:cNvSpPr/>
          <p:nvPr/>
        </p:nvSpPr>
        <p:spPr>
          <a:xfrm>
            <a:off x="152400" y="4765097"/>
            <a:ext cx="2610179" cy="13737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altLang="zh-CN" sz="2200" b="1" i="1" dirty="0" smtClean="0">
                <a:cs typeface="Times New Roman" panose="02020603050405020304" pitchFamily="18" charset="0"/>
              </a:rPr>
              <a:t>Regional Opportunities</a:t>
            </a:r>
          </a:p>
        </p:txBody>
      </p:sp>
      <p:sp>
        <p:nvSpPr>
          <p:cNvPr id="19" name="Flowchart: Connector 18"/>
          <p:cNvSpPr/>
          <p:nvPr/>
        </p:nvSpPr>
        <p:spPr>
          <a:xfrm>
            <a:off x="5728977" y="5538302"/>
            <a:ext cx="2351138" cy="138751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zh-CN" sz="2400" b="1" i="1" dirty="0" smtClean="0">
                <a:cs typeface="Times New Roman" panose="02020603050405020304" pitchFamily="18" charset="0"/>
              </a:rPr>
              <a:t>State Revolving Funds</a:t>
            </a:r>
          </a:p>
        </p:txBody>
      </p:sp>
      <p:cxnSp>
        <p:nvCxnSpPr>
          <p:cNvPr id="20" name="Straight Connector 19"/>
          <p:cNvCxnSpPr>
            <a:stCxn id="21" idx="5"/>
            <a:endCxn id="8" idx="1"/>
          </p:cNvCxnSpPr>
          <p:nvPr/>
        </p:nvCxnSpPr>
        <p:spPr>
          <a:xfrm>
            <a:off x="2762579" y="2265628"/>
            <a:ext cx="761230" cy="926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Connector 20"/>
          <p:cNvSpPr/>
          <p:nvPr/>
        </p:nvSpPr>
        <p:spPr>
          <a:xfrm>
            <a:off x="342686" y="1034412"/>
            <a:ext cx="2835081" cy="144245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400" b="1" dirty="0" smtClean="0">
                <a:cs typeface="Times New Roman" panose="02020603050405020304" pitchFamily="18" charset="0"/>
              </a:rPr>
              <a:t>Public-Private </a:t>
            </a:r>
            <a:r>
              <a:rPr lang="en-US" sz="2400" b="1" dirty="0" smtClean="0">
                <a:cs typeface="Arial" panose="020B0604020202020204" pitchFamily="34" charset="0"/>
              </a:rPr>
              <a:t>Partnership</a:t>
            </a:r>
            <a:r>
              <a:rPr lang="en-US" sz="2400" b="1" dirty="0" smtClean="0">
                <a:cs typeface="Times New Roman" panose="02020603050405020304" pitchFamily="18" charset="0"/>
              </a:rPr>
              <a:t> (PPP)</a:t>
            </a:r>
          </a:p>
        </p:txBody>
      </p:sp>
      <p:cxnSp>
        <p:nvCxnSpPr>
          <p:cNvPr id="22" name="Straight Connector 21"/>
          <p:cNvCxnSpPr>
            <a:endCxn id="8" idx="0"/>
          </p:cNvCxnSpPr>
          <p:nvPr/>
        </p:nvCxnSpPr>
        <p:spPr>
          <a:xfrm>
            <a:off x="4229465" y="2082172"/>
            <a:ext cx="129763" cy="855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Connector 22"/>
          <p:cNvSpPr/>
          <p:nvPr/>
        </p:nvSpPr>
        <p:spPr>
          <a:xfrm>
            <a:off x="2654823" y="5395361"/>
            <a:ext cx="2908198" cy="14140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zh-CN" sz="2400" b="1" i="1" dirty="0" smtClean="0">
                <a:cs typeface="Times New Roman" panose="02020603050405020304" pitchFamily="18" charset="0"/>
              </a:rPr>
              <a:t>Other State Funding Programs</a:t>
            </a:r>
          </a:p>
        </p:txBody>
      </p:sp>
      <p:sp>
        <p:nvSpPr>
          <p:cNvPr id="24" name="Flowchart: Connector 23"/>
          <p:cNvSpPr/>
          <p:nvPr/>
        </p:nvSpPr>
        <p:spPr>
          <a:xfrm>
            <a:off x="3358182" y="821748"/>
            <a:ext cx="2370795" cy="118338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400" b="1" i="1" dirty="0" smtClean="0">
                <a:cs typeface="Times New Roman" panose="02020603050405020304" pitchFamily="18" charset="0"/>
              </a:rPr>
              <a:t>Municipal</a:t>
            </a:r>
            <a:br>
              <a:rPr lang="en-US" sz="2400" b="1" i="1" dirty="0" smtClean="0">
                <a:cs typeface="Times New Roman" panose="02020603050405020304" pitchFamily="18" charset="0"/>
              </a:rPr>
            </a:br>
            <a:r>
              <a:rPr lang="en-US" sz="2400" b="1" i="1" dirty="0" smtClean="0">
                <a:cs typeface="Times New Roman" panose="02020603050405020304" pitchFamily="18" charset="0"/>
              </a:rPr>
              <a:t>Bonds</a:t>
            </a:r>
            <a:endParaRPr lang="en-US" sz="2400" b="1" i="1" dirty="0"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B7E182-9D54-45E8-B1B0-017F7ED71B1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0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ell\Pictures\Havasu-Falls-Arizona21-728x4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600200" y="4842429"/>
            <a:ext cx="5502728" cy="1323975"/>
          </a:xfrm>
          <a:prstGeom prst="rect">
            <a:avLst/>
          </a:prstGeom>
        </p:spPr>
        <p:txBody>
          <a:bodyPr vert="horz" lIns="68580" tIns="34290" rIns="68580" bIns="34290" rtlCol="0">
            <a:normAutofit fontScale="77500" lnSpcReduction="20000"/>
          </a:bodyPr>
          <a:lstStyle/>
          <a:p>
            <a:pPr marL="52387">
              <a:spcBef>
                <a:spcPct val="20000"/>
              </a:spcBef>
              <a:defRPr/>
            </a:pPr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information</a:t>
            </a:r>
          </a:p>
          <a:p>
            <a:pPr marL="275028" lvl="1">
              <a:spcBef>
                <a:spcPct val="20000"/>
              </a:spcBef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Iseley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Tech / TTC</a:t>
            </a:r>
          </a:p>
          <a:p>
            <a:pPr marL="275028" lvl="1">
              <a:spcBef>
                <a:spcPct val="20000"/>
              </a:spcBef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Tel.:  (318) 257- 4072 </a:t>
            </a:r>
          </a:p>
          <a:p>
            <a:pPr marL="275028" lvl="1">
              <a:spcBef>
                <a:spcPct val="20000"/>
              </a:spcBef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dtiseley@latech.edu</a:t>
            </a:r>
          </a:p>
          <a:p>
            <a:pPr marL="275028" lvl="1">
              <a:spcBef>
                <a:spcPct val="20000"/>
              </a:spcBef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Website: http://ttc.latech.edu  </a:t>
            </a:r>
          </a:p>
          <a:p>
            <a:pPr marL="275028" lvl="1">
              <a:spcBef>
                <a:spcPct val="20000"/>
              </a:spcBef>
              <a:defRPr/>
            </a:pPr>
            <a:endParaRPr lang="en-US" sz="21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34357" y="457202"/>
            <a:ext cx="6550819" cy="83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en-US" sz="3800" b="1" kern="0" dirty="0">
                <a:solidFill>
                  <a:schemeClr val="bg1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Thanks for your attention!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000" y="1447802"/>
            <a:ext cx="4071938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73905254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9240982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AM Water &amp; Sewer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8200" y="1752600"/>
            <a:ext cx="7162800" cy="525780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234950" indent="-635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5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Definition </a:t>
            </a:r>
            <a:endParaRPr lang="en-AU" sz="58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234950" indent="-635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AU" sz="33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2286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rgbClr val="984807"/>
                </a:solidFill>
                <a:latin typeface="+mn-lt"/>
              </a:rPr>
              <a:t>Address customers’ immediate service requirements while managing the system assets to meet long-term </a:t>
            </a:r>
            <a:r>
              <a:rPr lang="en-US" sz="3800" b="1" dirty="0" smtClean="0">
                <a:solidFill>
                  <a:srgbClr val="984807"/>
                </a:solidFill>
                <a:latin typeface="+mn-lt"/>
              </a:rPr>
              <a:t>requirements reliably </a:t>
            </a:r>
            <a:r>
              <a:rPr lang="en-US" sz="3800" b="1" dirty="0">
                <a:solidFill>
                  <a:srgbClr val="984807"/>
                </a:solidFill>
                <a:latin typeface="+mn-lt"/>
              </a:rPr>
              <a:t>&amp; </a:t>
            </a:r>
            <a:r>
              <a:rPr lang="en-US" sz="3800" b="1" dirty="0" smtClean="0">
                <a:solidFill>
                  <a:srgbClr val="984807"/>
                </a:solidFill>
                <a:latin typeface="+mn-lt"/>
              </a:rPr>
              <a:t>cost </a:t>
            </a:r>
            <a:r>
              <a:rPr lang="en-US" sz="3800" b="1" dirty="0">
                <a:solidFill>
                  <a:srgbClr val="984807"/>
                </a:solidFill>
                <a:latin typeface="+mn-lt"/>
              </a:rPr>
              <a:t>effectively</a:t>
            </a:r>
          </a:p>
          <a:p>
            <a:pPr marL="2286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srgbClr val="984807"/>
              </a:solidFill>
              <a:latin typeface="+mn-lt"/>
            </a:endParaRPr>
          </a:p>
          <a:p>
            <a:pPr marL="2286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Long-term AM results in:</a:t>
            </a:r>
          </a:p>
          <a:p>
            <a:pPr marL="742950" lvl="1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b="1" dirty="0">
                <a:solidFill>
                  <a:srgbClr val="984807"/>
                </a:solidFill>
                <a:latin typeface="+mn-lt"/>
              </a:rPr>
              <a:t>Increased Asset Life</a:t>
            </a:r>
          </a:p>
          <a:p>
            <a:pPr marL="742950" lvl="1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Decreased Maintenance Costs</a:t>
            </a:r>
          </a:p>
          <a:p>
            <a:pPr marL="742950" lvl="1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b="1" dirty="0">
                <a:solidFill>
                  <a:srgbClr val="984807"/>
                </a:solidFill>
                <a:latin typeface="+mn-lt"/>
              </a:rPr>
              <a:t>Decreased Capital Costs</a:t>
            </a:r>
          </a:p>
          <a:p>
            <a:pPr marL="742950" lvl="1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Permits planned spending based on critical needs.</a:t>
            </a:r>
          </a:p>
          <a:p>
            <a:pPr marL="742950" lvl="1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b="1" dirty="0">
                <a:solidFill>
                  <a:srgbClr val="984807"/>
                </a:solidFill>
                <a:latin typeface="+mn-lt"/>
              </a:rPr>
              <a:t>Allows scarce financial resources to be effectively used.</a:t>
            </a:r>
          </a:p>
          <a:p>
            <a:pPr marL="742950" lvl="1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Potentially increases revenues by revealing opportunities to sell or lease land or retired assets, sell excess capacity, provide outside services, or initiate new business.</a:t>
            </a:r>
          </a:p>
          <a:p>
            <a:pPr marL="168275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168275" algn="l"/>
              </a:tabLst>
              <a:defRPr/>
            </a:pPr>
            <a:endParaRPr lang="en-US" sz="2800" dirty="0">
              <a:solidFill>
                <a:srgbClr val="984807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B7E182-9D54-45E8-B1B0-017F7ED71B1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202433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76400" y="1363984"/>
            <a:ext cx="6093657" cy="22860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latin typeface="Arial Narrow" pitchFamily="34" charset="0"/>
              </a:rPr>
              <a:t>1972 Clean Water Act </a:t>
            </a:r>
            <a:r>
              <a:rPr lang="en-US" sz="2400" b="1" dirty="0" smtClean="0">
                <a:latin typeface="Arial Narrow" pitchFamily="34" charset="0"/>
              </a:rPr>
              <a:t>(</a:t>
            </a:r>
            <a:r>
              <a:rPr lang="en-US" sz="2400" b="1" i="1" dirty="0" smtClean="0">
                <a:latin typeface="Arial Narrow" pitchFamily="34" charset="0"/>
              </a:rPr>
              <a:t>PL 92-500</a:t>
            </a:r>
            <a:r>
              <a:rPr lang="en-US" sz="2400" b="1" dirty="0" smtClean="0">
                <a:latin typeface="Arial Narrow" pitchFamily="34" charset="0"/>
              </a:rPr>
              <a:t>) 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Arial Narrow" pitchFamily="34" charset="0"/>
                <a:cs typeface="Arial" pitchFamily="34" charset="0"/>
              </a:rPr>
              <a:t>Launched </a:t>
            </a:r>
            <a:r>
              <a:rPr lang="en-US" sz="2400" b="1" u="sng" dirty="0" smtClean="0">
                <a:latin typeface="Arial Narrow" pitchFamily="34" charset="0"/>
                <a:cs typeface="Arial" pitchFamily="34" charset="0"/>
              </a:rPr>
              <a:t>NPDES</a:t>
            </a:r>
            <a:r>
              <a:rPr lang="en-US" sz="2400" b="1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2000" b="1" i="1" dirty="0" smtClean="0">
                <a:latin typeface="Arial Narrow" pitchFamily="34" charset="0"/>
                <a:cs typeface="Arial" pitchFamily="34" charset="0"/>
              </a:rPr>
              <a:t>(National Pollutant Discharge Elimination System)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Arial Narrow" pitchFamily="34" charset="0"/>
                <a:cs typeface="Arial" pitchFamily="34" charset="0"/>
              </a:rPr>
              <a:t>First steps towards </a:t>
            </a:r>
            <a:r>
              <a:rPr lang="en-US" sz="2400" b="1" u="sng" dirty="0" smtClean="0">
                <a:latin typeface="Arial Narrow" pitchFamily="34" charset="0"/>
                <a:cs typeface="Arial" pitchFamily="34" charset="0"/>
              </a:rPr>
              <a:t>SSES</a:t>
            </a:r>
            <a:r>
              <a:rPr lang="en-US" sz="2400" b="1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2000" b="1" i="1" dirty="0" smtClean="0">
                <a:latin typeface="Arial Narrow" pitchFamily="34" charset="0"/>
                <a:cs typeface="Arial" pitchFamily="34" charset="0"/>
              </a:rPr>
              <a:t>(Sewer System Evaluation Survey)</a:t>
            </a:r>
            <a:endParaRPr lang="en-US" sz="2000" b="1" i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52600" y="3962401"/>
            <a:ext cx="6093780" cy="23622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latin typeface="Arial Narrow" pitchFamily="34" charset="0"/>
              </a:rPr>
              <a:t>AM Continued Advancement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u="sng" dirty="0" smtClean="0">
                <a:latin typeface="Arial Narrow" pitchFamily="34" charset="0"/>
                <a:cs typeface="Arial" pitchFamily="34" charset="0"/>
              </a:rPr>
              <a:t>CMOM</a:t>
            </a:r>
            <a:r>
              <a:rPr lang="en-US" b="1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2000" b="1" i="1" dirty="0" smtClean="0">
                <a:latin typeface="Arial Narrow" pitchFamily="34" charset="0"/>
                <a:cs typeface="Arial" pitchFamily="34" charset="0"/>
              </a:rPr>
              <a:t>(Capacity, Management, Operation, Maintenance Program)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u="sng" dirty="0" smtClean="0">
                <a:latin typeface="Arial Narrow" pitchFamily="34" charset="0"/>
                <a:cs typeface="Arial" pitchFamily="34" charset="0"/>
              </a:rPr>
              <a:t>GASB 34</a:t>
            </a:r>
            <a:r>
              <a:rPr lang="en-US" sz="2400" b="1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2000" b="1" i="1" dirty="0" smtClean="0">
                <a:latin typeface="Arial Narrow" pitchFamily="34" charset="0"/>
                <a:cs typeface="Arial" pitchFamily="34" charset="0"/>
              </a:rPr>
              <a:t>(General Accounting Standards Board) - </a:t>
            </a:r>
            <a:r>
              <a:rPr lang="en-US" sz="2000" b="1" dirty="0" smtClean="0">
                <a:latin typeface="Arial Narrow" pitchFamily="34" charset="0"/>
                <a:cs typeface="Arial" pitchFamily="34" charset="0"/>
              </a:rPr>
              <a:t>requirements</a:t>
            </a:r>
            <a:endParaRPr lang="en-US" sz="2400" b="1" u="sng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373384"/>
            <a:ext cx="8001000" cy="990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AM: Origins in the Utility Industry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B7E182-9D54-45E8-B1B0-017F7ED71B1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82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36418" y="152400"/>
            <a:ext cx="9240982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Water &amp; Sewer Champion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-30480" y="1787842"/>
            <a:ext cx="8854440" cy="4724400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2800" b="1" dirty="0" smtClean="0"/>
              <a:t>Mayor Shirley Franklin – Atlanta’s Sewer Mayor</a:t>
            </a:r>
          </a:p>
          <a:p>
            <a:pPr lvl="1" algn="ctr" eaLnBrk="1" hangingPunct="1">
              <a:lnSpc>
                <a:spcPct val="90000"/>
              </a:lnSpc>
            </a:pPr>
            <a:r>
              <a:rPr lang="en-US" sz="2100" dirty="0" smtClean="0"/>
              <a:t>Atlanta Journal-Constitution – July 15, 2002   </a:t>
            </a:r>
          </a:p>
          <a:p>
            <a:pPr marL="457200" lvl="1" indent="0" algn="ctr" eaLnBrk="1" hangingPunct="1">
              <a:lnSpc>
                <a:spcPct val="90000"/>
              </a:lnSpc>
              <a:buNone/>
            </a:pPr>
            <a:r>
              <a:rPr lang="en-US" sz="2100" dirty="0" smtClean="0"/>
              <a:t> </a:t>
            </a:r>
            <a:r>
              <a:rPr lang="en-US" sz="2100" i="1" u="sng" dirty="0" smtClean="0"/>
              <a:t>Atlanta eager to develop world-class sewer system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2100" i="1" u="sng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People worldwide dream of living in a community with clean water, plentiful jobs and affordable housing. Over the Next 12 years, Atlanta will make its largest investment ever in such a dream. To assure high water quality and long-term economic stability for ourselves, our children and grandchildren, we are embarking on a $3B sewer improvement program.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Most of this investment is required under a federal court order --- </a:t>
            </a:r>
            <a:r>
              <a:rPr lang="en-US" sz="2800" b="1" dirty="0" smtClean="0">
                <a:solidFill>
                  <a:srgbClr val="FF0000"/>
                </a:solidFill>
              </a:rPr>
              <a:t>it is our opportunity to develop a world-class sewer system (water program)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B7E182-9D54-45E8-B1B0-017F7ED71B1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903622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80319"/>
            <a:ext cx="8229600" cy="20113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Roadmap to Accomplish Mayor Franklin’s Vision Requires AM for Assuring Sustainability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667000"/>
            <a:ext cx="6357938" cy="3429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      </a:t>
            </a:r>
            <a:r>
              <a:rPr lang="en-US" sz="4000" dirty="0" smtClean="0"/>
              <a:t>Requires:</a:t>
            </a:r>
          </a:p>
          <a:p>
            <a:pPr lvl="1" algn="ctr"/>
            <a:r>
              <a:rPr lang="en-US" sz="4000" dirty="0" smtClean="0">
                <a:solidFill>
                  <a:srgbClr val="FF0000"/>
                </a:solidFill>
              </a:rPr>
              <a:t> Innovation</a:t>
            </a:r>
          </a:p>
          <a:p>
            <a:pPr lvl="1" algn="ctr"/>
            <a:r>
              <a:rPr lang="en-US" sz="4000" dirty="0" smtClean="0">
                <a:solidFill>
                  <a:srgbClr val="FF0000"/>
                </a:solidFill>
              </a:rPr>
              <a:t> Validation</a:t>
            </a:r>
          </a:p>
          <a:p>
            <a:pPr lvl="1" algn="ctr"/>
            <a:r>
              <a:rPr lang="en-US" sz="4000" dirty="0" smtClean="0">
                <a:solidFill>
                  <a:srgbClr val="FF0000"/>
                </a:solidFill>
              </a:rPr>
              <a:t> Education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B7E182-9D54-45E8-B1B0-017F7ED71B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00066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01Ps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33600"/>
            <a:ext cx="2507212" cy="344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F:\Admon\Seagate Backup\LAMANNA\F\From USB O.L. 3-09\O.L\BAMI-I BIG FOLDER\BAMI\Final Logo\logo-bami-i col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71009"/>
            <a:ext cx="2481086" cy="101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35280" y="2286000"/>
            <a:ext cx="6019800" cy="2278937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200" dirty="0">
                <a:latin typeface="Times" panose="02020603050405020304" pitchFamily="18" charset="0"/>
                <a:cs typeface="Times" panose="02020603050405020304" pitchFamily="18" charset="0"/>
              </a:rPr>
              <a:t>In 2003, formed in Atlanta’s Department of Watershed Management as a result of inspiration &amp; leadership by Mayor Shirley Franklin &amp; Commissioner Jack </a:t>
            </a:r>
            <a:r>
              <a:rPr lang="en-US" sz="2200" dirty="0" err="1">
                <a:latin typeface="Times" panose="02020603050405020304" pitchFamily="18" charset="0"/>
                <a:cs typeface="Times" panose="02020603050405020304" pitchFamily="18" charset="0"/>
              </a:rPr>
              <a:t>Ravan</a:t>
            </a:r>
            <a:r>
              <a:rPr lang="en-US" sz="22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200" dirty="0">
                <a:latin typeface="Times" panose="02020603050405020304" pitchFamily="18" charset="0"/>
                <a:cs typeface="Times" panose="02020603050405020304" pitchFamily="18" charset="0"/>
              </a:rPr>
              <a:t>In June 2004, formed as non-profit organization.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200" dirty="0">
                <a:latin typeface="Times" panose="02020603050405020304" pitchFamily="18" charset="0"/>
                <a:cs typeface="Times" panose="02020603050405020304" pitchFamily="18" charset="0"/>
              </a:rPr>
              <a:t>Serves to provide a center of excellence for owners of underground water infrastructure to join with industry and researchers: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B7E182-9D54-45E8-B1B0-017F7ED71B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2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" t="21875" r="626" b="9375"/>
          <a:stretch>
            <a:fillRect/>
          </a:stretch>
        </p:blipFill>
        <p:spPr bwMode="auto">
          <a:xfrm>
            <a:off x="228600" y="1371600"/>
            <a:ext cx="8686800" cy="500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34290"/>
            <a:ext cx="6629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ESTABLISHING A PATHWAY FOR ACHIEVING WATER UTILITY INFRASTRUCTURE MANAGEMENT EXCELLENCE </a:t>
            </a:r>
          </a:p>
        </p:txBody>
      </p:sp>
    </p:spTree>
    <p:extLst>
      <p:ext uri="{BB962C8B-B14F-4D97-AF65-F5344CB8AC3E}">
        <p14:creationId xmlns:p14="http://schemas.microsoft.com/office/powerpoint/2010/main" val="1001875296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>
          <a:xfrm>
            <a:off x="228600" y="300593"/>
            <a:ext cx="7162800" cy="1143001"/>
          </a:xfrm>
        </p:spPr>
        <p:txBody>
          <a:bodyPr>
            <a:normAutofit/>
          </a:bodyPr>
          <a:lstStyle/>
          <a:p>
            <a:pPr marL="571500" indent="-571500"/>
            <a:r>
              <a:rPr lang="en-US" sz="2200" b="1" i="1" dirty="0" smtClean="0"/>
              <a:t>Our </a:t>
            </a:r>
            <a:r>
              <a:rPr lang="en-US" sz="2200" b="1" i="1" dirty="0"/>
              <a:t>Roadmap and </a:t>
            </a:r>
            <a:r>
              <a:rPr lang="en-US" sz="2200" b="1" i="1" dirty="0" smtClean="0"/>
              <a:t>Vision </a:t>
            </a:r>
            <a:r>
              <a:rPr lang="en-US" sz="2200" b="1" i="1" dirty="0"/>
              <a:t>for Engaging Current and Future Decision-Makers </a:t>
            </a:r>
            <a:r>
              <a:rPr lang="en-US" sz="2200" b="1" i="1" dirty="0" smtClean="0"/>
              <a:t>Must Address:</a:t>
            </a:r>
            <a:br>
              <a:rPr lang="en-US" sz="2200" b="1" i="1" dirty="0" smtClean="0"/>
            </a:br>
            <a:endParaRPr lang="en-US" altLang="en-US" sz="2200" b="1" i="1" dirty="0" smtClean="0">
              <a:ea typeface="SimSun" pitchFamily="2" charset="-122"/>
            </a:endParaRPr>
          </a:p>
        </p:txBody>
      </p:sp>
      <p:sp>
        <p:nvSpPr>
          <p:cNvPr id="21507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altLang="en-US" sz="2000" b="1" dirty="0" smtClean="0">
                <a:ea typeface="SimSun" pitchFamily="2" charset="-122"/>
              </a:rPr>
              <a:t> 	</a:t>
            </a:r>
            <a:endParaRPr lang="en-US" altLang="en-US" sz="2000" b="1" u="sng" dirty="0" smtClean="0">
              <a:ea typeface="SimSun" pitchFamily="2" charset="-122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000" dirty="0" smtClean="0">
              <a:ea typeface="SimSun" pitchFamily="2" charset="-122"/>
            </a:endParaRPr>
          </a:p>
        </p:txBody>
      </p:sp>
      <p:sp>
        <p:nvSpPr>
          <p:cNvPr id="21508" name="Content Placeholder 1"/>
          <p:cNvSpPr txBox="1">
            <a:spLocks/>
          </p:cNvSpPr>
          <p:nvPr/>
        </p:nvSpPr>
        <p:spPr bwMode="auto">
          <a:xfrm>
            <a:off x="685800" y="5983327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20000"/>
              </a:spcBef>
            </a:pPr>
            <a:r>
              <a:rPr lang="en-US" altLang="en-US" sz="1400" b="1" u="sng" dirty="0">
                <a:latin typeface="Times New Roman" pitchFamily="18" charset="0"/>
                <a:cs typeface="Arial" pitchFamily="34" charset="0"/>
              </a:rPr>
              <a:t>Resource:</a:t>
            </a:r>
            <a:r>
              <a:rPr lang="en-US" altLang="en-US" sz="1400" b="1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1400" dirty="0">
                <a:latin typeface="Times New Roman" pitchFamily="18" charset="0"/>
                <a:cs typeface="Arial" pitchFamily="34" charset="0"/>
              </a:rPr>
              <a:t>EPA Asset </a:t>
            </a:r>
            <a:r>
              <a:rPr lang="en-US" altLang="en-US" sz="1400" dirty="0" err="1">
                <a:latin typeface="Times New Roman" pitchFamily="18" charset="0"/>
                <a:cs typeface="Arial" pitchFamily="34" charset="0"/>
              </a:rPr>
              <a:t>Management_Best</a:t>
            </a:r>
            <a:r>
              <a:rPr lang="en-US" altLang="en-US" sz="1400" dirty="0">
                <a:latin typeface="Times New Roman" pitchFamily="18" charset="0"/>
                <a:cs typeface="Arial" pitchFamily="34" charset="0"/>
              </a:rPr>
              <a:t> Practices</a:t>
            </a:r>
          </a:p>
          <a:p>
            <a:pPr>
              <a:lnSpc>
                <a:spcPct val="115000"/>
              </a:lnSpc>
              <a:spcBef>
                <a:spcPct val="20000"/>
              </a:spcBef>
            </a:pPr>
            <a:endParaRPr lang="en-US" altLang="en-US" sz="2000" dirty="0">
              <a:latin typeface="Times New Roman" pitchFamily="18" charset="0"/>
              <a:cs typeface="Arial" pitchFamily="34" charset="0"/>
            </a:endParaRPr>
          </a:p>
          <a:p>
            <a:pPr>
              <a:lnSpc>
                <a:spcPct val="115000"/>
              </a:lnSpc>
              <a:spcBef>
                <a:spcPct val="20000"/>
              </a:spcBef>
            </a:pPr>
            <a:endParaRPr lang="en-US" altLang="en-US" sz="2000" dirty="0"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8" t="28522" r="18369" b="19130"/>
          <a:stretch>
            <a:fillRect/>
          </a:stretch>
        </p:blipFill>
        <p:spPr bwMode="auto">
          <a:xfrm>
            <a:off x="1188720" y="2153068"/>
            <a:ext cx="6867525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0" y="1476336"/>
            <a:ext cx="7391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u="sng" dirty="0">
                <a:solidFill>
                  <a:srgbClr val="FF0000"/>
                </a:solidFill>
                <a:ea typeface="SimSun" pitchFamily="2" charset="-122"/>
              </a:rPr>
              <a:t>Five Core Components of an Asset Management Framework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B7E182-9D54-45E8-B1B0-017F7ED71B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540515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Pixel">
  <a:themeElements>
    <a:clrScheme name="4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4_Pixel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ixel">
  <a:themeElements>
    <a:clrScheme name="1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1_Pixel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Pixel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RCAP Presentation Template - 2009</Template>
  <TotalTime>777</TotalTime>
  <Words>824</Words>
  <Application>Microsoft Office PowerPoint</Application>
  <PresentationFormat>On-screen Show (4:3)</PresentationFormat>
  <Paragraphs>163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MS PGothic</vt:lpstr>
      <vt:lpstr>SimSun</vt:lpstr>
      <vt:lpstr>Arial</vt:lpstr>
      <vt:lpstr>Arial Black</vt:lpstr>
      <vt:lpstr>Arial Narrow</vt:lpstr>
      <vt:lpstr>Calibri</vt:lpstr>
      <vt:lpstr>Helvetica</vt:lpstr>
      <vt:lpstr>Times</vt:lpstr>
      <vt:lpstr>Times New Roman</vt:lpstr>
      <vt:lpstr>Wingdings</vt:lpstr>
      <vt:lpstr>Pixel</vt:lpstr>
      <vt:lpstr>4_Pixel</vt:lpstr>
      <vt:lpstr>1_Pixel</vt:lpstr>
      <vt:lpstr>2_Pixel</vt:lpstr>
      <vt:lpstr>An introduction and overview of the CTAM program </vt:lpstr>
      <vt:lpstr>PowerPoint Presentation</vt:lpstr>
      <vt:lpstr>AM Water &amp; Sewer </vt:lpstr>
      <vt:lpstr>PowerPoint Presentation</vt:lpstr>
      <vt:lpstr>Water &amp; Sewer Champion</vt:lpstr>
      <vt:lpstr>The Roadmap to Accomplish Mayor Franklin’s Vision Requires AM for Assuring Sustainability</vt:lpstr>
      <vt:lpstr>PowerPoint Presentation</vt:lpstr>
      <vt:lpstr>PowerPoint Presentation</vt:lpstr>
      <vt:lpstr>Our Roadmap and Vision for Engaging Current and Future Decision-Makers Must Address: </vt:lpstr>
      <vt:lpstr>PowerPoint Presentation</vt:lpstr>
      <vt:lpstr>What is CTAM?</vt:lpstr>
      <vt:lpstr>Levels of Certification</vt:lpstr>
      <vt:lpstr>PowerPoint Presentation</vt:lpstr>
      <vt:lpstr>PowerPoint Presentation</vt:lpstr>
      <vt:lpstr>CTAM 100  </vt:lpstr>
      <vt:lpstr>CTAM 100 Contents</vt:lpstr>
      <vt:lpstr>CTAM 200  Developing Buried Asset Management Programs </vt:lpstr>
      <vt:lpstr>CTAM 200 Contents</vt:lpstr>
      <vt:lpstr>Total Asset Management Plan (TAMP)</vt:lpstr>
      <vt:lpstr>PowerPoint Presentation</vt:lpstr>
      <vt:lpstr>CTAM 300  Managing an Asset Management Program</vt:lpstr>
      <vt:lpstr>CTAM 300 Contents</vt:lpstr>
      <vt:lpstr>CTAM 400  Financing Asset Management Programs</vt:lpstr>
      <vt:lpstr>CTAM 400 Contents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AASTARITA</dc:creator>
  <cp:lastModifiedBy>Microsoft</cp:lastModifiedBy>
  <cp:revision>46</cp:revision>
  <dcterms:created xsi:type="dcterms:W3CDTF">2016-10-17T20:46:29Z</dcterms:created>
  <dcterms:modified xsi:type="dcterms:W3CDTF">2018-04-02T20:00:34Z</dcterms:modified>
</cp:coreProperties>
</file>