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30"/>
  </p:notesMasterIdLst>
  <p:handoutMasterIdLst>
    <p:handoutMasterId r:id="rId31"/>
  </p:handoutMasterIdLst>
  <p:sldIdLst>
    <p:sldId id="256" r:id="rId4"/>
    <p:sldId id="337" r:id="rId5"/>
    <p:sldId id="260" r:id="rId6"/>
    <p:sldId id="280" r:id="rId7"/>
    <p:sldId id="259" r:id="rId8"/>
    <p:sldId id="338" r:id="rId9"/>
    <p:sldId id="274" r:id="rId10"/>
    <p:sldId id="258" r:id="rId11"/>
    <p:sldId id="263" r:id="rId12"/>
    <p:sldId id="273" r:id="rId13"/>
    <p:sldId id="285" r:id="rId14"/>
    <p:sldId id="339" r:id="rId15"/>
    <p:sldId id="267" r:id="rId16"/>
    <p:sldId id="317" r:id="rId17"/>
    <p:sldId id="324" r:id="rId18"/>
    <p:sldId id="335" r:id="rId19"/>
    <p:sldId id="330" r:id="rId20"/>
    <p:sldId id="319" r:id="rId21"/>
    <p:sldId id="329" r:id="rId22"/>
    <p:sldId id="332" r:id="rId23"/>
    <p:sldId id="334" r:id="rId24"/>
    <p:sldId id="323" r:id="rId25"/>
    <p:sldId id="333" r:id="rId26"/>
    <p:sldId id="340" r:id="rId27"/>
    <p:sldId id="328" r:id="rId28"/>
    <p:sldId id="269" r:id="rId29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en" initials="L" lastIdx="2" clrIdx="0">
    <p:extLst>
      <p:ext uri="{19B8F6BF-5375-455C-9EA6-DF929625EA0E}">
        <p15:presenceInfo xmlns:p15="http://schemas.microsoft.com/office/powerpoint/2012/main" userId="Laur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26A"/>
    <a:srgbClr val="C8102E"/>
    <a:srgbClr val="668E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13" autoAdjust="0"/>
    <p:restoredTop sz="88973" autoAdjust="0"/>
  </p:normalViewPr>
  <p:slideViewPr>
    <p:cSldViewPr snapToGrid="0">
      <p:cViewPr varScale="1">
        <p:scale>
          <a:sx n="82" d="100"/>
          <a:sy n="82" d="100"/>
        </p:scale>
        <p:origin x="129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BB745F6-DD7A-4361-8317-49D785E5FD18}" type="datetimeFigureOut">
              <a:rPr lang="en-US" smtClean="0"/>
              <a:t>4/13/2018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EA3BE40-5E59-42B5-8EBD-5281341C5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3461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1882C69-9A7C-404E-9D67-E058FF49EFF3}" type="datetimeFigureOut">
              <a:rPr lang="en-US" smtClean="0"/>
              <a:t>4/13/2018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380F8E0-4DB7-413D-B7AD-2DE0345F72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0F8E0-4DB7-413D-B7AD-2DE0345F72C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232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0F8E0-4DB7-413D-B7AD-2DE0345F72C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090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0F8E0-4DB7-413D-B7AD-2DE0345F72C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857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Animated slide demonstrating CECorps impact.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D2766-C49B-4C1A-9FEE-6F146754B0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860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0F8E0-4DB7-413D-B7AD-2DE0345F72C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813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0F8E0-4DB7-413D-B7AD-2DE0345F72C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920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57325" y="1181100"/>
            <a:ext cx="4251325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5F62C-BE8A-4A3D-B720-3DF97C93945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260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0F8E0-4DB7-413D-B7AD-2DE0345F72C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057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0F8E0-4DB7-413D-B7AD-2DE0345F72C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601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0F8E0-4DB7-413D-B7AD-2DE0345F72C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487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0F8E0-4DB7-413D-B7AD-2DE0345F72C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516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0F8E0-4DB7-413D-B7AD-2DE0345F72C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780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0F8E0-4DB7-413D-B7AD-2DE0345F72C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73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B8F86-CE41-469B-967C-6E9023804E2E}" type="datetimeFigureOut">
              <a:rPr lang="en-US" smtClean="0"/>
              <a:t>4/13/2018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563B-A856-4443-83AD-5B229C210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206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B8F86-CE41-469B-967C-6E9023804E2E}" type="datetimeFigureOut">
              <a:rPr lang="en-US" smtClean="0"/>
              <a:t>4/13/2018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563B-A856-4443-83AD-5B229C210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245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B8F86-CE41-469B-967C-6E9023804E2E}" type="datetimeFigureOut">
              <a:rPr lang="en-US" smtClean="0"/>
              <a:t>4/13/2018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563B-A856-4443-83AD-5B229C210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02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35BC-E08B-4C4E-B336-A6F3ECAEBB30}" type="datetimeFigureOut">
              <a:rPr lang="en-US" smtClean="0"/>
              <a:t>4/13/2018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3DAFC-F15A-4CD9-B176-B2C3905AB0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685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35BC-E08B-4C4E-B336-A6F3ECAEBB30}" type="datetimeFigureOut">
              <a:rPr lang="en-US" smtClean="0"/>
              <a:t>4/13/2018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3DAFC-F15A-4CD9-B176-B2C3905AB0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150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35BC-E08B-4C4E-B336-A6F3ECAEBB30}" type="datetimeFigureOut">
              <a:rPr lang="en-US" smtClean="0"/>
              <a:t>4/13/2018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3DAFC-F15A-4CD9-B176-B2C3905AB0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333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35BC-E08B-4C4E-B336-A6F3ECAEBB30}" type="datetimeFigureOut">
              <a:rPr lang="en-US" smtClean="0"/>
              <a:t>4/13/2018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3DAFC-F15A-4CD9-B176-B2C3905AB0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046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35BC-E08B-4C4E-B336-A6F3ECAEBB30}" type="datetimeFigureOut">
              <a:rPr lang="en-US" smtClean="0"/>
              <a:t>4/13/2018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3DAFC-F15A-4CD9-B176-B2C3905AB0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786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35BC-E08B-4C4E-B336-A6F3ECAEBB30}" type="datetimeFigureOut">
              <a:rPr lang="en-US" smtClean="0"/>
              <a:t>4/13/2018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3DAFC-F15A-4CD9-B176-B2C3905AB0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567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35BC-E08B-4C4E-B336-A6F3ECAEBB30}" type="datetimeFigureOut">
              <a:rPr lang="en-US" smtClean="0"/>
              <a:t>4/13/2018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3DAFC-F15A-4CD9-B176-B2C3905AB0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990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35BC-E08B-4C4E-B336-A6F3ECAEBB30}" type="datetimeFigureOut">
              <a:rPr lang="en-US" smtClean="0"/>
              <a:t>4/13/2018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3DAFC-F15A-4CD9-B176-B2C3905AB0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661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i="0"/>
            </a:lvl1pPr>
            <a:lvl2pPr>
              <a:defRPr i="0"/>
            </a:lvl2pPr>
            <a:lvl3pPr>
              <a:defRPr i="0"/>
            </a:lvl3pPr>
            <a:lvl4pPr>
              <a:defRPr i="0"/>
            </a:lvl4pPr>
            <a:lvl5pPr>
              <a:defRPr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B8F86-CE41-469B-967C-6E9023804E2E}" type="datetimeFigureOut">
              <a:rPr lang="en-US" smtClean="0"/>
              <a:t>4/13/2018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563B-A856-4443-83AD-5B229C210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691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35BC-E08B-4C4E-B336-A6F3ECAEBB30}" type="datetimeFigureOut">
              <a:rPr lang="en-US" smtClean="0"/>
              <a:t>4/13/2018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3DAFC-F15A-4CD9-B176-B2C3905AB0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923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35BC-E08B-4C4E-B336-A6F3ECAEBB30}" type="datetimeFigureOut">
              <a:rPr lang="en-US" smtClean="0"/>
              <a:t>4/13/2018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3DAFC-F15A-4CD9-B176-B2C3905AB0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915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35BC-E08B-4C4E-B336-A6F3ECAEBB30}" type="datetimeFigureOut">
              <a:rPr lang="en-US" smtClean="0"/>
              <a:t>4/13/2018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3DAFC-F15A-4CD9-B176-B2C3905AB0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00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6331"/>
            <a:ext cx="78867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3157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B8F86-CE41-469B-967C-6E9023804E2E}" type="datetimeFigureOut">
              <a:rPr lang="en-US" smtClean="0"/>
              <a:t>4/13/2018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563B-A856-4443-83AD-5B229C210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108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B8F86-CE41-469B-967C-6E9023804E2E}" type="datetimeFigureOut">
              <a:rPr lang="en-US" smtClean="0"/>
              <a:t>4/13/2018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563B-A856-4443-83AD-5B229C210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785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B8F86-CE41-469B-967C-6E9023804E2E}" type="datetimeFigureOut">
              <a:rPr lang="en-US" smtClean="0"/>
              <a:t>4/13/2018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563B-A856-4443-83AD-5B229C210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059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B8F86-CE41-469B-967C-6E9023804E2E}" type="datetimeFigureOut">
              <a:rPr lang="en-US" smtClean="0"/>
              <a:t>4/13/2018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563B-A856-4443-83AD-5B229C210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11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B8F86-CE41-469B-967C-6E9023804E2E}" type="datetimeFigureOut">
              <a:rPr lang="en-US" smtClean="0"/>
              <a:t>4/13/2018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563B-A856-4443-83AD-5B229C210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398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B8F86-CE41-469B-967C-6E9023804E2E}" type="datetimeFigureOut">
              <a:rPr lang="en-US" smtClean="0"/>
              <a:t>4/13/2018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563B-A856-4443-83AD-5B229C210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189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B8F86-CE41-469B-967C-6E9023804E2E}" type="datetimeFigureOut">
              <a:rPr lang="en-US" smtClean="0"/>
              <a:t>4/13/2018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3563B-A856-4443-83AD-5B229C210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691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://www.presentationgo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B8F86-CE41-469B-967C-6E9023804E2E}" type="datetimeFigureOut">
              <a:rPr lang="en-US" smtClean="0"/>
              <a:t>4/13/2018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3563B-A856-4443-83AD-5B229C210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85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635BC-E08B-4C4E-B336-A6F3ECAEBB30}" type="datetimeFigureOut">
              <a:rPr lang="en-US" smtClean="0"/>
              <a:t>4/13/2018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3DAFC-F15A-4CD9-B176-B2C3905AB0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7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06332"/>
            <a:ext cx="7886700" cy="7390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19200"/>
            <a:ext cx="78867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0"/>
            <a:ext cx="9144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91178" y="11643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1654908" y="-73804"/>
            <a:ext cx="1569183" cy="612144"/>
            <a:chOff x="-2096383" y="21447"/>
            <a:chExt cx="1569183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88899" y="6959601"/>
            <a:ext cx="162576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100" b="0" i="0" u="none" strike="noStrike" dirty="0">
                <a:solidFill>
                  <a:srgbClr val="A5CD28"/>
                </a:solidFill>
                <a:effectLst/>
                <a:latin typeface="Open Sans" panose="020B0606030504020204" pitchFamily="34" charset="0"/>
                <a:hlinkClick r:id="rId4" tooltip="PresentationGo!"/>
              </a:rPr>
              <a:t>presentationgo.com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015308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svg"/><Relationship Id="rId9" Type="http://schemas.openxmlformats.org/officeDocument/2006/relationships/image" Target="../media/image3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www.communityengineeringcorps.org/" TargetMode="External"/><Relationship Id="rId7" Type="http://schemas.openxmlformats.org/officeDocument/2006/relationships/hyperlink" Target="mailto:mprelewicz@asce.or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lauren.butner@ewb-usa.org" TargetMode="External"/><Relationship Id="rId5" Type="http://schemas.openxmlformats.org/officeDocument/2006/relationships/hyperlink" Target="mailto:clare.haas.claveau@ewb-usa.org" TargetMode="External"/><Relationship Id="rId4" Type="http://schemas.openxmlformats.org/officeDocument/2006/relationships/hyperlink" Target="mailto:CECinfo@ewb-usa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50" y="-10837"/>
            <a:ext cx="2820625" cy="19965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035040"/>
            <a:ext cx="9144000" cy="8229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4806" y="2705725"/>
            <a:ext cx="85143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Partnering to Assist Rural Communities</a:t>
            </a:r>
          </a:p>
        </p:txBody>
      </p:sp>
    </p:spTree>
    <p:extLst>
      <p:ext uri="{BB962C8B-B14F-4D97-AF65-F5344CB8AC3E}">
        <p14:creationId xmlns:p14="http://schemas.microsoft.com/office/powerpoint/2010/main" val="1892807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694" y="260906"/>
            <a:ext cx="7886700" cy="685800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Project Process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8BCB689-DE89-485A-BCF4-9CD79E7845BF}"/>
              </a:ext>
            </a:extLst>
          </p:cNvPr>
          <p:cNvSpPr/>
          <p:nvPr/>
        </p:nvSpPr>
        <p:spPr>
          <a:xfrm>
            <a:off x="685799" y="1066800"/>
            <a:ext cx="7772400" cy="5486400"/>
          </a:xfrm>
          <a:prstGeom prst="rightArrow">
            <a:avLst/>
          </a:prstGeom>
          <a:solidFill>
            <a:schemeClr val="bg2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59EB048-CC70-463F-80A4-17F614DCDD9E}"/>
              </a:ext>
            </a:extLst>
          </p:cNvPr>
          <p:cNvSpPr/>
          <p:nvPr/>
        </p:nvSpPr>
        <p:spPr>
          <a:xfrm>
            <a:off x="28022" y="2712720"/>
            <a:ext cx="2201167" cy="2194560"/>
          </a:xfrm>
          <a:custGeom>
            <a:avLst/>
            <a:gdLst>
              <a:gd name="connsiteX0" fmla="*/ 0 w 2201167"/>
              <a:gd name="connsiteY0" fmla="*/ 365767 h 2194560"/>
              <a:gd name="connsiteX1" fmla="*/ 365767 w 2201167"/>
              <a:gd name="connsiteY1" fmla="*/ 0 h 2194560"/>
              <a:gd name="connsiteX2" fmla="*/ 1835400 w 2201167"/>
              <a:gd name="connsiteY2" fmla="*/ 0 h 2194560"/>
              <a:gd name="connsiteX3" fmla="*/ 2201167 w 2201167"/>
              <a:gd name="connsiteY3" fmla="*/ 365767 h 2194560"/>
              <a:gd name="connsiteX4" fmla="*/ 2201167 w 2201167"/>
              <a:gd name="connsiteY4" fmla="*/ 1828793 h 2194560"/>
              <a:gd name="connsiteX5" fmla="*/ 1835400 w 2201167"/>
              <a:gd name="connsiteY5" fmla="*/ 2194560 h 2194560"/>
              <a:gd name="connsiteX6" fmla="*/ 365767 w 2201167"/>
              <a:gd name="connsiteY6" fmla="*/ 2194560 h 2194560"/>
              <a:gd name="connsiteX7" fmla="*/ 0 w 2201167"/>
              <a:gd name="connsiteY7" fmla="*/ 1828793 h 2194560"/>
              <a:gd name="connsiteX8" fmla="*/ 0 w 2201167"/>
              <a:gd name="connsiteY8" fmla="*/ 365767 h 219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1167" h="2194560">
                <a:moveTo>
                  <a:pt x="0" y="365767"/>
                </a:moveTo>
                <a:cubicBezTo>
                  <a:pt x="0" y="163759"/>
                  <a:pt x="163759" y="0"/>
                  <a:pt x="365767" y="0"/>
                </a:cubicBezTo>
                <a:lnTo>
                  <a:pt x="1835400" y="0"/>
                </a:lnTo>
                <a:cubicBezTo>
                  <a:pt x="2037408" y="0"/>
                  <a:pt x="2201167" y="163759"/>
                  <a:pt x="2201167" y="365767"/>
                </a:cubicBezTo>
                <a:lnTo>
                  <a:pt x="2201167" y="1828793"/>
                </a:lnTo>
                <a:cubicBezTo>
                  <a:pt x="2201167" y="2030801"/>
                  <a:pt x="2037408" y="2194560"/>
                  <a:pt x="1835400" y="2194560"/>
                </a:cubicBezTo>
                <a:lnTo>
                  <a:pt x="365767" y="2194560"/>
                </a:lnTo>
                <a:cubicBezTo>
                  <a:pt x="163759" y="2194560"/>
                  <a:pt x="0" y="2030801"/>
                  <a:pt x="0" y="1828793"/>
                </a:cubicBezTo>
                <a:lnTo>
                  <a:pt x="0" y="36576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1900" tIns="171900" rIns="171900" bIns="17190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b="1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1</a:t>
            </a:r>
            <a:r>
              <a:rPr lang="en-US" sz="17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Identify appropriate projects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D4898E5-383B-41D3-80E1-3FE2FE0C0D9F}"/>
              </a:ext>
            </a:extLst>
          </p:cNvPr>
          <p:cNvSpPr/>
          <p:nvPr/>
        </p:nvSpPr>
        <p:spPr>
          <a:xfrm>
            <a:off x="2350971" y="2712720"/>
            <a:ext cx="2201167" cy="2194560"/>
          </a:xfrm>
          <a:custGeom>
            <a:avLst/>
            <a:gdLst>
              <a:gd name="connsiteX0" fmla="*/ 0 w 2201167"/>
              <a:gd name="connsiteY0" fmla="*/ 365767 h 2194560"/>
              <a:gd name="connsiteX1" fmla="*/ 365767 w 2201167"/>
              <a:gd name="connsiteY1" fmla="*/ 0 h 2194560"/>
              <a:gd name="connsiteX2" fmla="*/ 1835400 w 2201167"/>
              <a:gd name="connsiteY2" fmla="*/ 0 h 2194560"/>
              <a:gd name="connsiteX3" fmla="*/ 2201167 w 2201167"/>
              <a:gd name="connsiteY3" fmla="*/ 365767 h 2194560"/>
              <a:gd name="connsiteX4" fmla="*/ 2201167 w 2201167"/>
              <a:gd name="connsiteY4" fmla="*/ 1828793 h 2194560"/>
              <a:gd name="connsiteX5" fmla="*/ 1835400 w 2201167"/>
              <a:gd name="connsiteY5" fmla="*/ 2194560 h 2194560"/>
              <a:gd name="connsiteX6" fmla="*/ 365767 w 2201167"/>
              <a:gd name="connsiteY6" fmla="*/ 2194560 h 2194560"/>
              <a:gd name="connsiteX7" fmla="*/ 0 w 2201167"/>
              <a:gd name="connsiteY7" fmla="*/ 1828793 h 2194560"/>
              <a:gd name="connsiteX8" fmla="*/ 0 w 2201167"/>
              <a:gd name="connsiteY8" fmla="*/ 365767 h 219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1167" h="2194560">
                <a:moveTo>
                  <a:pt x="0" y="365767"/>
                </a:moveTo>
                <a:cubicBezTo>
                  <a:pt x="0" y="163759"/>
                  <a:pt x="163759" y="0"/>
                  <a:pt x="365767" y="0"/>
                </a:cubicBezTo>
                <a:lnTo>
                  <a:pt x="1835400" y="0"/>
                </a:lnTo>
                <a:cubicBezTo>
                  <a:pt x="2037408" y="0"/>
                  <a:pt x="2201167" y="163759"/>
                  <a:pt x="2201167" y="365767"/>
                </a:cubicBezTo>
                <a:lnTo>
                  <a:pt x="2201167" y="1828793"/>
                </a:lnTo>
                <a:cubicBezTo>
                  <a:pt x="2201167" y="2030801"/>
                  <a:pt x="2037408" y="2194560"/>
                  <a:pt x="1835400" y="2194560"/>
                </a:cubicBezTo>
                <a:lnTo>
                  <a:pt x="365767" y="2194560"/>
                </a:lnTo>
                <a:cubicBezTo>
                  <a:pt x="163759" y="2194560"/>
                  <a:pt x="0" y="2030801"/>
                  <a:pt x="0" y="1828793"/>
                </a:cubicBezTo>
                <a:lnTo>
                  <a:pt x="0" y="36576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1900" tIns="171900" rIns="171900" bIns="17190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b="1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2:</a:t>
            </a:r>
            <a:r>
              <a:rPr lang="en-US" sz="17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Find the right project team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0DAB08D-7E8C-47F6-9E43-8838127B952A}"/>
              </a:ext>
            </a:extLst>
          </p:cNvPr>
          <p:cNvSpPr/>
          <p:nvPr/>
        </p:nvSpPr>
        <p:spPr>
          <a:xfrm>
            <a:off x="4673921" y="2712720"/>
            <a:ext cx="2201167" cy="2194560"/>
          </a:xfrm>
          <a:custGeom>
            <a:avLst/>
            <a:gdLst>
              <a:gd name="connsiteX0" fmla="*/ 0 w 2201167"/>
              <a:gd name="connsiteY0" fmla="*/ 365767 h 2194560"/>
              <a:gd name="connsiteX1" fmla="*/ 365767 w 2201167"/>
              <a:gd name="connsiteY1" fmla="*/ 0 h 2194560"/>
              <a:gd name="connsiteX2" fmla="*/ 1835400 w 2201167"/>
              <a:gd name="connsiteY2" fmla="*/ 0 h 2194560"/>
              <a:gd name="connsiteX3" fmla="*/ 2201167 w 2201167"/>
              <a:gd name="connsiteY3" fmla="*/ 365767 h 2194560"/>
              <a:gd name="connsiteX4" fmla="*/ 2201167 w 2201167"/>
              <a:gd name="connsiteY4" fmla="*/ 1828793 h 2194560"/>
              <a:gd name="connsiteX5" fmla="*/ 1835400 w 2201167"/>
              <a:gd name="connsiteY5" fmla="*/ 2194560 h 2194560"/>
              <a:gd name="connsiteX6" fmla="*/ 365767 w 2201167"/>
              <a:gd name="connsiteY6" fmla="*/ 2194560 h 2194560"/>
              <a:gd name="connsiteX7" fmla="*/ 0 w 2201167"/>
              <a:gd name="connsiteY7" fmla="*/ 1828793 h 2194560"/>
              <a:gd name="connsiteX8" fmla="*/ 0 w 2201167"/>
              <a:gd name="connsiteY8" fmla="*/ 365767 h 219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1167" h="2194560">
                <a:moveTo>
                  <a:pt x="0" y="365767"/>
                </a:moveTo>
                <a:cubicBezTo>
                  <a:pt x="0" y="163759"/>
                  <a:pt x="163759" y="0"/>
                  <a:pt x="365767" y="0"/>
                </a:cubicBezTo>
                <a:lnTo>
                  <a:pt x="1835400" y="0"/>
                </a:lnTo>
                <a:cubicBezTo>
                  <a:pt x="2037408" y="0"/>
                  <a:pt x="2201167" y="163759"/>
                  <a:pt x="2201167" y="365767"/>
                </a:cubicBezTo>
                <a:lnTo>
                  <a:pt x="2201167" y="1828793"/>
                </a:lnTo>
                <a:cubicBezTo>
                  <a:pt x="2201167" y="2030801"/>
                  <a:pt x="2037408" y="2194560"/>
                  <a:pt x="1835400" y="2194560"/>
                </a:cubicBezTo>
                <a:lnTo>
                  <a:pt x="365767" y="2194560"/>
                </a:lnTo>
                <a:cubicBezTo>
                  <a:pt x="163759" y="2194560"/>
                  <a:pt x="0" y="2030801"/>
                  <a:pt x="0" y="1828793"/>
                </a:cubicBezTo>
                <a:lnTo>
                  <a:pt x="0" y="36576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1900" tIns="171900" rIns="171900" bIns="17190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b="1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3: </a:t>
            </a:r>
            <a:r>
              <a:rPr lang="en-US" sz="17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project team, working with the community, develops a work plan and an ESA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EC94BB6-409C-44C6-93EC-264AD445A82D}"/>
              </a:ext>
            </a:extLst>
          </p:cNvPr>
          <p:cNvSpPr/>
          <p:nvPr/>
        </p:nvSpPr>
        <p:spPr>
          <a:xfrm>
            <a:off x="6938255" y="2712720"/>
            <a:ext cx="2201167" cy="2194560"/>
          </a:xfrm>
          <a:custGeom>
            <a:avLst/>
            <a:gdLst>
              <a:gd name="connsiteX0" fmla="*/ 0 w 2201167"/>
              <a:gd name="connsiteY0" fmla="*/ 365767 h 2194560"/>
              <a:gd name="connsiteX1" fmla="*/ 365767 w 2201167"/>
              <a:gd name="connsiteY1" fmla="*/ 0 h 2194560"/>
              <a:gd name="connsiteX2" fmla="*/ 1835400 w 2201167"/>
              <a:gd name="connsiteY2" fmla="*/ 0 h 2194560"/>
              <a:gd name="connsiteX3" fmla="*/ 2201167 w 2201167"/>
              <a:gd name="connsiteY3" fmla="*/ 365767 h 2194560"/>
              <a:gd name="connsiteX4" fmla="*/ 2201167 w 2201167"/>
              <a:gd name="connsiteY4" fmla="*/ 1828793 h 2194560"/>
              <a:gd name="connsiteX5" fmla="*/ 1835400 w 2201167"/>
              <a:gd name="connsiteY5" fmla="*/ 2194560 h 2194560"/>
              <a:gd name="connsiteX6" fmla="*/ 365767 w 2201167"/>
              <a:gd name="connsiteY6" fmla="*/ 2194560 h 2194560"/>
              <a:gd name="connsiteX7" fmla="*/ 0 w 2201167"/>
              <a:gd name="connsiteY7" fmla="*/ 1828793 h 2194560"/>
              <a:gd name="connsiteX8" fmla="*/ 0 w 2201167"/>
              <a:gd name="connsiteY8" fmla="*/ 365767 h 219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1167" h="2194560">
                <a:moveTo>
                  <a:pt x="0" y="365767"/>
                </a:moveTo>
                <a:cubicBezTo>
                  <a:pt x="0" y="163759"/>
                  <a:pt x="163759" y="0"/>
                  <a:pt x="365767" y="0"/>
                </a:cubicBezTo>
                <a:lnTo>
                  <a:pt x="1835400" y="0"/>
                </a:lnTo>
                <a:cubicBezTo>
                  <a:pt x="2037408" y="0"/>
                  <a:pt x="2201167" y="163759"/>
                  <a:pt x="2201167" y="365767"/>
                </a:cubicBezTo>
                <a:lnTo>
                  <a:pt x="2201167" y="1828793"/>
                </a:lnTo>
                <a:cubicBezTo>
                  <a:pt x="2201167" y="2030801"/>
                  <a:pt x="2037408" y="2194560"/>
                  <a:pt x="1835400" y="2194560"/>
                </a:cubicBezTo>
                <a:lnTo>
                  <a:pt x="365767" y="2194560"/>
                </a:lnTo>
                <a:cubicBezTo>
                  <a:pt x="163759" y="2194560"/>
                  <a:pt x="0" y="2030801"/>
                  <a:pt x="0" y="1828793"/>
                </a:cubicBezTo>
                <a:lnTo>
                  <a:pt x="0" y="365767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1900" tIns="171900" rIns="171900" bIns="171900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b="1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 4</a:t>
            </a:r>
            <a:r>
              <a:rPr lang="en-US" sz="17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The project team, working with the community, completes the assessment and design work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0" y="2590800"/>
            <a:ext cx="2286000" cy="333375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324100" y="2590800"/>
            <a:ext cx="2286000" cy="333375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648200" y="2590800"/>
            <a:ext cx="2286000" cy="327660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933676" y="1992789"/>
            <a:ext cx="2210323" cy="3303111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1300" y="5308967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Application Review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83708" y="5384622"/>
            <a:ext cx="1905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Legal Review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52700" y="5349240"/>
            <a:ext cx="1905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Staff Review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17921" y="2107129"/>
            <a:ext cx="207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Technical Review</a:t>
            </a:r>
          </a:p>
        </p:txBody>
      </p:sp>
      <p:sp>
        <p:nvSpPr>
          <p:cNvPr id="18" name="Rounded Rectangle 6">
            <a:extLst>
              <a:ext uri="{FF2B5EF4-FFF2-40B4-BE49-F238E27FC236}">
                <a16:creationId xmlns:a16="http://schemas.microsoft.com/office/drawing/2014/main" id="{5BC0A75A-B5F6-4C8B-8A0D-8F38DF646A45}"/>
              </a:ext>
            </a:extLst>
          </p:cNvPr>
          <p:cNvSpPr/>
          <p:nvPr/>
        </p:nvSpPr>
        <p:spPr>
          <a:xfrm>
            <a:off x="4618398" y="1992789"/>
            <a:ext cx="2315279" cy="3303111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0BFFF8-F9A6-4E70-B5CE-35D4B9CD131F}"/>
              </a:ext>
            </a:extLst>
          </p:cNvPr>
          <p:cNvSpPr txBox="1"/>
          <p:nvPr/>
        </p:nvSpPr>
        <p:spPr>
          <a:xfrm>
            <a:off x="4782427" y="2107129"/>
            <a:ext cx="2045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Technical Review</a:t>
            </a:r>
          </a:p>
        </p:txBody>
      </p:sp>
      <p:pic>
        <p:nvPicPr>
          <p:cNvPr id="22" name="Picture 21" descr="A close up of a sign&#10;&#10;Description generated with high confidence">
            <a:extLst>
              <a:ext uri="{FF2B5EF4-FFF2-40B4-BE49-F238E27FC236}">
                <a16:creationId xmlns:a16="http://schemas.microsoft.com/office/drawing/2014/main" id="{D9E2AE40-B1F6-42AC-A686-08EA73BCF6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95" y="5967343"/>
            <a:ext cx="791818" cy="914400"/>
          </a:xfrm>
          <a:prstGeom prst="rect">
            <a:avLst/>
          </a:prstGeom>
        </p:spPr>
      </p:pic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B26BB37B-5CF2-4637-ADF8-7F24D509F699}"/>
              </a:ext>
            </a:extLst>
          </p:cNvPr>
          <p:cNvSpPr/>
          <p:nvPr/>
        </p:nvSpPr>
        <p:spPr>
          <a:xfrm flipH="1">
            <a:off x="8331199" y="6068290"/>
            <a:ext cx="812800" cy="789709"/>
          </a:xfrm>
          <a:prstGeom prst="rtTriangle">
            <a:avLst/>
          </a:prstGeom>
          <a:solidFill>
            <a:srgbClr val="004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545F49-DCC7-4C6F-B698-6B95604FE8D9}"/>
              </a:ext>
            </a:extLst>
          </p:cNvPr>
          <p:cNvSpPr txBox="1"/>
          <p:nvPr/>
        </p:nvSpPr>
        <p:spPr>
          <a:xfrm>
            <a:off x="8635999" y="6412346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C182343-04DA-49AB-863F-2C977916142E}" type="slidenum">
              <a:rPr lang="en-US" sz="2000" smtClean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10</a:t>
            </a:fld>
            <a:endParaRPr lang="en-US" sz="20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928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7" y="5440218"/>
            <a:ext cx="1227758" cy="141778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635999" y="6412346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2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37066" y="830011"/>
            <a:ext cx="86868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6032238"/>
            <a:ext cx="9143999" cy="825762"/>
          </a:xfrm>
          <a:prstGeom prst="rect">
            <a:avLst/>
          </a:prstGeom>
          <a:solidFill>
            <a:srgbClr val="0042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Triangle 18"/>
          <p:cNvSpPr/>
          <p:nvPr/>
        </p:nvSpPr>
        <p:spPr>
          <a:xfrm flipH="1">
            <a:off x="8314267" y="6050264"/>
            <a:ext cx="812800" cy="78970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619067" y="6435118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BF666DF-608C-463A-B5E6-3CC0B0E1F169}" type="slidenum">
              <a:rPr lang="en-US" sz="2000" smtClean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11</a:t>
            </a:fld>
            <a:endParaRPr lang="en-US" sz="20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7" y="6009660"/>
            <a:ext cx="791817" cy="91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134" y="171848"/>
            <a:ext cx="7886700" cy="681609"/>
          </a:xfrm>
        </p:spPr>
        <p:txBody>
          <a:bodyPr>
            <a:normAutofit/>
          </a:bodyPr>
          <a:lstStyle/>
          <a:p>
            <a:r>
              <a:rPr lang="en-US" sz="4000" dirty="0"/>
              <a:t>CECorps Services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0085" y="1088879"/>
            <a:ext cx="7886700" cy="4351338"/>
          </a:xfrm>
        </p:spPr>
        <p:txBody>
          <a:bodyPr>
            <a:normAutofit/>
          </a:bodyPr>
          <a:lstStyle/>
          <a:p>
            <a:pPr marL="0" indent="0" defTabSz="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3200" dirty="0">
                <a:solidFill>
                  <a:srgbClr val="00426A"/>
                </a:solidFill>
                <a:latin typeface="Open Sans" panose="020B0606030504020204" pitchFamily="34" charset="0"/>
              </a:rPr>
              <a:t>Pro-Bono Engineering Services</a:t>
            </a:r>
          </a:p>
          <a:p>
            <a:pPr lvl="1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rgbClr val="00426A"/>
                </a:solidFill>
                <a:latin typeface="Open Sans" panose="020B0606030504020204" pitchFamily="34" charset="0"/>
              </a:rPr>
              <a:t>Consultation, investigation, evaluation</a:t>
            </a:r>
          </a:p>
          <a:p>
            <a:pPr lvl="1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rgbClr val="00426A"/>
                </a:solidFill>
                <a:latin typeface="Open Sans" panose="020B0606030504020204" pitchFamily="34" charset="0"/>
              </a:rPr>
              <a:t>Planning and design of engineering works and systems</a:t>
            </a:r>
          </a:p>
          <a:p>
            <a:pPr lvl="1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rgbClr val="00426A"/>
                </a:solidFill>
                <a:latin typeface="Open Sans" panose="020B0606030504020204" pitchFamily="34" charset="0"/>
              </a:rPr>
              <a:t>Engineering studies</a:t>
            </a:r>
          </a:p>
          <a:p>
            <a:pPr lvl="1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rgbClr val="00426A"/>
                </a:solidFill>
                <a:latin typeface="Open Sans" panose="020B0606030504020204" pitchFamily="34" charset="0"/>
              </a:rPr>
              <a:t>Owner’s Rep - assuring substantial compliance with drawings and specifications</a:t>
            </a:r>
          </a:p>
        </p:txBody>
      </p:sp>
    </p:spTree>
    <p:extLst>
      <p:ext uri="{BB962C8B-B14F-4D97-AF65-F5344CB8AC3E}">
        <p14:creationId xmlns:p14="http://schemas.microsoft.com/office/powerpoint/2010/main" val="3528953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7" y="5440218"/>
            <a:ext cx="1227758" cy="141778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635999" y="6412346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2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37066" y="830011"/>
            <a:ext cx="86868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6032238"/>
            <a:ext cx="9143999" cy="825762"/>
          </a:xfrm>
          <a:prstGeom prst="rect">
            <a:avLst/>
          </a:prstGeom>
          <a:solidFill>
            <a:srgbClr val="0042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Triangle 18"/>
          <p:cNvSpPr/>
          <p:nvPr/>
        </p:nvSpPr>
        <p:spPr>
          <a:xfrm flipH="1">
            <a:off x="8314267" y="6050264"/>
            <a:ext cx="812800" cy="78970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619067" y="6435118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BF666DF-608C-463A-B5E6-3CC0B0E1F169}" type="slidenum">
              <a:rPr lang="en-US" sz="2000" smtClean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12</a:t>
            </a:fld>
            <a:endParaRPr lang="en-US" sz="20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7" y="6009660"/>
            <a:ext cx="791817" cy="91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6" y="49146"/>
            <a:ext cx="7886700" cy="926738"/>
          </a:xfrm>
        </p:spPr>
        <p:txBody>
          <a:bodyPr>
            <a:normAutofit/>
          </a:bodyPr>
          <a:lstStyle/>
          <a:p>
            <a:r>
              <a:rPr lang="en-US" sz="4000" dirty="0"/>
              <a:t>CECorps Services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0084" y="1161905"/>
            <a:ext cx="8403781" cy="4351338"/>
          </a:xfrm>
        </p:spPr>
        <p:txBody>
          <a:bodyPr>
            <a:normAutofit fontScale="92500" lnSpcReduction="10000"/>
          </a:bodyPr>
          <a:lstStyle/>
          <a:p>
            <a:pPr marL="0" lvl="0" indent="0" defTabSz="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3200" dirty="0">
                <a:solidFill>
                  <a:srgbClr val="00426A"/>
                </a:solidFill>
                <a:latin typeface="Open Sans" panose="020B0606030504020204" pitchFamily="34" charset="0"/>
              </a:rPr>
              <a:t>Outside our scope of services</a:t>
            </a:r>
            <a:r>
              <a:rPr lang="en-US" dirty="0">
                <a:solidFill>
                  <a:srgbClr val="00426A"/>
                </a:solidFill>
                <a:latin typeface="Open Sans" panose="020B0606030504020204" pitchFamily="34" charset="0"/>
              </a:rPr>
              <a:t>:</a:t>
            </a:r>
            <a:endParaRPr lang="EN-US" dirty="0">
              <a:solidFill>
                <a:srgbClr val="00426A"/>
              </a:solidFill>
              <a:latin typeface="Open Sans" panose="020B0606030504020204" pitchFamily="34" charset="0"/>
            </a:endParaRPr>
          </a:p>
          <a:p>
            <a:pPr marL="800100" lvl="2" indent="-34290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000" dirty="0">
                <a:solidFill>
                  <a:srgbClr val="00426A"/>
                </a:solidFill>
                <a:latin typeface="Open Sans" panose="020B0606030504020204" pitchFamily="34" charset="0"/>
              </a:rPr>
              <a:t>Compete where for-hire service is attainable</a:t>
            </a:r>
          </a:p>
          <a:p>
            <a:pPr marL="800100" lvl="2" indent="-34290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000" dirty="0">
                <a:solidFill>
                  <a:srgbClr val="00426A"/>
                </a:solidFill>
                <a:latin typeface="Open Sans" panose="020B0606030504020204" pitchFamily="34" charset="0"/>
              </a:rPr>
              <a:t>Fund project</a:t>
            </a:r>
            <a:r>
              <a:rPr lang="en-US" sz="3000" dirty="0">
                <a:solidFill>
                  <a:srgbClr val="00426A"/>
                </a:solidFill>
                <a:latin typeface="Open Sans" panose="020B0606030504020204" pitchFamily="34" charset="0"/>
              </a:rPr>
              <a:t> team expenses</a:t>
            </a:r>
            <a:r>
              <a:rPr lang="EN-US" sz="3000" dirty="0">
                <a:solidFill>
                  <a:srgbClr val="00426A"/>
                </a:solidFill>
                <a:latin typeface="Open Sans" panose="020B0606030504020204" pitchFamily="34" charset="0"/>
              </a:rPr>
              <a:t>*</a:t>
            </a:r>
            <a:endParaRPr lang="en-US" sz="3000" dirty="0">
              <a:solidFill>
                <a:srgbClr val="00426A"/>
              </a:solidFill>
              <a:latin typeface="Open Sans" panose="020B0606030504020204" pitchFamily="34" charset="0"/>
            </a:endParaRPr>
          </a:p>
          <a:p>
            <a:pPr marL="800100" lvl="2" indent="-34290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000" dirty="0">
                <a:solidFill>
                  <a:srgbClr val="00426A"/>
                </a:solidFill>
                <a:latin typeface="Open Sans" panose="020B0606030504020204" pitchFamily="34" charset="0"/>
              </a:rPr>
              <a:t>Fund capital costs</a:t>
            </a:r>
            <a:endParaRPr lang="EN-US" sz="3000" dirty="0">
              <a:solidFill>
                <a:srgbClr val="00426A"/>
              </a:solidFill>
              <a:latin typeface="Open Sans" panose="020B0606030504020204" pitchFamily="34" charset="0"/>
            </a:endParaRPr>
          </a:p>
          <a:p>
            <a:pPr marL="800100" lvl="2" indent="-34290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000" dirty="0">
                <a:solidFill>
                  <a:srgbClr val="00426A"/>
                </a:solidFill>
                <a:latin typeface="Open Sans" panose="020B0606030504020204" pitchFamily="34" charset="0"/>
              </a:rPr>
              <a:t>Construct projects</a:t>
            </a:r>
          </a:p>
          <a:p>
            <a:pPr marL="800100" lvl="2" indent="-34290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000" dirty="0">
                <a:solidFill>
                  <a:srgbClr val="00426A"/>
                </a:solidFill>
                <a:latin typeface="Open Sans" panose="020B0606030504020204" pitchFamily="34" charset="0"/>
              </a:rPr>
              <a:t>Work on non-engineering projects</a:t>
            </a:r>
            <a:endParaRPr lang="en-US" sz="3000" dirty="0">
              <a:solidFill>
                <a:srgbClr val="00426A"/>
              </a:solidFill>
              <a:latin typeface="Open Sans" panose="020B0606030504020204" pitchFamily="34" charset="0"/>
            </a:endParaRPr>
          </a:p>
          <a:p>
            <a:pPr marL="800100" lvl="2" indent="-34290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>
              <a:solidFill>
                <a:srgbClr val="005DA6"/>
              </a:solidFill>
              <a:latin typeface="Open Sans" panose="020B0606030504020204" pitchFamily="34" charset="0"/>
              <a:cs typeface="Arial" pitchFamily="34" charset="0"/>
            </a:endParaRPr>
          </a:p>
          <a:p>
            <a:pPr marL="800100" lvl="2" indent="-34290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>
              <a:solidFill>
                <a:srgbClr val="005DA6"/>
              </a:solidFill>
              <a:latin typeface="Open Sans" panose="020B0606030504020204" pitchFamily="34" charset="0"/>
              <a:cs typeface="Arial" pitchFamily="34" charset="0"/>
            </a:endParaRPr>
          </a:p>
          <a:p>
            <a:pPr marL="457200" lvl="2" indent="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solidFill>
                  <a:srgbClr val="00426A"/>
                </a:solidFill>
                <a:latin typeface="Open Sans" panose="020B0606030504020204" pitchFamily="34" charset="0"/>
              </a:rPr>
              <a:t>*Except where USDA or other grant funding is available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949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4177" y="122125"/>
            <a:ext cx="7823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426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Where We Work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7" y="5440218"/>
            <a:ext cx="1227758" cy="141778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635999" y="6412346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2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37066" y="830011"/>
            <a:ext cx="86868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1" t="22862" r="23295" b="31588"/>
          <a:stretch/>
        </p:blipFill>
        <p:spPr>
          <a:xfrm>
            <a:off x="0" y="1298129"/>
            <a:ext cx="9144000" cy="4526012"/>
          </a:xfrm>
          <a:prstGeom prst="rect">
            <a:avLst/>
          </a:prstGeom>
        </p:spPr>
      </p:pic>
      <p:sp>
        <p:nvSpPr>
          <p:cNvPr id="19" name="Right Triangle 18"/>
          <p:cNvSpPr/>
          <p:nvPr/>
        </p:nvSpPr>
        <p:spPr>
          <a:xfrm flipH="1">
            <a:off x="8314267" y="6050264"/>
            <a:ext cx="812800" cy="789709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619067" y="6435118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B55B00E-DE43-4331-B7C3-F862F81F96A2}" type="slidenum">
              <a:rPr lang="en-US" sz="2000" smtClean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13</a:t>
            </a:fld>
            <a:endParaRPr lang="en-US" sz="20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776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7" y="5440218"/>
            <a:ext cx="1227758" cy="141778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635999" y="6412346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2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37066" y="830011"/>
            <a:ext cx="86868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6032238"/>
            <a:ext cx="9143999" cy="825762"/>
          </a:xfrm>
          <a:prstGeom prst="rect">
            <a:avLst/>
          </a:prstGeom>
          <a:solidFill>
            <a:srgbClr val="0042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Triangle 18"/>
          <p:cNvSpPr/>
          <p:nvPr/>
        </p:nvSpPr>
        <p:spPr>
          <a:xfrm flipH="1">
            <a:off x="8314267" y="6050264"/>
            <a:ext cx="812800" cy="78970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619067" y="6435118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BF666DF-608C-463A-B5E6-3CC0B0E1F169}" type="slidenum">
              <a:rPr lang="en-US" sz="2000" smtClean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14</a:t>
            </a:fld>
            <a:endParaRPr lang="en-US" sz="20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7" y="6009660"/>
            <a:ext cx="791817" cy="91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77" y="74578"/>
            <a:ext cx="7886700" cy="860678"/>
          </a:xfrm>
        </p:spPr>
        <p:txBody>
          <a:bodyPr>
            <a:normAutofit/>
          </a:bodyPr>
          <a:lstStyle/>
          <a:p>
            <a:r>
              <a:rPr lang="en-US" sz="4000" dirty="0"/>
              <a:t>Effective Partnerships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49" y="1192900"/>
            <a:ext cx="8007349" cy="498406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200" dirty="0"/>
              <a:t>RCAP – nationwide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USDA - nationwide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Environmental Justice Coalition for Water (EJCW) – California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Alabama Center for Rural Enterprise (ACRE) - Alabama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PathStone – Puerto Rico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315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7" y="5440218"/>
            <a:ext cx="1227758" cy="141778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635999" y="6412346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2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37066" y="830011"/>
            <a:ext cx="86868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6032238"/>
            <a:ext cx="9143999" cy="825762"/>
          </a:xfrm>
          <a:prstGeom prst="rect">
            <a:avLst/>
          </a:prstGeom>
          <a:solidFill>
            <a:srgbClr val="0042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Triangle 18"/>
          <p:cNvSpPr/>
          <p:nvPr/>
        </p:nvSpPr>
        <p:spPr>
          <a:xfrm flipH="1">
            <a:off x="8314267" y="6050264"/>
            <a:ext cx="812800" cy="78970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619067" y="6435118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BF666DF-608C-463A-B5E6-3CC0B0E1F169}" type="slidenum">
              <a:rPr lang="en-US" sz="2000" smtClean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15</a:t>
            </a:fld>
            <a:endParaRPr lang="en-US" sz="20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7" y="6009660"/>
            <a:ext cx="791817" cy="91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77" y="249612"/>
            <a:ext cx="7886700" cy="528074"/>
          </a:xfrm>
        </p:spPr>
        <p:txBody>
          <a:bodyPr>
            <a:noAutofit/>
          </a:bodyPr>
          <a:lstStyle/>
          <a:p>
            <a:r>
              <a:rPr lang="en-US" sz="4000" dirty="0"/>
              <a:t>RCAP and CECorps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27567" y="1194574"/>
            <a:ext cx="8208432" cy="4749026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1200"/>
              </a:spcAft>
            </a:pPr>
            <a:r>
              <a:rPr lang="en-US" sz="3200" dirty="0"/>
              <a:t>RCAP is already in the communities that may benefit from CECorps services</a:t>
            </a:r>
          </a:p>
          <a:p>
            <a:pPr marL="457200" indent="-457200">
              <a:spcAft>
                <a:spcPts val="1200"/>
              </a:spcAft>
            </a:pPr>
            <a:r>
              <a:rPr lang="en-US" sz="3200" dirty="0"/>
              <a:t>CECorps can be a technical resource for RCAP</a:t>
            </a:r>
          </a:p>
          <a:p>
            <a:pPr marL="457200" indent="-457200">
              <a:spcAft>
                <a:spcPts val="1200"/>
              </a:spcAft>
            </a:pPr>
            <a:r>
              <a:rPr lang="en-US" sz="3200" dirty="0"/>
              <a:t>Creates a stronger community to project team</a:t>
            </a:r>
          </a:p>
          <a:p>
            <a:pPr marL="457200" indent="-457200">
              <a:spcAft>
                <a:spcPts val="1200"/>
              </a:spcAft>
            </a:pPr>
            <a:r>
              <a:rPr lang="en-US" sz="3200" dirty="0"/>
              <a:t>Similar mission/vision</a:t>
            </a:r>
          </a:p>
        </p:txBody>
      </p:sp>
    </p:spTree>
    <p:extLst>
      <p:ext uri="{BB962C8B-B14F-4D97-AF65-F5344CB8AC3E}">
        <p14:creationId xmlns:p14="http://schemas.microsoft.com/office/powerpoint/2010/main" val="1270006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432691CC-4AB8-48AF-B822-EBF7F4E9E6C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3555" y="1"/>
            <a:ext cx="336042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D6A8E1B4-B839-4C58-B08A-F0B09458080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8847" y="2909477"/>
            <a:ext cx="3725153" cy="3948522"/>
          </a:xfrm>
          <a:custGeom>
            <a:avLst/>
            <a:gdLst>
              <a:gd name="connsiteX0" fmla="*/ 2748962 w 4966870"/>
              <a:gd name="connsiteY0" fmla="*/ 0 h 3948522"/>
              <a:gd name="connsiteX1" fmla="*/ 4870195 w 4966870"/>
              <a:gd name="connsiteY1" fmla="*/ 1000367 h 3948522"/>
              <a:gd name="connsiteX2" fmla="*/ 4966870 w 4966870"/>
              <a:gd name="connsiteY2" fmla="*/ 1129649 h 3948522"/>
              <a:gd name="connsiteX3" fmla="*/ 4966870 w 4966870"/>
              <a:gd name="connsiteY3" fmla="*/ 3948522 h 3948522"/>
              <a:gd name="connsiteX4" fmla="*/ 278430 w 4966870"/>
              <a:gd name="connsiteY4" fmla="*/ 3948522 h 3948522"/>
              <a:gd name="connsiteX5" fmla="*/ 216027 w 4966870"/>
              <a:gd name="connsiteY5" fmla="*/ 3818982 h 3948522"/>
              <a:gd name="connsiteX6" fmla="*/ 0 w 4966870"/>
              <a:gd name="connsiteY6" fmla="*/ 2748962 h 3948522"/>
              <a:gd name="connsiteX7" fmla="*/ 2748962 w 4966870"/>
              <a:gd name="connsiteY7" fmla="*/ 0 h 394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870" h="3948522">
                <a:moveTo>
                  <a:pt x="2748962" y="0"/>
                </a:moveTo>
                <a:cubicBezTo>
                  <a:pt x="3602955" y="0"/>
                  <a:pt x="4365995" y="389418"/>
                  <a:pt x="4870195" y="1000367"/>
                </a:cubicBezTo>
                <a:lnTo>
                  <a:pt x="4966870" y="1129649"/>
                </a:lnTo>
                <a:lnTo>
                  <a:pt x="4966870" y="3948522"/>
                </a:lnTo>
                <a:lnTo>
                  <a:pt x="278430" y="3948522"/>
                </a:lnTo>
                <a:lnTo>
                  <a:pt x="216027" y="3818982"/>
                </a:lnTo>
                <a:cubicBezTo>
                  <a:pt x="76922" y="3490101"/>
                  <a:pt x="0" y="3128515"/>
                  <a:pt x="0" y="2748962"/>
                </a:cubicBezTo>
                <a:cubicBezTo>
                  <a:pt x="0" y="1230752"/>
                  <a:pt x="1230752" y="0"/>
                  <a:pt x="274896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27255" r="-2" b="16149"/>
          <a:stretch/>
        </p:blipFill>
        <p:spPr>
          <a:xfrm>
            <a:off x="4766999" y="64009"/>
            <a:ext cx="3113532" cy="2349401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7361" b="13852"/>
          <a:stretch/>
        </p:blipFill>
        <p:spPr>
          <a:xfrm>
            <a:off x="5543184" y="3075259"/>
            <a:ext cx="3600816" cy="3782741"/>
          </a:xfrm>
          <a:custGeom>
            <a:avLst/>
            <a:gdLst>
              <a:gd name="connsiteX0" fmla="*/ 2583180 w 4801088"/>
              <a:gd name="connsiteY0" fmla="*/ 0 h 3782741"/>
              <a:gd name="connsiteX1" fmla="*/ 4725194 w 4801088"/>
              <a:gd name="connsiteY1" fmla="*/ 1138900 h 3782741"/>
              <a:gd name="connsiteX2" fmla="*/ 4801088 w 4801088"/>
              <a:gd name="connsiteY2" fmla="*/ 1263826 h 3782741"/>
              <a:gd name="connsiteX3" fmla="*/ 4801088 w 4801088"/>
              <a:gd name="connsiteY3" fmla="*/ 3782741 h 3782741"/>
              <a:gd name="connsiteX4" fmla="*/ 296488 w 4801088"/>
              <a:gd name="connsiteY4" fmla="*/ 3782741 h 3782741"/>
              <a:gd name="connsiteX5" fmla="*/ 202999 w 4801088"/>
              <a:gd name="connsiteY5" fmla="*/ 3588671 h 3782741"/>
              <a:gd name="connsiteX6" fmla="*/ 0 w 4801088"/>
              <a:gd name="connsiteY6" fmla="*/ 2583180 h 3782741"/>
              <a:gd name="connsiteX7" fmla="*/ 2583180 w 4801088"/>
              <a:gd name="connsiteY7" fmla="*/ 0 h 378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01088" h="3782741">
                <a:moveTo>
                  <a:pt x="2583180" y="0"/>
                </a:moveTo>
                <a:cubicBezTo>
                  <a:pt x="3474837" y="0"/>
                  <a:pt x="4260977" y="451769"/>
                  <a:pt x="4725194" y="1138900"/>
                </a:cubicBezTo>
                <a:lnTo>
                  <a:pt x="4801088" y="1263826"/>
                </a:lnTo>
                <a:lnTo>
                  <a:pt x="4801088" y="3782741"/>
                </a:lnTo>
                <a:lnTo>
                  <a:pt x="296488" y="3782741"/>
                </a:lnTo>
                <a:lnTo>
                  <a:pt x="202999" y="3588671"/>
                </a:lnTo>
                <a:cubicBezTo>
                  <a:pt x="72283" y="3279623"/>
                  <a:pt x="0" y="2939843"/>
                  <a:pt x="0" y="2583180"/>
                </a:cubicBezTo>
                <a:cubicBezTo>
                  <a:pt x="0" y="1156529"/>
                  <a:pt x="1156529" y="0"/>
                  <a:pt x="2583180" y="0"/>
                </a:cubicBez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BB214D-B17C-40CE-AA04-B6D84AB035F3}"/>
              </a:ext>
            </a:extLst>
          </p:cNvPr>
          <p:cNvGrpSpPr/>
          <p:nvPr/>
        </p:nvGrpSpPr>
        <p:grpSpPr>
          <a:xfrm>
            <a:off x="8331200" y="6068291"/>
            <a:ext cx="812800" cy="789709"/>
            <a:chOff x="8331200" y="6068291"/>
            <a:chExt cx="812800" cy="789709"/>
          </a:xfrm>
        </p:grpSpPr>
        <p:sp>
          <p:nvSpPr>
            <p:cNvPr id="20" name="Right Triangle 19"/>
            <p:cNvSpPr/>
            <p:nvPr/>
          </p:nvSpPr>
          <p:spPr>
            <a:xfrm flipH="1">
              <a:off x="8331200" y="6068291"/>
              <a:ext cx="812800" cy="789709"/>
            </a:xfrm>
            <a:prstGeom prst="rtTriangle">
              <a:avLst/>
            </a:prstGeom>
            <a:solidFill>
              <a:srgbClr val="0042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635999" y="6412346"/>
              <a:ext cx="508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C27D0AB3-0E96-4642-BE08-56E26407E89A}" type="slidenum">
                <a:rPr kumimoji="0" 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16</a:t>
              </a:fld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3833" y="1027907"/>
            <a:ext cx="3958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Salinas Valley, California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3833" y="2623963"/>
            <a:ext cx="4607923" cy="3540364"/>
          </a:xfrm>
        </p:spPr>
        <p:txBody>
          <a:bodyPr anchor="t">
            <a:normAutofit fontScale="92500" lnSpcReduction="20000"/>
          </a:bodyPr>
          <a:lstStyle/>
          <a:p>
            <a:pPr marL="0" lvl="0" indent="0" defTabSz="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3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RCAP Region: </a:t>
            </a:r>
            <a:r>
              <a:rPr lang="en-US" sz="3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RCAC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3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 Team</a:t>
            </a:r>
            <a:r>
              <a:rPr lang="en-US" sz="3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Multiple CECorps project teams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Engineered alternatives to drinking water source contamination. Currently seeking funding for implementation.</a:t>
            </a:r>
          </a:p>
          <a:p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-5593895" y="1027907"/>
            <a:ext cx="3612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</a:pPr>
            <a:endParaRPr lang="en-US" sz="2400" dirty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95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862BE82-D00D-42C1-BF16-93AA37870C3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6D92C2D-1D3D-4974-918C-06579FB354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49" y="-2"/>
            <a:ext cx="4081393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4" t="-1" r="11947" b="-1"/>
          <a:stretch/>
        </p:blipFill>
        <p:spPr>
          <a:xfrm>
            <a:off x="4528575" y="1383632"/>
            <a:ext cx="4568749" cy="346718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446" y="446163"/>
            <a:ext cx="4148313" cy="1268095"/>
          </a:xfrm>
        </p:spPr>
        <p:txBody>
          <a:bodyPr>
            <a:noAutofit/>
          </a:bodyPr>
          <a:lstStyle/>
          <a:p>
            <a:r>
              <a:rPr lang="en-US" sz="3200" dirty="0"/>
              <a:t>Lake Morena, Colonias, California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2830" y="1714258"/>
            <a:ext cx="3697217" cy="3681331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b="1" dirty="0">
                <a:ea typeface="Open Sans" panose="020B0606030504020204" pitchFamily="34" charset="0"/>
                <a:cs typeface="Open Sans" panose="020B0606030504020204" pitchFamily="34" charset="0"/>
              </a:rPr>
              <a:t>RCAP Region: </a:t>
            </a:r>
            <a:r>
              <a:rPr lang="en-US" sz="2800" dirty="0">
                <a:ea typeface="Open Sans" panose="020B0606030504020204" pitchFamily="34" charset="0"/>
                <a:cs typeface="Open Sans" panose="020B0606030504020204" pitchFamily="34" charset="0"/>
              </a:rPr>
              <a:t>RCAC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800" b="1" dirty="0">
                <a:ea typeface="Open Sans" panose="020B0606030504020204" pitchFamily="34" charset="0"/>
                <a:cs typeface="Open Sans" panose="020B0606030504020204" pitchFamily="34" charset="0"/>
              </a:rPr>
              <a:t>Project team: </a:t>
            </a:r>
            <a:r>
              <a:rPr lang="en-US" sz="2800" dirty="0">
                <a:ea typeface="Open Sans" panose="020B0606030504020204" pitchFamily="34" charset="0"/>
                <a:cs typeface="Open Sans" panose="020B0606030504020204" pitchFamily="34" charset="0"/>
              </a:rPr>
              <a:t>TBD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000" dirty="0"/>
              <a:t>Requesting assistance on water source and hydrogeologic investigation;  Preliminary Engineering Report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593895" y="1027907"/>
            <a:ext cx="3612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</a:pPr>
            <a:endParaRPr lang="en-US" sz="2400" dirty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157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C6A2225-94AF-4BC4-98F4-77746E7B10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43831" y="1"/>
            <a:ext cx="3500169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48F5915-2CE1-4F74-88C5-D4366893D2D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3552" y="3918051"/>
            <a:ext cx="2690448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2" r="14795"/>
          <a:stretch/>
        </p:blipFill>
        <p:spPr>
          <a:xfrm>
            <a:off x="5767371" y="10"/>
            <a:ext cx="3376630" cy="344820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910"/>
          <a:stretch/>
        </p:blipFill>
        <p:spPr>
          <a:xfrm>
            <a:off x="6576620" y="4082141"/>
            <a:ext cx="2567381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6737" y="595957"/>
            <a:ext cx="4790327" cy="1325563"/>
          </a:xfrm>
        </p:spPr>
        <p:txBody>
          <a:bodyPr>
            <a:normAutofit/>
          </a:bodyPr>
          <a:lstStyle/>
          <a:p>
            <a:r>
              <a:rPr lang="en-US" sz="3600" dirty="0"/>
              <a:t>Red Feather Lakes, Colorado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20071" y="1978405"/>
            <a:ext cx="4786993" cy="4283637"/>
          </a:xfrm>
        </p:spPr>
        <p:txBody>
          <a:bodyPr anchor="t">
            <a:normAutofit/>
          </a:bodyPr>
          <a:lstStyle/>
          <a:p>
            <a:pPr marL="0" indent="0">
              <a:spcAft>
                <a:spcPts val="1500"/>
              </a:spcAft>
              <a:buNone/>
            </a:pP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RCAP Region: 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RCAC</a:t>
            </a:r>
          </a:p>
          <a:p>
            <a:pPr marL="0" indent="0"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 team: 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AWWA Rocky Mountain Section</a:t>
            </a:r>
          </a:p>
          <a:p>
            <a:pPr marL="0" indent="0">
              <a:spcAft>
                <a:spcPts val="1500"/>
              </a:spcAft>
              <a:buNone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Developing an engineering assessment and design for water and wastewater distribution systems.  Also  assisting  with community education and potential funding options. 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-5593895" y="1027907"/>
            <a:ext cx="3612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</a:pPr>
            <a:endParaRPr lang="en-US" sz="2400" dirty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2222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F74D28C-3268-4E35-8EE1-D92CB4A85A7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413" y="0"/>
            <a:ext cx="4629587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1035" r="32566" b="1"/>
          <a:stretch/>
        </p:blipFill>
        <p:spPr>
          <a:xfrm>
            <a:off x="4625884" y="10"/>
            <a:ext cx="4518116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6735" y="703831"/>
            <a:ext cx="3754752" cy="1325563"/>
          </a:xfrm>
        </p:spPr>
        <p:txBody>
          <a:bodyPr>
            <a:normAutofit/>
          </a:bodyPr>
          <a:lstStyle/>
          <a:p>
            <a:r>
              <a:rPr lang="en-US" dirty="0"/>
              <a:t>Grover Hill, Ohio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2316" y="2183907"/>
            <a:ext cx="4269684" cy="4465468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spcBef>
                <a:spcPts val="1800"/>
              </a:spcBef>
              <a:spcAft>
                <a:spcPts val="1500"/>
              </a:spcAft>
              <a:buNone/>
            </a:pPr>
            <a:r>
              <a:rPr lang="en-US" sz="3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RCAP Region: </a:t>
            </a:r>
            <a:r>
              <a:rPr lang="en-US" sz="3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 Lakes RCAP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3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 team: </a:t>
            </a:r>
            <a:r>
              <a:rPr lang="en-US" sz="3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AWWA Ohio Section</a:t>
            </a:r>
          </a:p>
          <a:p>
            <a:pPr marL="0" indent="0">
              <a:lnSpc>
                <a:spcPct val="110000"/>
              </a:lnSpc>
              <a:spcAft>
                <a:spcPts val="1500"/>
              </a:spcAft>
              <a:buNone/>
            </a:pPr>
            <a:r>
              <a:rPr lang="en-US" sz="2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Identified collection system repair and replacement alternatives and provided a cost analysis of evaluated options. Village now evaluating options.</a:t>
            </a:r>
          </a:p>
          <a:p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-5593895" y="1027907"/>
            <a:ext cx="3612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</a:pPr>
            <a:endParaRPr lang="en-US" sz="2400" dirty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803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EC0FA1D-F2FC-4422-AE6C-29F0954AA0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635" y="5781060"/>
            <a:ext cx="870999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 defTabSz="457200"/>
            <a:r>
              <a:rPr lang="en-US" dirty="0">
                <a:solidFill>
                  <a:schemeClr val="accent1"/>
                </a:solidFill>
                <a:latin typeface="Open Sans Semibold" panose="020B0706030804020204" pitchFamily="34" charset="0"/>
              </a:rPr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2023" y="963877"/>
            <a:ext cx="4978218" cy="4930246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100" b="1" dirty="0">
                <a:latin typeface="Open Sans" panose="020B0606030504020204"/>
                <a:cs typeface="Arial" pitchFamily="34" charset="0"/>
              </a:rPr>
              <a:t>Who We Are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100" b="1" dirty="0">
                <a:latin typeface="Open Sans" panose="020B0606030504020204"/>
                <a:cs typeface="Arial" pitchFamily="34" charset="0"/>
              </a:rPr>
              <a:t>The Need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100" b="1" dirty="0">
                <a:latin typeface="Open Sans" panose="020B0606030504020204"/>
                <a:cs typeface="Arial" pitchFamily="34" charset="0"/>
              </a:rPr>
              <a:t>CECorps Services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100" b="1" dirty="0">
                <a:latin typeface="Open Sans" panose="020B0606030504020204"/>
                <a:cs typeface="Arial" pitchFamily="34" charset="0"/>
              </a:rPr>
              <a:t>Partnerships and Projects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100" b="1" dirty="0">
                <a:latin typeface="Open Sans" panose="020B0606030504020204"/>
                <a:cs typeface="Arial" pitchFamily="34" charset="0"/>
              </a:rPr>
              <a:t>Discussion/Q&amp;A</a:t>
            </a:r>
            <a:endParaRPr lang="en-US" sz="2100" b="1" dirty="0">
              <a:latin typeface="Open Sans" panose="020B0606030504020204"/>
            </a:endParaRPr>
          </a:p>
        </p:txBody>
      </p:sp>
    </p:spTree>
    <p:extLst>
      <p:ext uri="{BB962C8B-B14F-4D97-AF65-F5344CB8AC3E}">
        <p14:creationId xmlns:p14="http://schemas.microsoft.com/office/powerpoint/2010/main" val="4130004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EE1FC7B4-E4A7-4452-B413-1A623E3A723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40065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68605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 descr="A sign on a pole&#10;&#10;Description generated with very high confidence"/>
          <p:cNvPicPr>
            <a:picLocks noChangeAspect="1"/>
          </p:cNvPicPr>
          <p:nvPr/>
        </p:nvPicPr>
        <p:blipFill rotWithShape="1">
          <a:blip r:embed="rId3"/>
          <a:srcRect l="1092" r="7407"/>
          <a:stretch/>
        </p:blipFill>
        <p:spPr>
          <a:xfrm>
            <a:off x="5351564" y="1027908"/>
            <a:ext cx="3392233" cy="514905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BB214D-B17C-40CE-AA04-B6D84AB035F3}"/>
              </a:ext>
            </a:extLst>
          </p:cNvPr>
          <p:cNvGrpSpPr/>
          <p:nvPr/>
        </p:nvGrpSpPr>
        <p:grpSpPr>
          <a:xfrm>
            <a:off x="8331200" y="6068291"/>
            <a:ext cx="812800" cy="789709"/>
            <a:chOff x="8331200" y="6068291"/>
            <a:chExt cx="812800" cy="789709"/>
          </a:xfrm>
        </p:grpSpPr>
        <p:sp>
          <p:nvSpPr>
            <p:cNvPr id="20" name="Right Triangle 19"/>
            <p:cNvSpPr/>
            <p:nvPr/>
          </p:nvSpPr>
          <p:spPr>
            <a:xfrm flipH="1">
              <a:off x="8331200" y="6068291"/>
              <a:ext cx="812800" cy="789709"/>
            </a:xfrm>
            <a:prstGeom prst="rtTriangle">
              <a:avLst/>
            </a:prstGeom>
            <a:solidFill>
              <a:srgbClr val="0042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635999" y="6412346"/>
              <a:ext cx="508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C27D0AB3-0E96-4642-BE08-56E26407E89A}" type="slidenum">
                <a:rPr kumimoji="0" 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20</a:t>
              </a:fld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6737" y="370249"/>
            <a:ext cx="4038352" cy="1325563"/>
          </a:xfrm>
        </p:spPr>
        <p:txBody>
          <a:bodyPr>
            <a:normAutofit/>
          </a:bodyPr>
          <a:lstStyle/>
          <a:p>
            <a:r>
              <a:rPr lang="en-US" sz="3600" dirty="0"/>
              <a:t>Independence Village, Maryland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649" y="2191807"/>
            <a:ext cx="4038351" cy="3985155"/>
          </a:xfrm>
        </p:spPr>
        <p:txBody>
          <a:bodyPr>
            <a:normAutofit/>
          </a:bodyPr>
          <a:lstStyle/>
          <a:p>
            <a:pPr marL="0" indent="0">
              <a:spcAft>
                <a:spcPts val="1500"/>
              </a:spcAft>
              <a:buNone/>
            </a:pP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RCAP Region: 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SERCAP</a:t>
            </a:r>
          </a:p>
          <a:p>
            <a:pPr marL="0" indent="0">
              <a:spcAft>
                <a:spcPts val="1500"/>
              </a:spcAft>
              <a:buNone/>
            </a:pP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 team: 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TBD</a:t>
            </a:r>
          </a:p>
          <a:p>
            <a:pPr marL="0" indent="0">
              <a:spcAft>
                <a:spcPts val="1500"/>
              </a:spcAft>
              <a:buNone/>
            </a:pPr>
            <a:r>
              <a:rPr lang="en-US" sz="2400" dirty="0"/>
              <a:t>Requesting a study of options and costs for providing safe drinking water to its 24 homes.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593895" y="1027907"/>
            <a:ext cx="3612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</a:pPr>
            <a:endParaRPr lang="en-US" sz="2400" dirty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669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: Shape 24">
            <a:extLst>
              <a:ext uri="{FF2B5EF4-FFF2-40B4-BE49-F238E27FC236}">
                <a16:creationId xmlns:a16="http://schemas.microsoft.com/office/drawing/2014/main" id="{432691CC-4AB8-48AF-B822-EBF7F4E9E6C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3555" y="1"/>
            <a:ext cx="336042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6A8E1B4-B839-4C58-B08A-F0B09458080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8847" y="2909477"/>
            <a:ext cx="3725153" cy="3948522"/>
          </a:xfrm>
          <a:custGeom>
            <a:avLst/>
            <a:gdLst>
              <a:gd name="connsiteX0" fmla="*/ 2748962 w 4966870"/>
              <a:gd name="connsiteY0" fmla="*/ 0 h 3948522"/>
              <a:gd name="connsiteX1" fmla="*/ 4870195 w 4966870"/>
              <a:gd name="connsiteY1" fmla="*/ 1000367 h 3948522"/>
              <a:gd name="connsiteX2" fmla="*/ 4966870 w 4966870"/>
              <a:gd name="connsiteY2" fmla="*/ 1129649 h 3948522"/>
              <a:gd name="connsiteX3" fmla="*/ 4966870 w 4966870"/>
              <a:gd name="connsiteY3" fmla="*/ 3948522 h 3948522"/>
              <a:gd name="connsiteX4" fmla="*/ 278430 w 4966870"/>
              <a:gd name="connsiteY4" fmla="*/ 3948522 h 3948522"/>
              <a:gd name="connsiteX5" fmla="*/ 216027 w 4966870"/>
              <a:gd name="connsiteY5" fmla="*/ 3818982 h 3948522"/>
              <a:gd name="connsiteX6" fmla="*/ 0 w 4966870"/>
              <a:gd name="connsiteY6" fmla="*/ 2748962 h 3948522"/>
              <a:gd name="connsiteX7" fmla="*/ 2748962 w 4966870"/>
              <a:gd name="connsiteY7" fmla="*/ 0 h 394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870" h="3948522">
                <a:moveTo>
                  <a:pt x="2748962" y="0"/>
                </a:moveTo>
                <a:cubicBezTo>
                  <a:pt x="3602955" y="0"/>
                  <a:pt x="4365995" y="389418"/>
                  <a:pt x="4870195" y="1000367"/>
                </a:cubicBezTo>
                <a:lnTo>
                  <a:pt x="4966870" y="1129649"/>
                </a:lnTo>
                <a:lnTo>
                  <a:pt x="4966870" y="3948522"/>
                </a:lnTo>
                <a:lnTo>
                  <a:pt x="278430" y="3948522"/>
                </a:lnTo>
                <a:lnTo>
                  <a:pt x="216027" y="3818982"/>
                </a:lnTo>
                <a:cubicBezTo>
                  <a:pt x="76922" y="3490101"/>
                  <a:pt x="0" y="3128515"/>
                  <a:pt x="0" y="2748962"/>
                </a:cubicBezTo>
                <a:cubicBezTo>
                  <a:pt x="0" y="1230752"/>
                  <a:pt x="1230752" y="0"/>
                  <a:pt x="274896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" b="-4"/>
          <a:stretch/>
        </p:blipFill>
        <p:spPr>
          <a:xfrm>
            <a:off x="4766999" y="1"/>
            <a:ext cx="3113532" cy="2349401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0" r="10486" b="-1"/>
          <a:stretch/>
        </p:blipFill>
        <p:spPr>
          <a:xfrm>
            <a:off x="5543184" y="3075259"/>
            <a:ext cx="3600816" cy="3782741"/>
          </a:xfrm>
          <a:custGeom>
            <a:avLst/>
            <a:gdLst>
              <a:gd name="connsiteX0" fmla="*/ 2583180 w 4801088"/>
              <a:gd name="connsiteY0" fmla="*/ 0 h 3782741"/>
              <a:gd name="connsiteX1" fmla="*/ 4725194 w 4801088"/>
              <a:gd name="connsiteY1" fmla="*/ 1138900 h 3782741"/>
              <a:gd name="connsiteX2" fmla="*/ 4801088 w 4801088"/>
              <a:gd name="connsiteY2" fmla="*/ 1263826 h 3782741"/>
              <a:gd name="connsiteX3" fmla="*/ 4801088 w 4801088"/>
              <a:gd name="connsiteY3" fmla="*/ 3782741 h 3782741"/>
              <a:gd name="connsiteX4" fmla="*/ 296488 w 4801088"/>
              <a:gd name="connsiteY4" fmla="*/ 3782741 h 3782741"/>
              <a:gd name="connsiteX5" fmla="*/ 202999 w 4801088"/>
              <a:gd name="connsiteY5" fmla="*/ 3588671 h 3782741"/>
              <a:gd name="connsiteX6" fmla="*/ 0 w 4801088"/>
              <a:gd name="connsiteY6" fmla="*/ 2583180 h 3782741"/>
              <a:gd name="connsiteX7" fmla="*/ 2583180 w 4801088"/>
              <a:gd name="connsiteY7" fmla="*/ 0 h 378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01088" h="3782741">
                <a:moveTo>
                  <a:pt x="2583180" y="0"/>
                </a:moveTo>
                <a:cubicBezTo>
                  <a:pt x="3474837" y="0"/>
                  <a:pt x="4260977" y="451769"/>
                  <a:pt x="4725194" y="1138900"/>
                </a:cubicBezTo>
                <a:lnTo>
                  <a:pt x="4801088" y="1263826"/>
                </a:lnTo>
                <a:lnTo>
                  <a:pt x="4801088" y="3782741"/>
                </a:lnTo>
                <a:lnTo>
                  <a:pt x="296488" y="3782741"/>
                </a:lnTo>
                <a:lnTo>
                  <a:pt x="202999" y="3588671"/>
                </a:lnTo>
                <a:cubicBezTo>
                  <a:pt x="72283" y="3279623"/>
                  <a:pt x="0" y="2939843"/>
                  <a:pt x="0" y="2583180"/>
                </a:cubicBezTo>
                <a:cubicBezTo>
                  <a:pt x="0" y="1156529"/>
                  <a:pt x="1156529" y="0"/>
                  <a:pt x="2583180" y="0"/>
                </a:cubicBez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BB214D-B17C-40CE-AA04-B6D84AB035F3}"/>
              </a:ext>
            </a:extLst>
          </p:cNvPr>
          <p:cNvGrpSpPr/>
          <p:nvPr/>
        </p:nvGrpSpPr>
        <p:grpSpPr>
          <a:xfrm>
            <a:off x="8331200" y="6068291"/>
            <a:ext cx="812800" cy="789709"/>
            <a:chOff x="8331200" y="6068291"/>
            <a:chExt cx="812800" cy="789709"/>
          </a:xfrm>
        </p:grpSpPr>
        <p:sp>
          <p:nvSpPr>
            <p:cNvPr id="20" name="Right Triangle 19"/>
            <p:cNvSpPr/>
            <p:nvPr/>
          </p:nvSpPr>
          <p:spPr>
            <a:xfrm flipH="1">
              <a:off x="8331200" y="6068291"/>
              <a:ext cx="812800" cy="789709"/>
            </a:xfrm>
            <a:prstGeom prst="rtTriangle">
              <a:avLst/>
            </a:prstGeom>
            <a:solidFill>
              <a:srgbClr val="0042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635999" y="6412346"/>
              <a:ext cx="508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C27D0AB3-0E96-4642-BE08-56E26407E89A}" type="slidenum">
                <a:rPr kumimoji="0" 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21</a:t>
              </a:fld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2147" y="594215"/>
            <a:ext cx="3958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Cedar Gulch, South Dakota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32147" y="2064114"/>
            <a:ext cx="4221219" cy="4199671"/>
          </a:xfrm>
        </p:spPr>
        <p:txBody>
          <a:bodyPr anchor="t">
            <a:normAutofit lnSpcReduction="10000"/>
          </a:bodyPr>
          <a:lstStyle/>
          <a:p>
            <a:pPr marL="0" indent="0">
              <a:spcAft>
                <a:spcPts val="1500"/>
              </a:spcAft>
              <a:buNone/>
            </a:pP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RCAP Region: 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MAP</a:t>
            </a:r>
          </a:p>
          <a:p>
            <a:pPr marL="0" indent="0">
              <a:spcAft>
                <a:spcPts val="1500"/>
              </a:spcAft>
              <a:buNone/>
            </a:pP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 team: 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EWB-USA Norther Virginia Professionals</a:t>
            </a:r>
          </a:p>
          <a:p>
            <a:pPr marL="0" lvl="0" indent="0">
              <a:buNone/>
            </a:pPr>
            <a:r>
              <a:rPr lang="en-US" sz="2400" dirty="0">
                <a:ea typeface="Open Sans"/>
                <a:cs typeface="Open Sans"/>
                <a:sym typeface="Open Sans"/>
              </a:rPr>
              <a:t>Provided recommended alternatives with cost evaluation addressing contamination and distribution system issues. Community pursuing available funding. 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-5593895" y="1027907"/>
            <a:ext cx="3612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</a:pPr>
            <a:endParaRPr lang="en-US" sz="2400" dirty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744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4" r="-1" b="13491"/>
          <a:stretch/>
        </p:blipFill>
        <p:spPr>
          <a:xfrm>
            <a:off x="-12" y="10"/>
            <a:ext cx="9141713" cy="6857990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F62D2A7-8207-488C-9F46-316BA81A16C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6" b="-2"/>
          <a:stretch/>
        </p:blipFill>
        <p:spPr>
          <a:xfrm>
            <a:off x="-1737" y="-2"/>
            <a:ext cx="4081393" cy="5654940"/>
          </a:xfrm>
          <a:custGeom>
            <a:avLst/>
            <a:gdLst>
              <a:gd name="connsiteX0" fmla="*/ 0 w 5067519"/>
              <a:gd name="connsiteY0" fmla="*/ 0 h 5265942"/>
              <a:gd name="connsiteX1" fmla="*/ 4097786 w 5067519"/>
              <a:gd name="connsiteY1" fmla="*/ 0 h 5265942"/>
              <a:gd name="connsiteX2" fmla="*/ 4176264 w 5067519"/>
              <a:gd name="connsiteY2" fmla="*/ 71326 h 5265942"/>
              <a:gd name="connsiteX3" fmla="*/ 5067519 w 5067519"/>
              <a:gd name="connsiteY3" fmla="*/ 2223006 h 5265942"/>
              <a:gd name="connsiteX4" fmla="*/ 2024583 w 5067519"/>
              <a:gd name="connsiteY4" fmla="*/ 5265942 h 5265942"/>
              <a:gd name="connsiteX5" fmla="*/ 145914 w 5067519"/>
              <a:gd name="connsiteY5" fmla="*/ 4616926 h 5265942"/>
              <a:gd name="connsiteX6" fmla="*/ 0 w 5067519"/>
              <a:gd name="connsiteY6" fmla="*/ 4489006 h 5265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7519" h="5265942">
                <a:moveTo>
                  <a:pt x="0" y="0"/>
                </a:moveTo>
                <a:lnTo>
                  <a:pt x="4097786" y="0"/>
                </a:lnTo>
                <a:lnTo>
                  <a:pt x="4176264" y="71326"/>
                </a:lnTo>
                <a:cubicBezTo>
                  <a:pt x="4726927" y="621989"/>
                  <a:pt x="5067519" y="1382723"/>
                  <a:pt x="5067519" y="2223006"/>
                </a:cubicBezTo>
                <a:cubicBezTo>
                  <a:pt x="5067519" y="3903573"/>
                  <a:pt x="3705150" y="5265942"/>
                  <a:pt x="2024583" y="5265942"/>
                </a:cubicBezTo>
                <a:cubicBezTo>
                  <a:pt x="1315594" y="5265942"/>
                  <a:pt x="663237" y="5023470"/>
                  <a:pt x="145914" y="4616926"/>
                </a:cubicBezTo>
                <a:lnTo>
                  <a:pt x="0" y="4489006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BB214D-B17C-40CE-AA04-B6D84AB035F3}"/>
              </a:ext>
            </a:extLst>
          </p:cNvPr>
          <p:cNvGrpSpPr/>
          <p:nvPr/>
        </p:nvGrpSpPr>
        <p:grpSpPr>
          <a:xfrm>
            <a:off x="8331200" y="6068291"/>
            <a:ext cx="812800" cy="789709"/>
            <a:chOff x="8331200" y="6068291"/>
            <a:chExt cx="812800" cy="789709"/>
          </a:xfrm>
        </p:grpSpPr>
        <p:sp>
          <p:nvSpPr>
            <p:cNvPr id="20" name="Right Triangle 19"/>
            <p:cNvSpPr/>
            <p:nvPr/>
          </p:nvSpPr>
          <p:spPr>
            <a:xfrm flipH="1">
              <a:off x="8331200" y="6068291"/>
              <a:ext cx="812800" cy="789709"/>
            </a:xfrm>
            <a:prstGeom prst="rtTriangle">
              <a:avLst/>
            </a:prstGeom>
            <a:solidFill>
              <a:srgbClr val="0042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635999" y="6412346"/>
              <a:ext cx="508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C27D0AB3-0E96-4642-BE08-56E26407E89A}" type="slidenum">
                <a:rPr kumimoji="0" 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22</a:t>
              </a:fld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40250" y="419025"/>
            <a:ext cx="3985902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Cherokee Hills, Tennessee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637506" y="1744588"/>
            <a:ext cx="4492472" cy="5613231"/>
          </a:xfrm>
        </p:spPr>
        <p:txBody>
          <a:bodyPr anchor="t">
            <a:normAutofit/>
          </a:bodyPr>
          <a:lstStyle/>
          <a:p>
            <a:pPr marL="0" indent="0">
              <a:spcAft>
                <a:spcPts val="1500"/>
              </a:spcAft>
              <a:buNone/>
            </a:pP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RCAP Region: 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Communities Unlimited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 team: 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AWWA Tennessee Section</a:t>
            </a:r>
          </a:p>
          <a:p>
            <a:pPr marL="0" lvl="0" indent="0" fontAlgn="ctr">
              <a:buNone/>
            </a:pPr>
            <a:r>
              <a:rPr lang="en-US" sz="2400" dirty="0"/>
              <a:t>Request for assistance with metering and a rate study. Additionally, inspect water source, treatment process, and distribution systems and provide recommendations for improvement /optimization</a:t>
            </a:r>
          </a:p>
        </p:txBody>
      </p:sp>
    </p:spTree>
    <p:extLst>
      <p:ext uri="{BB962C8B-B14F-4D97-AF65-F5344CB8AC3E}">
        <p14:creationId xmlns:p14="http://schemas.microsoft.com/office/powerpoint/2010/main" val="1090130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F74D28C-3268-4E35-8EE1-D92CB4A85A7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413" y="0"/>
            <a:ext cx="4629587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0983" t="575" r="21959" b="-575"/>
          <a:stretch/>
        </p:blipFill>
        <p:spPr>
          <a:xfrm>
            <a:off x="4625884" y="10"/>
            <a:ext cx="4518116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BB214D-B17C-40CE-AA04-B6D84AB035F3}"/>
              </a:ext>
            </a:extLst>
          </p:cNvPr>
          <p:cNvGrpSpPr/>
          <p:nvPr/>
        </p:nvGrpSpPr>
        <p:grpSpPr>
          <a:xfrm>
            <a:off x="8331200" y="6068291"/>
            <a:ext cx="812800" cy="789709"/>
            <a:chOff x="8331200" y="6068291"/>
            <a:chExt cx="812800" cy="789709"/>
          </a:xfrm>
        </p:grpSpPr>
        <p:sp>
          <p:nvSpPr>
            <p:cNvPr id="20" name="Right Triangle 19"/>
            <p:cNvSpPr/>
            <p:nvPr/>
          </p:nvSpPr>
          <p:spPr>
            <a:xfrm flipH="1">
              <a:off x="8331200" y="6068291"/>
              <a:ext cx="812800" cy="789709"/>
            </a:xfrm>
            <a:prstGeom prst="rtTriangle">
              <a:avLst/>
            </a:prstGeom>
            <a:solidFill>
              <a:srgbClr val="0042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635999" y="6412346"/>
              <a:ext cx="508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C27D0AB3-0E96-4642-BE08-56E26407E89A}" type="slidenum">
                <a:rPr kumimoji="0" 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23</a:t>
              </a:fld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5717" y="579543"/>
            <a:ext cx="3754752" cy="1325563"/>
          </a:xfrm>
        </p:spPr>
        <p:txBody>
          <a:bodyPr>
            <a:normAutofit/>
          </a:bodyPr>
          <a:lstStyle/>
          <a:p>
            <a:r>
              <a:rPr lang="en-US" sz="3600" dirty="0"/>
              <a:t>Tangier Island, Virginia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20071" y="1993092"/>
            <a:ext cx="4040914" cy="4419253"/>
          </a:xfrm>
        </p:spPr>
        <p:txBody>
          <a:bodyPr anchor="t"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Aft>
                <a:spcPts val="1500"/>
              </a:spcAft>
              <a:buNone/>
            </a:pPr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RCAP Region: 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SERCAP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4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 team: 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AWWA Virginia Section</a:t>
            </a:r>
          </a:p>
          <a:p>
            <a:pPr marL="0" indent="0">
              <a:lnSpc>
                <a:spcPct val="120000"/>
              </a:lnSpc>
              <a:spcAft>
                <a:spcPts val="1500"/>
              </a:spcAft>
              <a:buNone/>
            </a:pPr>
            <a:r>
              <a:rPr lang="en-US" sz="3400" dirty="0"/>
              <a:t>Provide recommendations and design to renovate water well heads and  distribution system. Also assess water tower electrical components.</a:t>
            </a:r>
            <a:r>
              <a:rPr lang="en-US" dirty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4431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8EA6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What is CECorps Impact?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4051619"/>
            <a:ext cx="4747116" cy="2539178"/>
            <a:chOff x="0" y="4051619"/>
            <a:chExt cx="4747116" cy="253917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366A766-39B2-42DB-9F2A-E8E8A3883315}"/>
                </a:ext>
              </a:extLst>
            </p:cNvPr>
            <p:cNvGrpSpPr/>
            <p:nvPr/>
          </p:nvGrpSpPr>
          <p:grpSpPr>
            <a:xfrm>
              <a:off x="0" y="4051619"/>
              <a:ext cx="4747116" cy="1615849"/>
              <a:chOff x="0" y="4051619"/>
              <a:chExt cx="4747116" cy="1615849"/>
            </a:xfrm>
          </p:grpSpPr>
          <p:sp>
            <p:nvSpPr>
              <p:cNvPr id="47" name="Freeform 67"/>
              <p:cNvSpPr>
                <a:spLocks/>
              </p:cNvSpPr>
              <p:nvPr/>
            </p:nvSpPr>
            <p:spPr bwMode="auto">
              <a:xfrm>
                <a:off x="1549438" y="4051619"/>
                <a:ext cx="3197678" cy="1615849"/>
              </a:xfrm>
              <a:custGeom>
                <a:avLst/>
                <a:gdLst>
                  <a:gd name="T0" fmla="*/ 5149 w 6203"/>
                  <a:gd name="T1" fmla="*/ 85 h 3134"/>
                  <a:gd name="T2" fmla="*/ 4668 w 6203"/>
                  <a:gd name="T3" fmla="*/ 0 h 3134"/>
                  <a:gd name="T4" fmla="*/ 4637 w 6203"/>
                  <a:gd name="T5" fmla="*/ 406 h 3134"/>
                  <a:gd name="T6" fmla="*/ 4726 w 6203"/>
                  <a:gd name="T7" fmla="*/ 409 h 3134"/>
                  <a:gd name="T8" fmla="*/ 5057 w 6203"/>
                  <a:gd name="T9" fmla="*/ 485 h 3134"/>
                  <a:gd name="T10" fmla="*/ 5345 w 6203"/>
                  <a:gd name="T11" fmla="*/ 648 h 3134"/>
                  <a:gd name="T12" fmla="*/ 5574 w 6203"/>
                  <a:gd name="T13" fmla="*/ 882 h 3134"/>
                  <a:gd name="T14" fmla="*/ 5728 w 6203"/>
                  <a:gd name="T15" fmla="*/ 1174 h 3134"/>
                  <a:gd name="T16" fmla="*/ 5795 w 6203"/>
                  <a:gd name="T17" fmla="*/ 1508 h 3134"/>
                  <a:gd name="T18" fmla="*/ 5784 w 6203"/>
                  <a:gd name="T19" fmla="*/ 1744 h 3134"/>
                  <a:gd name="T20" fmla="*/ 5682 w 6203"/>
                  <a:gd name="T21" fmla="*/ 2071 h 3134"/>
                  <a:gd name="T22" fmla="*/ 5495 w 6203"/>
                  <a:gd name="T23" fmla="*/ 2347 h 3134"/>
                  <a:gd name="T24" fmla="*/ 5238 w 6203"/>
                  <a:gd name="T25" fmla="*/ 2560 h 3134"/>
                  <a:gd name="T26" fmla="*/ 4926 w 6203"/>
                  <a:gd name="T27" fmla="*/ 2691 h 3134"/>
                  <a:gd name="T28" fmla="*/ 4637 w 6203"/>
                  <a:gd name="T29" fmla="*/ 2728 h 3134"/>
                  <a:gd name="T30" fmla="*/ 4635 w 6203"/>
                  <a:gd name="T31" fmla="*/ 2728 h 3134"/>
                  <a:gd name="T32" fmla="*/ 4350 w 6203"/>
                  <a:gd name="T33" fmla="*/ 2694 h 3134"/>
                  <a:gd name="T34" fmla="*/ 4044 w 6203"/>
                  <a:gd name="T35" fmla="*/ 2567 h 3134"/>
                  <a:gd name="T36" fmla="*/ 3789 w 6203"/>
                  <a:gd name="T37" fmla="*/ 2363 h 3134"/>
                  <a:gd name="T38" fmla="*/ 3600 w 6203"/>
                  <a:gd name="T39" fmla="*/ 2095 h 3134"/>
                  <a:gd name="T40" fmla="*/ 3492 w 6203"/>
                  <a:gd name="T41" fmla="*/ 1780 h 3134"/>
                  <a:gd name="T42" fmla="*/ 3475 w 6203"/>
                  <a:gd name="T43" fmla="*/ 1608 h 3134"/>
                  <a:gd name="T44" fmla="*/ 3474 w 6203"/>
                  <a:gd name="T45" fmla="*/ 1547 h 3134"/>
                  <a:gd name="T46" fmla="*/ 3474 w 6203"/>
                  <a:gd name="T47" fmla="*/ 1520 h 3134"/>
                  <a:gd name="T48" fmla="*/ 3436 w 6203"/>
                  <a:gd name="T49" fmla="*/ 1301 h 3134"/>
                  <a:gd name="T50" fmla="*/ 3190 w 6203"/>
                  <a:gd name="T51" fmla="*/ 957 h 3134"/>
                  <a:gd name="T52" fmla="*/ 2830 w 6203"/>
                  <a:gd name="T53" fmla="*/ 802 h 3134"/>
                  <a:gd name="T54" fmla="*/ 1582 w 6203"/>
                  <a:gd name="T55" fmla="*/ 795 h 3134"/>
                  <a:gd name="T56" fmla="*/ 2725 w 6203"/>
                  <a:gd name="T57" fmla="*/ 1177 h 3134"/>
                  <a:gd name="T58" fmla="*/ 2891 w 6203"/>
                  <a:gd name="T59" fmla="*/ 1220 h 3134"/>
                  <a:gd name="T60" fmla="*/ 3029 w 6203"/>
                  <a:gd name="T61" fmla="*/ 1361 h 3134"/>
                  <a:gd name="T62" fmla="*/ 3068 w 6203"/>
                  <a:gd name="T63" fmla="*/ 1528 h 3134"/>
                  <a:gd name="T64" fmla="*/ 3066 w 6203"/>
                  <a:gd name="T65" fmla="*/ 1567 h 3134"/>
                  <a:gd name="T66" fmla="*/ 3072 w 6203"/>
                  <a:gd name="T67" fmla="*/ 1704 h 3134"/>
                  <a:gd name="T68" fmla="*/ 3226 w 6203"/>
                  <a:gd name="T69" fmla="*/ 2258 h 3134"/>
                  <a:gd name="T70" fmla="*/ 3446 w 6203"/>
                  <a:gd name="T71" fmla="*/ 2590 h 3134"/>
                  <a:gd name="T72" fmla="*/ 3924 w 6203"/>
                  <a:gd name="T73" fmla="*/ 2966 h 3134"/>
                  <a:gd name="T74" fmla="*/ 4473 w 6203"/>
                  <a:gd name="T75" fmla="*/ 3127 h 3134"/>
                  <a:gd name="T76" fmla="*/ 4637 w 6203"/>
                  <a:gd name="T77" fmla="*/ 3134 h 3134"/>
                  <a:gd name="T78" fmla="*/ 4717 w 6203"/>
                  <a:gd name="T79" fmla="*/ 3133 h 3134"/>
                  <a:gd name="T80" fmla="*/ 5175 w 6203"/>
                  <a:gd name="T81" fmla="*/ 3039 h 3134"/>
                  <a:gd name="T82" fmla="*/ 5574 w 6203"/>
                  <a:gd name="T83" fmla="*/ 2823 h 3134"/>
                  <a:gd name="T84" fmla="*/ 5892 w 6203"/>
                  <a:gd name="T85" fmla="*/ 2505 h 3134"/>
                  <a:gd name="T86" fmla="*/ 6109 w 6203"/>
                  <a:gd name="T87" fmla="*/ 2107 h 3134"/>
                  <a:gd name="T88" fmla="*/ 6201 w 6203"/>
                  <a:gd name="T89" fmla="*/ 1648 h 3134"/>
                  <a:gd name="T90" fmla="*/ 6196 w 6203"/>
                  <a:gd name="T91" fmla="*/ 1405 h 3134"/>
                  <a:gd name="T92" fmla="*/ 6034 w 6203"/>
                  <a:gd name="T93" fmla="*/ 856 h 3134"/>
                  <a:gd name="T94" fmla="*/ 5659 w 6203"/>
                  <a:gd name="T95" fmla="*/ 379 h 3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203" h="3134">
                    <a:moveTo>
                      <a:pt x="5408" y="203"/>
                    </a:moveTo>
                    <a:lnTo>
                      <a:pt x="5325" y="159"/>
                    </a:lnTo>
                    <a:lnTo>
                      <a:pt x="5149" y="85"/>
                    </a:lnTo>
                    <a:lnTo>
                      <a:pt x="4963" y="33"/>
                    </a:lnTo>
                    <a:lnTo>
                      <a:pt x="4768" y="5"/>
                    </a:lnTo>
                    <a:lnTo>
                      <a:pt x="4668" y="0"/>
                    </a:lnTo>
                    <a:lnTo>
                      <a:pt x="4652" y="0"/>
                    </a:lnTo>
                    <a:lnTo>
                      <a:pt x="4637" y="0"/>
                    </a:lnTo>
                    <a:lnTo>
                      <a:pt x="4637" y="406"/>
                    </a:lnTo>
                    <a:lnTo>
                      <a:pt x="4652" y="406"/>
                    </a:lnTo>
                    <a:lnTo>
                      <a:pt x="4668" y="408"/>
                    </a:lnTo>
                    <a:lnTo>
                      <a:pt x="4726" y="409"/>
                    </a:lnTo>
                    <a:lnTo>
                      <a:pt x="4841" y="425"/>
                    </a:lnTo>
                    <a:lnTo>
                      <a:pt x="4950" y="449"/>
                    </a:lnTo>
                    <a:lnTo>
                      <a:pt x="5057" y="485"/>
                    </a:lnTo>
                    <a:lnTo>
                      <a:pt x="5158" y="530"/>
                    </a:lnTo>
                    <a:lnTo>
                      <a:pt x="5254" y="585"/>
                    </a:lnTo>
                    <a:lnTo>
                      <a:pt x="5345" y="648"/>
                    </a:lnTo>
                    <a:lnTo>
                      <a:pt x="5428" y="718"/>
                    </a:lnTo>
                    <a:lnTo>
                      <a:pt x="5505" y="797"/>
                    </a:lnTo>
                    <a:lnTo>
                      <a:pt x="5574" y="882"/>
                    </a:lnTo>
                    <a:lnTo>
                      <a:pt x="5634" y="974"/>
                    </a:lnTo>
                    <a:lnTo>
                      <a:pt x="5686" y="1071"/>
                    </a:lnTo>
                    <a:lnTo>
                      <a:pt x="5728" y="1174"/>
                    </a:lnTo>
                    <a:lnTo>
                      <a:pt x="5761" y="1282"/>
                    </a:lnTo>
                    <a:lnTo>
                      <a:pt x="5784" y="1393"/>
                    </a:lnTo>
                    <a:lnTo>
                      <a:pt x="5795" y="1508"/>
                    </a:lnTo>
                    <a:lnTo>
                      <a:pt x="5795" y="1567"/>
                    </a:lnTo>
                    <a:lnTo>
                      <a:pt x="5795" y="1628"/>
                    </a:lnTo>
                    <a:lnTo>
                      <a:pt x="5784" y="1744"/>
                    </a:lnTo>
                    <a:lnTo>
                      <a:pt x="5759" y="1858"/>
                    </a:lnTo>
                    <a:lnTo>
                      <a:pt x="5726" y="1966"/>
                    </a:lnTo>
                    <a:lnTo>
                      <a:pt x="5682" y="2071"/>
                    </a:lnTo>
                    <a:lnTo>
                      <a:pt x="5628" y="2169"/>
                    </a:lnTo>
                    <a:lnTo>
                      <a:pt x="5567" y="2262"/>
                    </a:lnTo>
                    <a:lnTo>
                      <a:pt x="5495" y="2347"/>
                    </a:lnTo>
                    <a:lnTo>
                      <a:pt x="5417" y="2426"/>
                    </a:lnTo>
                    <a:lnTo>
                      <a:pt x="5331" y="2497"/>
                    </a:lnTo>
                    <a:lnTo>
                      <a:pt x="5238" y="2560"/>
                    </a:lnTo>
                    <a:lnTo>
                      <a:pt x="5139" y="2613"/>
                    </a:lnTo>
                    <a:lnTo>
                      <a:pt x="5035" y="2658"/>
                    </a:lnTo>
                    <a:lnTo>
                      <a:pt x="4926" y="2691"/>
                    </a:lnTo>
                    <a:lnTo>
                      <a:pt x="4814" y="2715"/>
                    </a:lnTo>
                    <a:lnTo>
                      <a:pt x="4696" y="2727"/>
                    </a:lnTo>
                    <a:lnTo>
                      <a:pt x="4637" y="2728"/>
                    </a:lnTo>
                    <a:lnTo>
                      <a:pt x="4637" y="2728"/>
                    </a:lnTo>
                    <a:lnTo>
                      <a:pt x="4637" y="2728"/>
                    </a:lnTo>
                    <a:lnTo>
                      <a:pt x="4635" y="2728"/>
                    </a:lnTo>
                    <a:lnTo>
                      <a:pt x="4576" y="2727"/>
                    </a:lnTo>
                    <a:lnTo>
                      <a:pt x="4461" y="2715"/>
                    </a:lnTo>
                    <a:lnTo>
                      <a:pt x="4350" y="2694"/>
                    </a:lnTo>
                    <a:lnTo>
                      <a:pt x="4244" y="2661"/>
                    </a:lnTo>
                    <a:lnTo>
                      <a:pt x="4141" y="2619"/>
                    </a:lnTo>
                    <a:lnTo>
                      <a:pt x="4044" y="2567"/>
                    </a:lnTo>
                    <a:lnTo>
                      <a:pt x="3953" y="2507"/>
                    </a:lnTo>
                    <a:lnTo>
                      <a:pt x="3867" y="2439"/>
                    </a:lnTo>
                    <a:lnTo>
                      <a:pt x="3789" y="2363"/>
                    </a:lnTo>
                    <a:lnTo>
                      <a:pt x="3718" y="2279"/>
                    </a:lnTo>
                    <a:lnTo>
                      <a:pt x="3655" y="2190"/>
                    </a:lnTo>
                    <a:lnTo>
                      <a:pt x="3600" y="2095"/>
                    </a:lnTo>
                    <a:lnTo>
                      <a:pt x="3554" y="1995"/>
                    </a:lnTo>
                    <a:lnTo>
                      <a:pt x="3518" y="1890"/>
                    </a:lnTo>
                    <a:lnTo>
                      <a:pt x="3492" y="1780"/>
                    </a:lnTo>
                    <a:lnTo>
                      <a:pt x="3478" y="1666"/>
                    </a:lnTo>
                    <a:lnTo>
                      <a:pt x="3475" y="1609"/>
                    </a:lnTo>
                    <a:lnTo>
                      <a:pt x="3475" y="1608"/>
                    </a:lnTo>
                    <a:lnTo>
                      <a:pt x="3474" y="1587"/>
                    </a:lnTo>
                    <a:lnTo>
                      <a:pt x="3474" y="1567"/>
                    </a:lnTo>
                    <a:lnTo>
                      <a:pt x="3474" y="1547"/>
                    </a:lnTo>
                    <a:lnTo>
                      <a:pt x="3475" y="1528"/>
                    </a:lnTo>
                    <a:lnTo>
                      <a:pt x="3474" y="1524"/>
                    </a:lnTo>
                    <a:lnTo>
                      <a:pt x="3474" y="1520"/>
                    </a:lnTo>
                    <a:lnTo>
                      <a:pt x="3472" y="1482"/>
                    </a:lnTo>
                    <a:lnTo>
                      <a:pt x="3462" y="1408"/>
                    </a:lnTo>
                    <a:lnTo>
                      <a:pt x="3436" y="1301"/>
                    </a:lnTo>
                    <a:lnTo>
                      <a:pt x="3376" y="1172"/>
                    </a:lnTo>
                    <a:lnTo>
                      <a:pt x="3294" y="1055"/>
                    </a:lnTo>
                    <a:lnTo>
                      <a:pt x="3190" y="957"/>
                    </a:lnTo>
                    <a:lnTo>
                      <a:pt x="3070" y="879"/>
                    </a:lnTo>
                    <a:lnTo>
                      <a:pt x="2938" y="825"/>
                    </a:lnTo>
                    <a:lnTo>
                      <a:pt x="2830" y="802"/>
                    </a:lnTo>
                    <a:lnTo>
                      <a:pt x="2755" y="795"/>
                    </a:lnTo>
                    <a:lnTo>
                      <a:pt x="2718" y="795"/>
                    </a:lnTo>
                    <a:lnTo>
                      <a:pt x="1582" y="795"/>
                    </a:lnTo>
                    <a:lnTo>
                      <a:pt x="0" y="795"/>
                    </a:lnTo>
                    <a:lnTo>
                      <a:pt x="0" y="1177"/>
                    </a:lnTo>
                    <a:lnTo>
                      <a:pt x="2725" y="1177"/>
                    </a:lnTo>
                    <a:lnTo>
                      <a:pt x="2761" y="1179"/>
                    </a:lnTo>
                    <a:lnTo>
                      <a:pt x="2829" y="1193"/>
                    </a:lnTo>
                    <a:lnTo>
                      <a:pt x="2891" y="1220"/>
                    </a:lnTo>
                    <a:lnTo>
                      <a:pt x="2947" y="1258"/>
                    </a:lnTo>
                    <a:lnTo>
                      <a:pt x="2993" y="1305"/>
                    </a:lnTo>
                    <a:lnTo>
                      <a:pt x="3029" y="1361"/>
                    </a:lnTo>
                    <a:lnTo>
                      <a:pt x="3055" y="1423"/>
                    </a:lnTo>
                    <a:lnTo>
                      <a:pt x="3066" y="1492"/>
                    </a:lnTo>
                    <a:lnTo>
                      <a:pt x="3068" y="1528"/>
                    </a:lnTo>
                    <a:lnTo>
                      <a:pt x="3068" y="1531"/>
                    </a:lnTo>
                    <a:lnTo>
                      <a:pt x="3066" y="1550"/>
                    </a:lnTo>
                    <a:lnTo>
                      <a:pt x="3066" y="1567"/>
                    </a:lnTo>
                    <a:lnTo>
                      <a:pt x="3066" y="1586"/>
                    </a:lnTo>
                    <a:lnTo>
                      <a:pt x="3068" y="1605"/>
                    </a:lnTo>
                    <a:lnTo>
                      <a:pt x="3072" y="1704"/>
                    </a:lnTo>
                    <a:lnTo>
                      <a:pt x="3101" y="1898"/>
                    </a:lnTo>
                    <a:lnTo>
                      <a:pt x="3153" y="2082"/>
                    </a:lnTo>
                    <a:lnTo>
                      <a:pt x="3226" y="2258"/>
                    </a:lnTo>
                    <a:lnTo>
                      <a:pt x="3271" y="2341"/>
                    </a:lnTo>
                    <a:lnTo>
                      <a:pt x="3322" y="2428"/>
                    </a:lnTo>
                    <a:lnTo>
                      <a:pt x="3446" y="2590"/>
                    </a:lnTo>
                    <a:lnTo>
                      <a:pt x="3589" y="2736"/>
                    </a:lnTo>
                    <a:lnTo>
                      <a:pt x="3748" y="2861"/>
                    </a:lnTo>
                    <a:lnTo>
                      <a:pt x="3924" y="2966"/>
                    </a:lnTo>
                    <a:lnTo>
                      <a:pt x="4113" y="3046"/>
                    </a:lnTo>
                    <a:lnTo>
                      <a:pt x="4314" y="3102"/>
                    </a:lnTo>
                    <a:lnTo>
                      <a:pt x="4473" y="3127"/>
                    </a:lnTo>
                    <a:lnTo>
                      <a:pt x="4581" y="3134"/>
                    </a:lnTo>
                    <a:lnTo>
                      <a:pt x="4635" y="3134"/>
                    </a:lnTo>
                    <a:lnTo>
                      <a:pt x="4637" y="3134"/>
                    </a:lnTo>
                    <a:lnTo>
                      <a:pt x="4637" y="3134"/>
                    </a:lnTo>
                    <a:lnTo>
                      <a:pt x="4637" y="3134"/>
                    </a:lnTo>
                    <a:lnTo>
                      <a:pt x="4717" y="3133"/>
                    </a:lnTo>
                    <a:lnTo>
                      <a:pt x="4876" y="3117"/>
                    </a:lnTo>
                    <a:lnTo>
                      <a:pt x="5028" y="3085"/>
                    </a:lnTo>
                    <a:lnTo>
                      <a:pt x="5175" y="3039"/>
                    </a:lnTo>
                    <a:lnTo>
                      <a:pt x="5316" y="2980"/>
                    </a:lnTo>
                    <a:lnTo>
                      <a:pt x="5449" y="2908"/>
                    </a:lnTo>
                    <a:lnTo>
                      <a:pt x="5574" y="2823"/>
                    </a:lnTo>
                    <a:lnTo>
                      <a:pt x="5690" y="2727"/>
                    </a:lnTo>
                    <a:lnTo>
                      <a:pt x="5797" y="2620"/>
                    </a:lnTo>
                    <a:lnTo>
                      <a:pt x="5892" y="2505"/>
                    </a:lnTo>
                    <a:lnTo>
                      <a:pt x="5977" y="2380"/>
                    </a:lnTo>
                    <a:lnTo>
                      <a:pt x="6049" y="2246"/>
                    </a:lnTo>
                    <a:lnTo>
                      <a:pt x="6109" y="2107"/>
                    </a:lnTo>
                    <a:lnTo>
                      <a:pt x="6154" y="1959"/>
                    </a:lnTo>
                    <a:lnTo>
                      <a:pt x="6186" y="1806"/>
                    </a:lnTo>
                    <a:lnTo>
                      <a:pt x="6201" y="1648"/>
                    </a:lnTo>
                    <a:lnTo>
                      <a:pt x="6203" y="1567"/>
                    </a:lnTo>
                    <a:lnTo>
                      <a:pt x="6203" y="1513"/>
                    </a:lnTo>
                    <a:lnTo>
                      <a:pt x="6196" y="1405"/>
                    </a:lnTo>
                    <a:lnTo>
                      <a:pt x="6171" y="1246"/>
                    </a:lnTo>
                    <a:lnTo>
                      <a:pt x="6115" y="1046"/>
                    </a:lnTo>
                    <a:lnTo>
                      <a:pt x="6034" y="856"/>
                    </a:lnTo>
                    <a:lnTo>
                      <a:pt x="5929" y="681"/>
                    </a:lnTo>
                    <a:lnTo>
                      <a:pt x="5804" y="521"/>
                    </a:lnTo>
                    <a:lnTo>
                      <a:pt x="5659" y="379"/>
                    </a:lnTo>
                    <a:lnTo>
                      <a:pt x="5496" y="256"/>
                    </a:lnTo>
                    <a:lnTo>
                      <a:pt x="5408" y="20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/>
              <p:cNvSpPr>
                <a:spLocks/>
              </p:cNvSpPr>
              <p:nvPr/>
            </p:nvSpPr>
            <p:spPr bwMode="auto">
              <a:xfrm>
                <a:off x="0" y="4461510"/>
                <a:ext cx="1606496" cy="196954"/>
              </a:xfrm>
              <a:custGeom>
                <a:avLst/>
                <a:gdLst>
                  <a:gd name="connsiteX0" fmla="*/ 0 w 1369218"/>
                  <a:gd name="connsiteY0" fmla="*/ 0 h 202206"/>
                  <a:gd name="connsiteX1" fmla="*/ 837277 w 1369218"/>
                  <a:gd name="connsiteY1" fmla="*/ 0 h 202206"/>
                  <a:gd name="connsiteX2" fmla="*/ 1369218 w 1369218"/>
                  <a:gd name="connsiteY2" fmla="*/ 0 h 202206"/>
                  <a:gd name="connsiteX3" fmla="*/ 1369218 w 1369218"/>
                  <a:gd name="connsiteY3" fmla="*/ 202206 h 202206"/>
                  <a:gd name="connsiteX4" fmla="*/ 0 w 1369218"/>
                  <a:gd name="connsiteY4" fmla="*/ 202206 h 20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9218" h="202206">
                    <a:moveTo>
                      <a:pt x="0" y="0"/>
                    </a:moveTo>
                    <a:lnTo>
                      <a:pt x="837277" y="0"/>
                    </a:lnTo>
                    <a:lnTo>
                      <a:pt x="1369218" y="0"/>
                    </a:lnTo>
                    <a:lnTo>
                      <a:pt x="1369218" y="202206"/>
                    </a:lnTo>
                    <a:lnTo>
                      <a:pt x="0" y="20220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3413532" y="4346747"/>
                <a:ext cx="1025596" cy="102559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0" name="Graphic 19" descr="Team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555093" y="4488308"/>
                <a:ext cx="742471" cy="742471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544536" y="5021137"/>
              <a:ext cx="2643583" cy="156966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Community Identifies Infrastructure Need(s)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522136" y="1068069"/>
            <a:ext cx="4621864" cy="1788289"/>
            <a:chOff x="4522136" y="1068069"/>
            <a:chExt cx="4621864" cy="1788289"/>
          </a:xfrm>
        </p:grpSpPr>
        <p:grpSp>
          <p:nvGrpSpPr>
            <p:cNvPr id="8" name="Group 7"/>
            <p:cNvGrpSpPr/>
            <p:nvPr/>
          </p:nvGrpSpPr>
          <p:grpSpPr>
            <a:xfrm>
              <a:off x="4522136" y="1240509"/>
              <a:ext cx="4621864" cy="1615849"/>
              <a:chOff x="4522136" y="1240509"/>
              <a:chExt cx="4621864" cy="1615849"/>
            </a:xfrm>
          </p:grpSpPr>
          <p:sp>
            <p:nvSpPr>
              <p:cNvPr id="57" name="Freeform: Shape 56"/>
              <p:cNvSpPr>
                <a:spLocks/>
              </p:cNvSpPr>
              <p:nvPr/>
            </p:nvSpPr>
            <p:spPr bwMode="auto">
              <a:xfrm>
                <a:off x="7507817" y="2247645"/>
                <a:ext cx="1636183" cy="197406"/>
              </a:xfrm>
              <a:custGeom>
                <a:avLst/>
                <a:gdLst>
                  <a:gd name="connsiteX0" fmla="*/ 0 w 1353502"/>
                  <a:gd name="connsiteY0" fmla="*/ 0 h 202671"/>
                  <a:gd name="connsiteX1" fmla="*/ 1353502 w 1353502"/>
                  <a:gd name="connsiteY1" fmla="*/ 0 h 202671"/>
                  <a:gd name="connsiteX2" fmla="*/ 1353502 w 1353502"/>
                  <a:gd name="connsiteY2" fmla="*/ 202671 h 202671"/>
                  <a:gd name="connsiteX3" fmla="*/ 0 w 1353502"/>
                  <a:gd name="connsiteY3" fmla="*/ 202671 h 20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3502" h="202671">
                    <a:moveTo>
                      <a:pt x="0" y="0"/>
                    </a:moveTo>
                    <a:lnTo>
                      <a:pt x="1353502" y="0"/>
                    </a:lnTo>
                    <a:lnTo>
                      <a:pt x="1353502" y="202671"/>
                    </a:lnTo>
                    <a:lnTo>
                      <a:pt x="0" y="20267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 68"/>
              <p:cNvSpPr>
                <a:spLocks/>
              </p:cNvSpPr>
              <p:nvPr/>
            </p:nvSpPr>
            <p:spPr bwMode="auto">
              <a:xfrm>
                <a:off x="4522136" y="1240509"/>
                <a:ext cx="807150" cy="1615849"/>
              </a:xfrm>
              <a:custGeom>
                <a:avLst/>
                <a:gdLst>
                  <a:gd name="T0" fmla="*/ 1 w 1566"/>
                  <a:gd name="T1" fmla="*/ 1621 h 3134"/>
                  <a:gd name="T2" fmla="*/ 32 w 1566"/>
                  <a:gd name="T3" fmla="*/ 1888 h 3134"/>
                  <a:gd name="T4" fmla="*/ 170 w 1566"/>
                  <a:gd name="T5" fmla="*/ 2278 h 3134"/>
                  <a:gd name="T6" fmla="*/ 399 w 1566"/>
                  <a:gd name="T7" fmla="*/ 2613 h 3134"/>
                  <a:gd name="T8" fmla="*/ 707 w 1566"/>
                  <a:gd name="T9" fmla="*/ 2878 h 3134"/>
                  <a:gd name="T10" fmla="*/ 795 w 1566"/>
                  <a:gd name="T11" fmla="*/ 2931 h 3134"/>
                  <a:gd name="T12" fmla="*/ 953 w 1566"/>
                  <a:gd name="T13" fmla="*/ 3008 h 3134"/>
                  <a:gd name="T14" fmla="*/ 1162 w 1566"/>
                  <a:gd name="T15" fmla="*/ 3082 h 3134"/>
                  <a:gd name="T16" fmla="*/ 1458 w 1566"/>
                  <a:gd name="T17" fmla="*/ 3131 h 3134"/>
                  <a:gd name="T18" fmla="*/ 1552 w 1566"/>
                  <a:gd name="T19" fmla="*/ 3134 h 3134"/>
                  <a:gd name="T20" fmla="*/ 1566 w 1566"/>
                  <a:gd name="T21" fmla="*/ 2728 h 3134"/>
                  <a:gd name="T22" fmla="*/ 1536 w 1566"/>
                  <a:gd name="T23" fmla="*/ 2726 h 3134"/>
                  <a:gd name="T24" fmla="*/ 1535 w 1566"/>
                  <a:gd name="T25" fmla="*/ 2726 h 3134"/>
                  <a:gd name="T26" fmla="*/ 1357 w 1566"/>
                  <a:gd name="T27" fmla="*/ 2709 h 3134"/>
                  <a:gd name="T28" fmla="*/ 1136 w 1566"/>
                  <a:gd name="T29" fmla="*/ 2644 h 3134"/>
                  <a:gd name="T30" fmla="*/ 934 w 1566"/>
                  <a:gd name="T31" fmla="*/ 2539 h 3134"/>
                  <a:gd name="T32" fmla="*/ 759 w 1566"/>
                  <a:gd name="T33" fmla="*/ 2398 h 3134"/>
                  <a:gd name="T34" fmla="*/ 613 w 1566"/>
                  <a:gd name="T35" fmla="*/ 2227 h 3134"/>
                  <a:gd name="T36" fmla="*/ 502 w 1566"/>
                  <a:gd name="T37" fmla="*/ 2029 h 3134"/>
                  <a:gd name="T38" fmla="*/ 432 w 1566"/>
                  <a:gd name="T39" fmla="*/ 1810 h 3134"/>
                  <a:gd name="T40" fmla="*/ 406 w 1566"/>
                  <a:gd name="T41" fmla="*/ 1574 h 3134"/>
                  <a:gd name="T42" fmla="*/ 412 w 1566"/>
                  <a:gd name="T43" fmla="*/ 1456 h 3134"/>
                  <a:gd name="T44" fmla="*/ 453 w 1566"/>
                  <a:gd name="T45" fmla="*/ 1242 h 3134"/>
                  <a:gd name="T46" fmla="*/ 533 w 1566"/>
                  <a:gd name="T47" fmla="*/ 1043 h 3134"/>
                  <a:gd name="T48" fmla="*/ 646 w 1566"/>
                  <a:gd name="T49" fmla="*/ 863 h 3134"/>
                  <a:gd name="T50" fmla="*/ 789 w 1566"/>
                  <a:gd name="T51" fmla="*/ 708 h 3134"/>
                  <a:gd name="T52" fmla="*/ 959 w 1566"/>
                  <a:gd name="T53" fmla="*/ 580 h 3134"/>
                  <a:gd name="T54" fmla="*/ 1149 w 1566"/>
                  <a:gd name="T55" fmla="*/ 485 h 3134"/>
                  <a:gd name="T56" fmla="*/ 1357 w 1566"/>
                  <a:gd name="T57" fmla="*/ 424 h 3134"/>
                  <a:gd name="T58" fmla="*/ 1523 w 1566"/>
                  <a:gd name="T59" fmla="*/ 407 h 3134"/>
                  <a:gd name="T60" fmla="*/ 1566 w 1566"/>
                  <a:gd name="T61" fmla="*/ 407 h 3134"/>
                  <a:gd name="T62" fmla="*/ 1486 w 1566"/>
                  <a:gd name="T63" fmla="*/ 1 h 3134"/>
                  <a:gd name="T64" fmla="*/ 1175 w 1566"/>
                  <a:gd name="T65" fmla="*/ 49 h 3134"/>
                  <a:gd name="T66" fmla="*/ 887 w 1566"/>
                  <a:gd name="T67" fmla="*/ 154 h 3134"/>
                  <a:gd name="T68" fmla="*/ 629 w 1566"/>
                  <a:gd name="T69" fmla="*/ 312 h 3134"/>
                  <a:gd name="T70" fmla="*/ 406 w 1566"/>
                  <a:gd name="T71" fmla="*/ 514 h 3134"/>
                  <a:gd name="T72" fmla="*/ 226 w 1566"/>
                  <a:gd name="T73" fmla="*/ 755 h 3134"/>
                  <a:gd name="T74" fmla="*/ 95 w 1566"/>
                  <a:gd name="T75" fmla="*/ 1029 h 3134"/>
                  <a:gd name="T76" fmla="*/ 17 w 1566"/>
                  <a:gd name="T77" fmla="*/ 1329 h 3134"/>
                  <a:gd name="T78" fmla="*/ 0 w 1566"/>
                  <a:gd name="T79" fmla="*/ 1567 h 3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66" h="3134">
                    <a:moveTo>
                      <a:pt x="0" y="1567"/>
                    </a:moveTo>
                    <a:lnTo>
                      <a:pt x="1" y="1621"/>
                    </a:lnTo>
                    <a:lnTo>
                      <a:pt x="9" y="1729"/>
                    </a:lnTo>
                    <a:lnTo>
                      <a:pt x="32" y="1888"/>
                    </a:lnTo>
                    <a:lnTo>
                      <a:pt x="88" y="2089"/>
                    </a:lnTo>
                    <a:lnTo>
                      <a:pt x="170" y="2278"/>
                    </a:lnTo>
                    <a:lnTo>
                      <a:pt x="274" y="2453"/>
                    </a:lnTo>
                    <a:lnTo>
                      <a:pt x="399" y="2613"/>
                    </a:lnTo>
                    <a:lnTo>
                      <a:pt x="544" y="2755"/>
                    </a:lnTo>
                    <a:lnTo>
                      <a:pt x="707" y="2878"/>
                    </a:lnTo>
                    <a:lnTo>
                      <a:pt x="795" y="2931"/>
                    </a:lnTo>
                    <a:lnTo>
                      <a:pt x="795" y="2931"/>
                    </a:lnTo>
                    <a:lnTo>
                      <a:pt x="872" y="2972"/>
                    </a:lnTo>
                    <a:lnTo>
                      <a:pt x="953" y="3008"/>
                    </a:lnTo>
                    <a:lnTo>
                      <a:pt x="1021" y="3036"/>
                    </a:lnTo>
                    <a:lnTo>
                      <a:pt x="1162" y="3082"/>
                    </a:lnTo>
                    <a:lnTo>
                      <a:pt x="1307" y="3113"/>
                    </a:lnTo>
                    <a:lnTo>
                      <a:pt x="1458" y="3131"/>
                    </a:lnTo>
                    <a:lnTo>
                      <a:pt x="1536" y="3134"/>
                    </a:lnTo>
                    <a:lnTo>
                      <a:pt x="1552" y="3134"/>
                    </a:lnTo>
                    <a:lnTo>
                      <a:pt x="1566" y="3134"/>
                    </a:lnTo>
                    <a:lnTo>
                      <a:pt x="1566" y="2728"/>
                    </a:lnTo>
                    <a:lnTo>
                      <a:pt x="1550" y="2728"/>
                    </a:lnTo>
                    <a:lnTo>
                      <a:pt x="1536" y="2726"/>
                    </a:lnTo>
                    <a:lnTo>
                      <a:pt x="1536" y="2726"/>
                    </a:lnTo>
                    <a:lnTo>
                      <a:pt x="1535" y="2726"/>
                    </a:lnTo>
                    <a:lnTo>
                      <a:pt x="1476" y="2725"/>
                    </a:lnTo>
                    <a:lnTo>
                      <a:pt x="1357" y="2709"/>
                    </a:lnTo>
                    <a:lnTo>
                      <a:pt x="1244" y="2682"/>
                    </a:lnTo>
                    <a:lnTo>
                      <a:pt x="1136" y="2644"/>
                    </a:lnTo>
                    <a:lnTo>
                      <a:pt x="1032" y="2597"/>
                    </a:lnTo>
                    <a:lnTo>
                      <a:pt x="934" y="2539"/>
                    </a:lnTo>
                    <a:lnTo>
                      <a:pt x="842" y="2473"/>
                    </a:lnTo>
                    <a:lnTo>
                      <a:pt x="759" y="2398"/>
                    </a:lnTo>
                    <a:lnTo>
                      <a:pt x="681" y="2316"/>
                    </a:lnTo>
                    <a:lnTo>
                      <a:pt x="613" y="2227"/>
                    </a:lnTo>
                    <a:lnTo>
                      <a:pt x="553" y="2131"/>
                    </a:lnTo>
                    <a:lnTo>
                      <a:pt x="502" y="2029"/>
                    </a:lnTo>
                    <a:lnTo>
                      <a:pt x="462" y="1922"/>
                    </a:lnTo>
                    <a:lnTo>
                      <a:pt x="432" y="1810"/>
                    </a:lnTo>
                    <a:lnTo>
                      <a:pt x="413" y="1693"/>
                    </a:lnTo>
                    <a:lnTo>
                      <a:pt x="406" y="1574"/>
                    </a:lnTo>
                    <a:lnTo>
                      <a:pt x="409" y="1512"/>
                    </a:lnTo>
                    <a:lnTo>
                      <a:pt x="412" y="1456"/>
                    </a:lnTo>
                    <a:lnTo>
                      <a:pt x="428" y="1347"/>
                    </a:lnTo>
                    <a:lnTo>
                      <a:pt x="453" y="1242"/>
                    </a:lnTo>
                    <a:lnTo>
                      <a:pt x="488" y="1139"/>
                    </a:lnTo>
                    <a:lnTo>
                      <a:pt x="533" y="1043"/>
                    </a:lnTo>
                    <a:lnTo>
                      <a:pt x="586" y="950"/>
                    </a:lnTo>
                    <a:lnTo>
                      <a:pt x="646" y="863"/>
                    </a:lnTo>
                    <a:lnTo>
                      <a:pt x="714" y="783"/>
                    </a:lnTo>
                    <a:lnTo>
                      <a:pt x="789" y="708"/>
                    </a:lnTo>
                    <a:lnTo>
                      <a:pt x="871" y="640"/>
                    </a:lnTo>
                    <a:lnTo>
                      <a:pt x="959" y="580"/>
                    </a:lnTo>
                    <a:lnTo>
                      <a:pt x="1051" y="528"/>
                    </a:lnTo>
                    <a:lnTo>
                      <a:pt x="1149" y="485"/>
                    </a:lnTo>
                    <a:lnTo>
                      <a:pt x="1251" y="450"/>
                    </a:lnTo>
                    <a:lnTo>
                      <a:pt x="1357" y="424"/>
                    </a:lnTo>
                    <a:lnTo>
                      <a:pt x="1467" y="410"/>
                    </a:lnTo>
                    <a:lnTo>
                      <a:pt x="1523" y="407"/>
                    </a:lnTo>
                    <a:lnTo>
                      <a:pt x="1545" y="407"/>
                    </a:lnTo>
                    <a:lnTo>
                      <a:pt x="1566" y="407"/>
                    </a:lnTo>
                    <a:lnTo>
                      <a:pt x="1566" y="0"/>
                    </a:lnTo>
                    <a:lnTo>
                      <a:pt x="1486" y="1"/>
                    </a:lnTo>
                    <a:lnTo>
                      <a:pt x="1327" y="17"/>
                    </a:lnTo>
                    <a:lnTo>
                      <a:pt x="1175" y="49"/>
                    </a:lnTo>
                    <a:lnTo>
                      <a:pt x="1028" y="95"/>
                    </a:lnTo>
                    <a:lnTo>
                      <a:pt x="887" y="154"/>
                    </a:lnTo>
                    <a:lnTo>
                      <a:pt x="754" y="227"/>
                    </a:lnTo>
                    <a:lnTo>
                      <a:pt x="629" y="312"/>
                    </a:lnTo>
                    <a:lnTo>
                      <a:pt x="512" y="407"/>
                    </a:lnTo>
                    <a:lnTo>
                      <a:pt x="406" y="514"/>
                    </a:lnTo>
                    <a:lnTo>
                      <a:pt x="311" y="630"/>
                    </a:lnTo>
                    <a:lnTo>
                      <a:pt x="226" y="755"/>
                    </a:lnTo>
                    <a:lnTo>
                      <a:pt x="154" y="889"/>
                    </a:lnTo>
                    <a:lnTo>
                      <a:pt x="95" y="1029"/>
                    </a:lnTo>
                    <a:lnTo>
                      <a:pt x="49" y="1175"/>
                    </a:lnTo>
                    <a:lnTo>
                      <a:pt x="17" y="1329"/>
                    </a:lnTo>
                    <a:lnTo>
                      <a:pt x="1" y="1486"/>
                    </a:lnTo>
                    <a:lnTo>
                      <a:pt x="0" y="156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 69"/>
              <p:cNvSpPr>
                <a:spLocks/>
              </p:cNvSpPr>
              <p:nvPr/>
            </p:nvSpPr>
            <p:spPr bwMode="auto">
              <a:xfrm>
                <a:off x="5294492" y="1240510"/>
                <a:ext cx="2387434" cy="1204541"/>
              </a:xfrm>
              <a:custGeom>
                <a:avLst/>
                <a:gdLst>
                  <a:gd name="T0" fmla="*/ 1945 w 4632"/>
                  <a:gd name="T1" fmla="*/ 1954 h 2337"/>
                  <a:gd name="T2" fmla="*/ 1906 w 4632"/>
                  <a:gd name="T3" fmla="*/ 1952 h 2337"/>
                  <a:gd name="T4" fmla="*/ 1831 w 4632"/>
                  <a:gd name="T5" fmla="*/ 1937 h 2337"/>
                  <a:gd name="T6" fmla="*/ 1763 w 4632"/>
                  <a:gd name="T7" fmla="*/ 1908 h 2337"/>
                  <a:gd name="T8" fmla="*/ 1703 w 4632"/>
                  <a:gd name="T9" fmla="*/ 1866 h 2337"/>
                  <a:gd name="T10" fmla="*/ 1653 w 4632"/>
                  <a:gd name="T11" fmla="*/ 1814 h 2337"/>
                  <a:gd name="T12" fmla="*/ 1612 w 4632"/>
                  <a:gd name="T13" fmla="*/ 1754 h 2337"/>
                  <a:gd name="T14" fmla="*/ 1584 w 4632"/>
                  <a:gd name="T15" fmla="*/ 1685 h 2337"/>
                  <a:gd name="T16" fmla="*/ 1569 w 4632"/>
                  <a:gd name="T17" fmla="*/ 1610 h 2337"/>
                  <a:gd name="T18" fmla="*/ 1568 w 4632"/>
                  <a:gd name="T19" fmla="*/ 1571 h 2337"/>
                  <a:gd name="T20" fmla="*/ 1568 w 4632"/>
                  <a:gd name="T21" fmla="*/ 1567 h 2337"/>
                  <a:gd name="T22" fmla="*/ 1565 w 4632"/>
                  <a:gd name="T23" fmla="*/ 1462 h 2337"/>
                  <a:gd name="T24" fmla="*/ 1537 w 4632"/>
                  <a:gd name="T25" fmla="*/ 1259 h 2337"/>
                  <a:gd name="T26" fmla="*/ 1486 w 4632"/>
                  <a:gd name="T27" fmla="*/ 1065 h 2337"/>
                  <a:gd name="T28" fmla="*/ 1411 w 4632"/>
                  <a:gd name="T29" fmla="*/ 882 h 2337"/>
                  <a:gd name="T30" fmla="*/ 1365 w 4632"/>
                  <a:gd name="T31" fmla="*/ 796 h 2337"/>
                  <a:gd name="T32" fmla="*/ 1311 w 4632"/>
                  <a:gd name="T33" fmla="*/ 708 h 2337"/>
                  <a:gd name="T34" fmla="*/ 1189 w 4632"/>
                  <a:gd name="T35" fmla="*/ 545 h 2337"/>
                  <a:gd name="T36" fmla="*/ 1047 w 4632"/>
                  <a:gd name="T37" fmla="*/ 400 h 2337"/>
                  <a:gd name="T38" fmla="*/ 887 w 4632"/>
                  <a:gd name="T39" fmla="*/ 273 h 2337"/>
                  <a:gd name="T40" fmla="*/ 711 w 4632"/>
                  <a:gd name="T41" fmla="*/ 168 h 2337"/>
                  <a:gd name="T42" fmla="*/ 523 w 4632"/>
                  <a:gd name="T43" fmla="*/ 88 h 2337"/>
                  <a:gd name="T44" fmla="*/ 321 w 4632"/>
                  <a:gd name="T45" fmla="*/ 32 h 2337"/>
                  <a:gd name="T46" fmla="*/ 163 w 4632"/>
                  <a:gd name="T47" fmla="*/ 7 h 2337"/>
                  <a:gd name="T48" fmla="*/ 55 w 4632"/>
                  <a:gd name="T49" fmla="*/ 0 h 2337"/>
                  <a:gd name="T50" fmla="*/ 0 w 4632"/>
                  <a:gd name="T51" fmla="*/ 0 h 2337"/>
                  <a:gd name="T52" fmla="*/ 0 w 4632"/>
                  <a:gd name="T53" fmla="*/ 407 h 2337"/>
                  <a:gd name="T54" fmla="*/ 61 w 4632"/>
                  <a:gd name="T55" fmla="*/ 407 h 2337"/>
                  <a:gd name="T56" fmla="*/ 177 w 4632"/>
                  <a:gd name="T57" fmla="*/ 420 h 2337"/>
                  <a:gd name="T58" fmla="*/ 291 w 4632"/>
                  <a:gd name="T59" fmla="*/ 443 h 2337"/>
                  <a:gd name="T60" fmla="*/ 400 w 4632"/>
                  <a:gd name="T61" fmla="*/ 476 h 2337"/>
                  <a:gd name="T62" fmla="*/ 504 w 4632"/>
                  <a:gd name="T63" fmla="*/ 521 h 2337"/>
                  <a:gd name="T64" fmla="*/ 602 w 4632"/>
                  <a:gd name="T65" fmla="*/ 574 h 2337"/>
                  <a:gd name="T66" fmla="*/ 695 w 4632"/>
                  <a:gd name="T67" fmla="*/ 637 h 2337"/>
                  <a:gd name="T68" fmla="*/ 780 w 4632"/>
                  <a:gd name="T69" fmla="*/ 708 h 2337"/>
                  <a:gd name="T70" fmla="*/ 859 w 4632"/>
                  <a:gd name="T71" fmla="*/ 787 h 2337"/>
                  <a:gd name="T72" fmla="*/ 930 w 4632"/>
                  <a:gd name="T73" fmla="*/ 873 h 2337"/>
                  <a:gd name="T74" fmla="*/ 993 w 4632"/>
                  <a:gd name="T75" fmla="*/ 965 h 2337"/>
                  <a:gd name="T76" fmla="*/ 1047 w 4632"/>
                  <a:gd name="T77" fmla="*/ 1063 h 2337"/>
                  <a:gd name="T78" fmla="*/ 1091 w 4632"/>
                  <a:gd name="T79" fmla="*/ 1168 h 2337"/>
                  <a:gd name="T80" fmla="*/ 1124 w 4632"/>
                  <a:gd name="T81" fmla="*/ 1276 h 2337"/>
                  <a:gd name="T82" fmla="*/ 1147 w 4632"/>
                  <a:gd name="T83" fmla="*/ 1390 h 2337"/>
                  <a:gd name="T84" fmla="*/ 1160 w 4632"/>
                  <a:gd name="T85" fmla="*/ 1506 h 2337"/>
                  <a:gd name="T86" fmla="*/ 1160 w 4632"/>
                  <a:gd name="T87" fmla="*/ 1567 h 2337"/>
                  <a:gd name="T88" fmla="*/ 1160 w 4632"/>
                  <a:gd name="T89" fmla="*/ 1568 h 2337"/>
                  <a:gd name="T90" fmla="*/ 1162 w 4632"/>
                  <a:gd name="T91" fmla="*/ 1649 h 2337"/>
                  <a:gd name="T92" fmla="*/ 1169 w 4632"/>
                  <a:gd name="T93" fmla="*/ 1728 h 2337"/>
                  <a:gd name="T94" fmla="*/ 1178 w 4632"/>
                  <a:gd name="T95" fmla="*/ 1793 h 2337"/>
                  <a:gd name="T96" fmla="*/ 1214 w 4632"/>
                  <a:gd name="T97" fmla="*/ 1912 h 2337"/>
                  <a:gd name="T98" fmla="*/ 1270 w 4632"/>
                  <a:gd name="T99" fmla="*/ 2023 h 2337"/>
                  <a:gd name="T100" fmla="*/ 1345 w 4632"/>
                  <a:gd name="T101" fmla="*/ 2119 h 2337"/>
                  <a:gd name="T102" fmla="*/ 1435 w 4632"/>
                  <a:gd name="T103" fmla="*/ 2201 h 2337"/>
                  <a:gd name="T104" fmla="*/ 1539 w 4632"/>
                  <a:gd name="T105" fmla="*/ 2266 h 2337"/>
                  <a:gd name="T106" fmla="*/ 1654 w 4632"/>
                  <a:gd name="T107" fmla="*/ 2311 h 2337"/>
                  <a:gd name="T108" fmla="*/ 1778 w 4632"/>
                  <a:gd name="T109" fmla="*/ 2334 h 2337"/>
                  <a:gd name="T110" fmla="*/ 1843 w 4632"/>
                  <a:gd name="T111" fmla="*/ 2337 h 2337"/>
                  <a:gd name="T112" fmla="*/ 4632 w 4632"/>
                  <a:gd name="T113" fmla="*/ 2337 h 2337"/>
                  <a:gd name="T114" fmla="*/ 4632 w 4632"/>
                  <a:gd name="T115" fmla="*/ 1954 h 2337"/>
                  <a:gd name="T116" fmla="*/ 1945 w 4632"/>
                  <a:gd name="T117" fmla="*/ 1954 h 2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632" h="2337">
                    <a:moveTo>
                      <a:pt x="1945" y="1954"/>
                    </a:moveTo>
                    <a:lnTo>
                      <a:pt x="1906" y="1952"/>
                    </a:lnTo>
                    <a:lnTo>
                      <a:pt x="1831" y="1937"/>
                    </a:lnTo>
                    <a:lnTo>
                      <a:pt x="1763" y="1908"/>
                    </a:lnTo>
                    <a:lnTo>
                      <a:pt x="1703" y="1866"/>
                    </a:lnTo>
                    <a:lnTo>
                      <a:pt x="1653" y="1814"/>
                    </a:lnTo>
                    <a:lnTo>
                      <a:pt x="1612" y="1754"/>
                    </a:lnTo>
                    <a:lnTo>
                      <a:pt x="1584" y="1685"/>
                    </a:lnTo>
                    <a:lnTo>
                      <a:pt x="1569" y="1610"/>
                    </a:lnTo>
                    <a:lnTo>
                      <a:pt x="1568" y="1571"/>
                    </a:lnTo>
                    <a:lnTo>
                      <a:pt x="1568" y="1567"/>
                    </a:lnTo>
                    <a:lnTo>
                      <a:pt x="1565" y="1462"/>
                    </a:lnTo>
                    <a:lnTo>
                      <a:pt x="1537" y="1259"/>
                    </a:lnTo>
                    <a:lnTo>
                      <a:pt x="1486" y="1065"/>
                    </a:lnTo>
                    <a:lnTo>
                      <a:pt x="1411" y="882"/>
                    </a:lnTo>
                    <a:lnTo>
                      <a:pt x="1365" y="796"/>
                    </a:lnTo>
                    <a:lnTo>
                      <a:pt x="1311" y="708"/>
                    </a:lnTo>
                    <a:lnTo>
                      <a:pt x="1189" y="545"/>
                    </a:lnTo>
                    <a:lnTo>
                      <a:pt x="1047" y="400"/>
                    </a:lnTo>
                    <a:lnTo>
                      <a:pt x="887" y="273"/>
                    </a:lnTo>
                    <a:lnTo>
                      <a:pt x="711" y="168"/>
                    </a:lnTo>
                    <a:lnTo>
                      <a:pt x="523" y="88"/>
                    </a:lnTo>
                    <a:lnTo>
                      <a:pt x="321" y="32"/>
                    </a:lnTo>
                    <a:lnTo>
                      <a:pt x="163" y="7"/>
                    </a:lnTo>
                    <a:lnTo>
                      <a:pt x="55" y="0"/>
                    </a:lnTo>
                    <a:lnTo>
                      <a:pt x="0" y="0"/>
                    </a:lnTo>
                    <a:lnTo>
                      <a:pt x="0" y="407"/>
                    </a:lnTo>
                    <a:lnTo>
                      <a:pt x="61" y="407"/>
                    </a:lnTo>
                    <a:lnTo>
                      <a:pt x="177" y="420"/>
                    </a:lnTo>
                    <a:lnTo>
                      <a:pt x="291" y="443"/>
                    </a:lnTo>
                    <a:lnTo>
                      <a:pt x="400" y="476"/>
                    </a:lnTo>
                    <a:lnTo>
                      <a:pt x="504" y="521"/>
                    </a:lnTo>
                    <a:lnTo>
                      <a:pt x="602" y="574"/>
                    </a:lnTo>
                    <a:lnTo>
                      <a:pt x="695" y="637"/>
                    </a:lnTo>
                    <a:lnTo>
                      <a:pt x="780" y="708"/>
                    </a:lnTo>
                    <a:lnTo>
                      <a:pt x="859" y="787"/>
                    </a:lnTo>
                    <a:lnTo>
                      <a:pt x="930" y="873"/>
                    </a:lnTo>
                    <a:lnTo>
                      <a:pt x="993" y="965"/>
                    </a:lnTo>
                    <a:lnTo>
                      <a:pt x="1047" y="1063"/>
                    </a:lnTo>
                    <a:lnTo>
                      <a:pt x="1091" y="1168"/>
                    </a:lnTo>
                    <a:lnTo>
                      <a:pt x="1124" y="1276"/>
                    </a:lnTo>
                    <a:lnTo>
                      <a:pt x="1147" y="1390"/>
                    </a:lnTo>
                    <a:lnTo>
                      <a:pt x="1160" y="1506"/>
                    </a:lnTo>
                    <a:lnTo>
                      <a:pt x="1160" y="1567"/>
                    </a:lnTo>
                    <a:lnTo>
                      <a:pt x="1160" y="1568"/>
                    </a:lnTo>
                    <a:lnTo>
                      <a:pt x="1162" y="1649"/>
                    </a:lnTo>
                    <a:lnTo>
                      <a:pt x="1169" y="1728"/>
                    </a:lnTo>
                    <a:lnTo>
                      <a:pt x="1178" y="1793"/>
                    </a:lnTo>
                    <a:lnTo>
                      <a:pt x="1214" y="1912"/>
                    </a:lnTo>
                    <a:lnTo>
                      <a:pt x="1270" y="2023"/>
                    </a:lnTo>
                    <a:lnTo>
                      <a:pt x="1345" y="2119"/>
                    </a:lnTo>
                    <a:lnTo>
                      <a:pt x="1435" y="2201"/>
                    </a:lnTo>
                    <a:lnTo>
                      <a:pt x="1539" y="2266"/>
                    </a:lnTo>
                    <a:lnTo>
                      <a:pt x="1654" y="2311"/>
                    </a:lnTo>
                    <a:lnTo>
                      <a:pt x="1778" y="2334"/>
                    </a:lnTo>
                    <a:lnTo>
                      <a:pt x="1843" y="2337"/>
                    </a:lnTo>
                    <a:lnTo>
                      <a:pt x="4632" y="2337"/>
                    </a:lnTo>
                    <a:lnTo>
                      <a:pt x="4632" y="1954"/>
                    </a:lnTo>
                    <a:lnTo>
                      <a:pt x="1945" y="195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Graphic 11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0161" y="1457343"/>
                <a:ext cx="1238250" cy="1188720"/>
              </a:xfrm>
              <a:prstGeom prst="rect">
                <a:avLst/>
              </a:prstGeom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6296555" y="1068069"/>
              <a:ext cx="2652615" cy="83099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Improved infrastructure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486569" y="2646064"/>
            <a:ext cx="4267688" cy="2108519"/>
            <a:chOff x="4486569" y="2646064"/>
            <a:chExt cx="4267688" cy="210851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60EC6E-EA98-4DD0-A03E-C314B5986380}"/>
                </a:ext>
              </a:extLst>
            </p:cNvPr>
            <p:cNvGrpSpPr/>
            <p:nvPr/>
          </p:nvGrpSpPr>
          <p:grpSpPr>
            <a:xfrm>
              <a:off x="4486569" y="2646064"/>
              <a:ext cx="1615849" cy="1615849"/>
              <a:chOff x="4486569" y="2646064"/>
              <a:chExt cx="1615849" cy="1615849"/>
            </a:xfrm>
          </p:grpSpPr>
          <p:sp>
            <p:nvSpPr>
              <p:cNvPr id="50" name="Freeform 70"/>
              <p:cNvSpPr>
                <a:spLocks/>
              </p:cNvSpPr>
              <p:nvPr/>
            </p:nvSpPr>
            <p:spPr bwMode="auto">
              <a:xfrm>
                <a:off x="4486569" y="2646064"/>
                <a:ext cx="1615849" cy="1615849"/>
              </a:xfrm>
              <a:custGeom>
                <a:avLst/>
                <a:gdLst>
                  <a:gd name="T0" fmla="*/ 2341 w 3136"/>
                  <a:gd name="T1" fmla="*/ 203 h 3134"/>
                  <a:gd name="T2" fmla="*/ 2285 w 3136"/>
                  <a:gd name="T3" fmla="*/ 173 h 3134"/>
                  <a:gd name="T4" fmla="*/ 2052 w 3136"/>
                  <a:gd name="T5" fmla="*/ 75 h 3134"/>
                  <a:gd name="T6" fmla="*/ 1865 w 3136"/>
                  <a:gd name="T7" fmla="*/ 27 h 3134"/>
                  <a:gd name="T8" fmla="*/ 1667 w 3136"/>
                  <a:gd name="T9" fmla="*/ 1 h 3134"/>
                  <a:gd name="T10" fmla="*/ 1584 w 3136"/>
                  <a:gd name="T11" fmla="*/ 0 h 3134"/>
                  <a:gd name="T12" fmla="*/ 1568 w 3136"/>
                  <a:gd name="T13" fmla="*/ 406 h 3134"/>
                  <a:gd name="T14" fmla="*/ 1600 w 3136"/>
                  <a:gd name="T15" fmla="*/ 406 h 3134"/>
                  <a:gd name="T16" fmla="*/ 1601 w 3136"/>
                  <a:gd name="T17" fmla="*/ 406 h 3134"/>
                  <a:gd name="T18" fmla="*/ 1774 w 3136"/>
                  <a:gd name="T19" fmla="*/ 423 h 3134"/>
                  <a:gd name="T20" fmla="*/ 1990 w 3136"/>
                  <a:gd name="T21" fmla="*/ 485 h 3134"/>
                  <a:gd name="T22" fmla="*/ 2187 w 3136"/>
                  <a:gd name="T23" fmla="*/ 584 h 3134"/>
                  <a:gd name="T24" fmla="*/ 2361 w 3136"/>
                  <a:gd name="T25" fmla="*/ 718 h 3134"/>
                  <a:gd name="T26" fmla="*/ 2505 w 3136"/>
                  <a:gd name="T27" fmla="*/ 882 h 3134"/>
                  <a:gd name="T28" fmla="*/ 2619 w 3136"/>
                  <a:gd name="T29" fmla="*/ 1070 h 3134"/>
                  <a:gd name="T30" fmla="*/ 2694 w 3136"/>
                  <a:gd name="T31" fmla="*/ 1280 h 3134"/>
                  <a:gd name="T32" fmla="*/ 2728 w 3136"/>
                  <a:gd name="T33" fmla="*/ 1508 h 3134"/>
                  <a:gd name="T34" fmla="*/ 2728 w 3136"/>
                  <a:gd name="T35" fmla="*/ 1575 h 3134"/>
                  <a:gd name="T36" fmla="*/ 2727 w 3136"/>
                  <a:gd name="T37" fmla="*/ 1644 h 3134"/>
                  <a:gd name="T38" fmla="*/ 2688 w 3136"/>
                  <a:gd name="T39" fmla="*/ 1872 h 3134"/>
                  <a:gd name="T40" fmla="*/ 2609 w 3136"/>
                  <a:gd name="T41" fmla="*/ 2080 h 3134"/>
                  <a:gd name="T42" fmla="*/ 2492 w 3136"/>
                  <a:gd name="T43" fmla="*/ 2269 h 3134"/>
                  <a:gd name="T44" fmla="*/ 2343 w 3136"/>
                  <a:gd name="T45" fmla="*/ 2431 h 3134"/>
                  <a:gd name="T46" fmla="*/ 2164 w 3136"/>
                  <a:gd name="T47" fmla="*/ 2562 h 3134"/>
                  <a:gd name="T48" fmla="*/ 1963 w 3136"/>
                  <a:gd name="T49" fmla="*/ 2657 h 3134"/>
                  <a:gd name="T50" fmla="*/ 1742 w 3136"/>
                  <a:gd name="T51" fmla="*/ 2713 h 3134"/>
                  <a:gd name="T52" fmla="*/ 1567 w 3136"/>
                  <a:gd name="T53" fmla="*/ 2726 h 3134"/>
                  <a:gd name="T54" fmla="*/ 1395 w 3136"/>
                  <a:gd name="T55" fmla="*/ 2715 h 3134"/>
                  <a:gd name="T56" fmla="*/ 1178 w 3136"/>
                  <a:gd name="T57" fmla="*/ 2660 h 3134"/>
                  <a:gd name="T58" fmla="*/ 979 w 3136"/>
                  <a:gd name="T59" fmla="*/ 2567 h 3134"/>
                  <a:gd name="T60" fmla="*/ 802 w 3136"/>
                  <a:gd name="T61" fmla="*/ 2440 h 3134"/>
                  <a:gd name="T62" fmla="*/ 654 w 3136"/>
                  <a:gd name="T63" fmla="*/ 2283 h 3134"/>
                  <a:gd name="T64" fmla="*/ 536 w 3136"/>
                  <a:gd name="T65" fmla="*/ 2099 h 3134"/>
                  <a:gd name="T66" fmla="*/ 452 w 3136"/>
                  <a:gd name="T67" fmla="*/ 1895 h 3134"/>
                  <a:gd name="T68" fmla="*/ 411 w 3136"/>
                  <a:gd name="T69" fmla="*/ 1673 h 3134"/>
                  <a:gd name="T70" fmla="*/ 408 w 3136"/>
                  <a:gd name="T71" fmla="*/ 1614 h 3134"/>
                  <a:gd name="T72" fmla="*/ 406 w 3136"/>
                  <a:gd name="T73" fmla="*/ 1600 h 3134"/>
                  <a:gd name="T74" fmla="*/ 0 w 3136"/>
                  <a:gd name="T75" fmla="*/ 1585 h 3134"/>
                  <a:gd name="T76" fmla="*/ 0 w 3136"/>
                  <a:gd name="T77" fmla="*/ 1616 h 3134"/>
                  <a:gd name="T78" fmla="*/ 5 w 3136"/>
                  <a:gd name="T79" fmla="*/ 1715 h 3134"/>
                  <a:gd name="T80" fmla="*/ 87 w 3136"/>
                  <a:gd name="T81" fmla="*/ 2086 h 3134"/>
                  <a:gd name="T82" fmla="*/ 203 w 3136"/>
                  <a:gd name="T83" fmla="*/ 2341 h 3134"/>
                  <a:gd name="T84" fmla="*/ 203 w 3136"/>
                  <a:gd name="T85" fmla="*/ 2341 h 3134"/>
                  <a:gd name="T86" fmla="*/ 379 w 3136"/>
                  <a:gd name="T87" fmla="*/ 2590 h 3134"/>
                  <a:gd name="T88" fmla="*/ 681 w 3136"/>
                  <a:gd name="T89" fmla="*/ 2860 h 3134"/>
                  <a:gd name="T90" fmla="*/ 1046 w 3136"/>
                  <a:gd name="T91" fmla="*/ 3046 h 3134"/>
                  <a:gd name="T92" fmla="*/ 1405 w 3136"/>
                  <a:gd name="T93" fmla="*/ 3125 h 3134"/>
                  <a:gd name="T94" fmla="*/ 1567 w 3136"/>
                  <a:gd name="T95" fmla="*/ 3134 h 3134"/>
                  <a:gd name="T96" fmla="*/ 1804 w 3136"/>
                  <a:gd name="T97" fmla="*/ 3116 h 3134"/>
                  <a:gd name="T98" fmla="*/ 2104 w 3136"/>
                  <a:gd name="T99" fmla="*/ 3040 h 3134"/>
                  <a:gd name="T100" fmla="*/ 2376 w 3136"/>
                  <a:gd name="T101" fmla="*/ 2911 h 3134"/>
                  <a:gd name="T102" fmla="*/ 2616 w 3136"/>
                  <a:gd name="T103" fmla="*/ 2732 h 3134"/>
                  <a:gd name="T104" fmla="*/ 2818 w 3136"/>
                  <a:gd name="T105" fmla="*/ 2512 h 3134"/>
                  <a:gd name="T106" fmla="*/ 2976 w 3136"/>
                  <a:gd name="T107" fmla="*/ 2257 h 3134"/>
                  <a:gd name="T108" fmla="*/ 3082 w 3136"/>
                  <a:gd name="T109" fmla="*/ 1972 h 3134"/>
                  <a:gd name="T110" fmla="*/ 3133 w 3136"/>
                  <a:gd name="T111" fmla="*/ 1665 h 3134"/>
                  <a:gd name="T112" fmla="*/ 3136 w 3136"/>
                  <a:gd name="T113" fmla="*/ 1575 h 3134"/>
                  <a:gd name="T114" fmla="*/ 3134 w 3136"/>
                  <a:gd name="T115" fmla="*/ 1512 h 3134"/>
                  <a:gd name="T116" fmla="*/ 3104 w 3136"/>
                  <a:gd name="T117" fmla="*/ 1246 h 3134"/>
                  <a:gd name="T118" fmla="*/ 2966 w 3136"/>
                  <a:gd name="T119" fmla="*/ 855 h 3134"/>
                  <a:gd name="T120" fmla="*/ 2737 w 3136"/>
                  <a:gd name="T121" fmla="*/ 519 h 3134"/>
                  <a:gd name="T122" fmla="*/ 2429 w 3136"/>
                  <a:gd name="T123" fmla="*/ 255 h 3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136" h="3134">
                    <a:moveTo>
                      <a:pt x="2341" y="203"/>
                    </a:moveTo>
                    <a:lnTo>
                      <a:pt x="2341" y="203"/>
                    </a:lnTo>
                    <a:lnTo>
                      <a:pt x="2341" y="203"/>
                    </a:lnTo>
                    <a:lnTo>
                      <a:pt x="2285" y="173"/>
                    </a:lnTo>
                    <a:lnTo>
                      <a:pt x="2171" y="119"/>
                    </a:lnTo>
                    <a:lnTo>
                      <a:pt x="2052" y="75"/>
                    </a:lnTo>
                    <a:lnTo>
                      <a:pt x="1928" y="40"/>
                    </a:lnTo>
                    <a:lnTo>
                      <a:pt x="1865" y="27"/>
                    </a:lnTo>
                    <a:lnTo>
                      <a:pt x="1800" y="16"/>
                    </a:lnTo>
                    <a:lnTo>
                      <a:pt x="1667" y="1"/>
                    </a:lnTo>
                    <a:lnTo>
                      <a:pt x="1600" y="0"/>
                    </a:lnTo>
                    <a:lnTo>
                      <a:pt x="1584" y="0"/>
                    </a:lnTo>
                    <a:lnTo>
                      <a:pt x="1568" y="0"/>
                    </a:lnTo>
                    <a:lnTo>
                      <a:pt x="1568" y="406"/>
                    </a:lnTo>
                    <a:lnTo>
                      <a:pt x="1584" y="406"/>
                    </a:lnTo>
                    <a:lnTo>
                      <a:pt x="1600" y="406"/>
                    </a:lnTo>
                    <a:lnTo>
                      <a:pt x="1600" y="406"/>
                    </a:lnTo>
                    <a:lnTo>
                      <a:pt x="1601" y="406"/>
                    </a:lnTo>
                    <a:lnTo>
                      <a:pt x="1659" y="408"/>
                    </a:lnTo>
                    <a:lnTo>
                      <a:pt x="1774" y="423"/>
                    </a:lnTo>
                    <a:lnTo>
                      <a:pt x="1883" y="449"/>
                    </a:lnTo>
                    <a:lnTo>
                      <a:pt x="1990" y="485"/>
                    </a:lnTo>
                    <a:lnTo>
                      <a:pt x="2092" y="529"/>
                    </a:lnTo>
                    <a:lnTo>
                      <a:pt x="2187" y="584"/>
                    </a:lnTo>
                    <a:lnTo>
                      <a:pt x="2278" y="647"/>
                    </a:lnTo>
                    <a:lnTo>
                      <a:pt x="2361" y="718"/>
                    </a:lnTo>
                    <a:lnTo>
                      <a:pt x="2438" y="797"/>
                    </a:lnTo>
                    <a:lnTo>
                      <a:pt x="2505" y="882"/>
                    </a:lnTo>
                    <a:lnTo>
                      <a:pt x="2567" y="974"/>
                    </a:lnTo>
                    <a:lnTo>
                      <a:pt x="2619" y="1070"/>
                    </a:lnTo>
                    <a:lnTo>
                      <a:pt x="2661" y="1174"/>
                    </a:lnTo>
                    <a:lnTo>
                      <a:pt x="2694" y="1280"/>
                    </a:lnTo>
                    <a:lnTo>
                      <a:pt x="2717" y="1393"/>
                    </a:lnTo>
                    <a:lnTo>
                      <a:pt x="2728" y="1508"/>
                    </a:lnTo>
                    <a:lnTo>
                      <a:pt x="2728" y="1567"/>
                    </a:lnTo>
                    <a:lnTo>
                      <a:pt x="2728" y="1575"/>
                    </a:lnTo>
                    <a:lnTo>
                      <a:pt x="2728" y="1585"/>
                    </a:lnTo>
                    <a:lnTo>
                      <a:pt x="2727" y="1644"/>
                    </a:lnTo>
                    <a:lnTo>
                      <a:pt x="2713" y="1760"/>
                    </a:lnTo>
                    <a:lnTo>
                      <a:pt x="2688" y="1872"/>
                    </a:lnTo>
                    <a:lnTo>
                      <a:pt x="2653" y="1978"/>
                    </a:lnTo>
                    <a:lnTo>
                      <a:pt x="2609" y="2080"/>
                    </a:lnTo>
                    <a:lnTo>
                      <a:pt x="2554" y="2178"/>
                    </a:lnTo>
                    <a:lnTo>
                      <a:pt x="2492" y="2269"/>
                    </a:lnTo>
                    <a:lnTo>
                      <a:pt x="2420" y="2354"/>
                    </a:lnTo>
                    <a:lnTo>
                      <a:pt x="2343" y="2431"/>
                    </a:lnTo>
                    <a:lnTo>
                      <a:pt x="2256" y="2500"/>
                    </a:lnTo>
                    <a:lnTo>
                      <a:pt x="2164" y="2562"/>
                    </a:lnTo>
                    <a:lnTo>
                      <a:pt x="2066" y="2614"/>
                    </a:lnTo>
                    <a:lnTo>
                      <a:pt x="1963" y="2657"/>
                    </a:lnTo>
                    <a:lnTo>
                      <a:pt x="1855" y="2692"/>
                    </a:lnTo>
                    <a:lnTo>
                      <a:pt x="1742" y="2713"/>
                    </a:lnTo>
                    <a:lnTo>
                      <a:pt x="1627" y="2725"/>
                    </a:lnTo>
                    <a:lnTo>
                      <a:pt x="1567" y="2726"/>
                    </a:lnTo>
                    <a:lnTo>
                      <a:pt x="1509" y="2726"/>
                    </a:lnTo>
                    <a:lnTo>
                      <a:pt x="1395" y="2715"/>
                    </a:lnTo>
                    <a:lnTo>
                      <a:pt x="1285" y="2692"/>
                    </a:lnTo>
                    <a:lnTo>
                      <a:pt x="1178" y="2660"/>
                    </a:lnTo>
                    <a:lnTo>
                      <a:pt x="1076" y="2618"/>
                    </a:lnTo>
                    <a:lnTo>
                      <a:pt x="979" y="2567"/>
                    </a:lnTo>
                    <a:lnTo>
                      <a:pt x="887" y="2508"/>
                    </a:lnTo>
                    <a:lnTo>
                      <a:pt x="802" y="2440"/>
                    </a:lnTo>
                    <a:lnTo>
                      <a:pt x="725" y="2365"/>
                    </a:lnTo>
                    <a:lnTo>
                      <a:pt x="654" y="2283"/>
                    </a:lnTo>
                    <a:lnTo>
                      <a:pt x="591" y="2194"/>
                    </a:lnTo>
                    <a:lnTo>
                      <a:pt x="536" y="2099"/>
                    </a:lnTo>
                    <a:lnTo>
                      <a:pt x="490" y="2000"/>
                    </a:lnTo>
                    <a:lnTo>
                      <a:pt x="452" y="1895"/>
                    </a:lnTo>
                    <a:lnTo>
                      <a:pt x="427" y="1787"/>
                    </a:lnTo>
                    <a:lnTo>
                      <a:pt x="411" y="1673"/>
                    </a:lnTo>
                    <a:lnTo>
                      <a:pt x="408" y="1616"/>
                    </a:lnTo>
                    <a:lnTo>
                      <a:pt x="408" y="1614"/>
                    </a:lnTo>
                    <a:lnTo>
                      <a:pt x="408" y="1614"/>
                    </a:lnTo>
                    <a:lnTo>
                      <a:pt x="406" y="1600"/>
                    </a:lnTo>
                    <a:lnTo>
                      <a:pt x="406" y="1585"/>
                    </a:lnTo>
                    <a:lnTo>
                      <a:pt x="0" y="1585"/>
                    </a:lnTo>
                    <a:lnTo>
                      <a:pt x="0" y="1600"/>
                    </a:lnTo>
                    <a:lnTo>
                      <a:pt x="0" y="1616"/>
                    </a:lnTo>
                    <a:lnTo>
                      <a:pt x="0" y="1616"/>
                    </a:lnTo>
                    <a:lnTo>
                      <a:pt x="5" y="1715"/>
                    </a:lnTo>
                    <a:lnTo>
                      <a:pt x="35" y="1905"/>
                    </a:lnTo>
                    <a:lnTo>
                      <a:pt x="87" y="2086"/>
                    </a:lnTo>
                    <a:lnTo>
                      <a:pt x="159" y="2259"/>
                    </a:lnTo>
                    <a:lnTo>
                      <a:pt x="203" y="2341"/>
                    </a:lnTo>
                    <a:lnTo>
                      <a:pt x="203" y="2341"/>
                    </a:lnTo>
                    <a:lnTo>
                      <a:pt x="203" y="2341"/>
                    </a:lnTo>
                    <a:lnTo>
                      <a:pt x="257" y="2429"/>
                    </a:lnTo>
                    <a:lnTo>
                      <a:pt x="379" y="2590"/>
                    </a:lnTo>
                    <a:lnTo>
                      <a:pt x="522" y="2735"/>
                    </a:lnTo>
                    <a:lnTo>
                      <a:pt x="681" y="2860"/>
                    </a:lnTo>
                    <a:lnTo>
                      <a:pt x="857" y="2965"/>
                    </a:lnTo>
                    <a:lnTo>
                      <a:pt x="1046" y="3046"/>
                    </a:lnTo>
                    <a:lnTo>
                      <a:pt x="1247" y="3102"/>
                    </a:lnTo>
                    <a:lnTo>
                      <a:pt x="1405" y="3125"/>
                    </a:lnTo>
                    <a:lnTo>
                      <a:pt x="1512" y="3134"/>
                    </a:lnTo>
                    <a:lnTo>
                      <a:pt x="1567" y="3134"/>
                    </a:lnTo>
                    <a:lnTo>
                      <a:pt x="1647" y="3132"/>
                    </a:lnTo>
                    <a:lnTo>
                      <a:pt x="1804" y="3116"/>
                    </a:lnTo>
                    <a:lnTo>
                      <a:pt x="1957" y="3086"/>
                    </a:lnTo>
                    <a:lnTo>
                      <a:pt x="2104" y="3040"/>
                    </a:lnTo>
                    <a:lnTo>
                      <a:pt x="2243" y="2981"/>
                    </a:lnTo>
                    <a:lnTo>
                      <a:pt x="2376" y="2911"/>
                    </a:lnTo>
                    <a:lnTo>
                      <a:pt x="2499" y="2827"/>
                    </a:lnTo>
                    <a:lnTo>
                      <a:pt x="2616" y="2732"/>
                    </a:lnTo>
                    <a:lnTo>
                      <a:pt x="2723" y="2627"/>
                    </a:lnTo>
                    <a:lnTo>
                      <a:pt x="2818" y="2512"/>
                    </a:lnTo>
                    <a:lnTo>
                      <a:pt x="2903" y="2390"/>
                    </a:lnTo>
                    <a:lnTo>
                      <a:pt x="2976" y="2257"/>
                    </a:lnTo>
                    <a:lnTo>
                      <a:pt x="3035" y="2118"/>
                    </a:lnTo>
                    <a:lnTo>
                      <a:pt x="3082" y="1972"/>
                    </a:lnTo>
                    <a:lnTo>
                      <a:pt x="3116" y="1821"/>
                    </a:lnTo>
                    <a:lnTo>
                      <a:pt x="3133" y="1665"/>
                    </a:lnTo>
                    <a:lnTo>
                      <a:pt x="3134" y="1585"/>
                    </a:lnTo>
                    <a:lnTo>
                      <a:pt x="3136" y="1575"/>
                    </a:lnTo>
                    <a:lnTo>
                      <a:pt x="3136" y="1567"/>
                    </a:lnTo>
                    <a:lnTo>
                      <a:pt x="3134" y="1512"/>
                    </a:lnTo>
                    <a:lnTo>
                      <a:pt x="3127" y="1404"/>
                    </a:lnTo>
                    <a:lnTo>
                      <a:pt x="3104" y="1246"/>
                    </a:lnTo>
                    <a:lnTo>
                      <a:pt x="3048" y="1044"/>
                    </a:lnTo>
                    <a:lnTo>
                      <a:pt x="2966" y="855"/>
                    </a:lnTo>
                    <a:lnTo>
                      <a:pt x="2862" y="679"/>
                    </a:lnTo>
                    <a:lnTo>
                      <a:pt x="2737" y="519"/>
                    </a:lnTo>
                    <a:lnTo>
                      <a:pt x="2592" y="377"/>
                    </a:lnTo>
                    <a:lnTo>
                      <a:pt x="2429" y="255"/>
                    </a:lnTo>
                    <a:lnTo>
                      <a:pt x="2341" y="203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4781696" y="2935058"/>
                <a:ext cx="1025596" cy="1025596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Graphic 15" descr="Money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923257" y="3076619"/>
                <a:ext cx="742471" cy="742471"/>
              </a:xfrm>
              <a:prstGeom prst="rect">
                <a:avLst/>
              </a:prstGeom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6296555" y="3554254"/>
              <a:ext cx="2457702" cy="120032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Community identifies funding source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623457" y="2709726"/>
            <a:ext cx="605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09686" y="1542348"/>
            <a:ext cx="3887177" cy="2719565"/>
            <a:chOff x="809686" y="1542348"/>
            <a:chExt cx="3887177" cy="271956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75BE724-BDE5-4EDD-A13E-E0E5FDE0CAA5}"/>
                </a:ext>
              </a:extLst>
            </p:cNvPr>
            <p:cNvGrpSpPr/>
            <p:nvPr/>
          </p:nvGrpSpPr>
          <p:grpSpPr>
            <a:xfrm>
              <a:off x="3079469" y="2646064"/>
              <a:ext cx="1617394" cy="1615849"/>
              <a:chOff x="3079469" y="2646064"/>
              <a:chExt cx="1617394" cy="1615849"/>
            </a:xfrm>
          </p:grpSpPr>
          <p:sp>
            <p:nvSpPr>
              <p:cNvPr id="46" name="Freeform 66"/>
              <p:cNvSpPr>
                <a:spLocks/>
              </p:cNvSpPr>
              <p:nvPr/>
            </p:nvSpPr>
            <p:spPr bwMode="auto">
              <a:xfrm>
                <a:off x="3079469" y="2646064"/>
                <a:ext cx="1617394" cy="1615849"/>
              </a:xfrm>
              <a:custGeom>
                <a:avLst/>
                <a:gdLst>
                  <a:gd name="T0" fmla="*/ 3135 w 3137"/>
                  <a:gd name="T1" fmla="*/ 1518 h 3136"/>
                  <a:gd name="T2" fmla="*/ 3049 w 3137"/>
                  <a:gd name="T3" fmla="*/ 1048 h 3136"/>
                  <a:gd name="T4" fmla="*/ 2932 w 3137"/>
                  <a:gd name="T5" fmla="*/ 793 h 3136"/>
                  <a:gd name="T6" fmla="*/ 2757 w 3137"/>
                  <a:gd name="T7" fmla="*/ 544 h 3136"/>
                  <a:gd name="T8" fmla="*/ 2280 w 3137"/>
                  <a:gd name="T9" fmla="*/ 169 h 3136"/>
                  <a:gd name="T10" fmla="*/ 1732 w 3137"/>
                  <a:gd name="T11" fmla="*/ 9 h 3136"/>
                  <a:gd name="T12" fmla="*/ 1489 w 3137"/>
                  <a:gd name="T13" fmla="*/ 2 h 3136"/>
                  <a:gd name="T14" fmla="*/ 1029 w 3137"/>
                  <a:gd name="T15" fmla="*/ 95 h 3136"/>
                  <a:gd name="T16" fmla="*/ 631 w 3137"/>
                  <a:gd name="T17" fmla="*/ 311 h 3136"/>
                  <a:gd name="T18" fmla="*/ 313 w 3137"/>
                  <a:gd name="T19" fmla="*/ 629 h 3136"/>
                  <a:gd name="T20" fmla="*/ 95 w 3137"/>
                  <a:gd name="T21" fmla="*/ 1029 h 3136"/>
                  <a:gd name="T22" fmla="*/ 2 w 3137"/>
                  <a:gd name="T23" fmla="*/ 1487 h 3136"/>
                  <a:gd name="T24" fmla="*/ 2 w 3137"/>
                  <a:gd name="T25" fmla="*/ 1587 h 3136"/>
                  <a:gd name="T26" fmla="*/ 92 w 3137"/>
                  <a:gd name="T27" fmla="*/ 2101 h 3136"/>
                  <a:gd name="T28" fmla="*/ 403 w 3137"/>
                  <a:gd name="T29" fmla="*/ 2619 h 3136"/>
                  <a:gd name="T30" fmla="*/ 795 w 3137"/>
                  <a:gd name="T31" fmla="*/ 2931 h 3136"/>
                  <a:gd name="T32" fmla="*/ 1241 w 3137"/>
                  <a:gd name="T33" fmla="*/ 3102 h 3136"/>
                  <a:gd name="T34" fmla="*/ 1552 w 3137"/>
                  <a:gd name="T35" fmla="*/ 3136 h 3136"/>
                  <a:gd name="T36" fmla="*/ 1586 w 3137"/>
                  <a:gd name="T37" fmla="*/ 3136 h 3136"/>
                  <a:gd name="T38" fmla="*/ 1897 w 3137"/>
                  <a:gd name="T39" fmla="*/ 3102 h 3136"/>
                  <a:gd name="T40" fmla="*/ 2342 w 3137"/>
                  <a:gd name="T41" fmla="*/ 2931 h 3136"/>
                  <a:gd name="T42" fmla="*/ 1897 w 3137"/>
                  <a:gd name="T43" fmla="*/ 2761 h 3136"/>
                  <a:gd name="T44" fmla="*/ 1586 w 3137"/>
                  <a:gd name="T45" fmla="*/ 2728 h 3136"/>
                  <a:gd name="T46" fmla="*/ 1552 w 3137"/>
                  <a:gd name="T47" fmla="*/ 2728 h 3136"/>
                  <a:gd name="T48" fmla="*/ 1365 w 3137"/>
                  <a:gd name="T49" fmla="*/ 2711 h 3136"/>
                  <a:gd name="T50" fmla="*/ 1050 w 3137"/>
                  <a:gd name="T51" fmla="*/ 2608 h 3136"/>
                  <a:gd name="T52" fmla="*/ 782 w 3137"/>
                  <a:gd name="T53" fmla="*/ 2422 h 3136"/>
                  <a:gd name="T54" fmla="*/ 576 w 3137"/>
                  <a:gd name="T55" fmla="*/ 2172 h 3136"/>
                  <a:gd name="T56" fmla="*/ 446 w 3137"/>
                  <a:gd name="T57" fmla="*/ 1868 h 3136"/>
                  <a:gd name="T58" fmla="*/ 408 w 3137"/>
                  <a:gd name="T59" fmla="*/ 1587 h 3136"/>
                  <a:gd name="T60" fmla="*/ 409 w 3137"/>
                  <a:gd name="T61" fmla="*/ 1508 h 3136"/>
                  <a:gd name="T62" fmla="*/ 478 w 3137"/>
                  <a:gd name="T63" fmla="*/ 1169 h 3136"/>
                  <a:gd name="T64" fmla="*/ 638 w 3137"/>
                  <a:gd name="T65" fmla="*/ 874 h 3136"/>
                  <a:gd name="T66" fmla="*/ 874 w 3137"/>
                  <a:gd name="T67" fmla="*/ 638 h 3136"/>
                  <a:gd name="T68" fmla="*/ 1169 w 3137"/>
                  <a:gd name="T69" fmla="*/ 477 h 3136"/>
                  <a:gd name="T70" fmla="*/ 1509 w 3137"/>
                  <a:gd name="T71" fmla="*/ 408 h 3136"/>
                  <a:gd name="T72" fmla="*/ 1742 w 3137"/>
                  <a:gd name="T73" fmla="*/ 419 h 3136"/>
                  <a:gd name="T74" fmla="*/ 2060 w 3137"/>
                  <a:gd name="T75" fmla="*/ 516 h 3136"/>
                  <a:gd name="T76" fmla="*/ 2334 w 3137"/>
                  <a:gd name="T77" fmla="*/ 694 h 3136"/>
                  <a:gd name="T78" fmla="*/ 2547 w 3137"/>
                  <a:gd name="T79" fmla="*/ 940 h 3136"/>
                  <a:gd name="T80" fmla="*/ 2683 w 3137"/>
                  <a:gd name="T81" fmla="*/ 1239 h 3136"/>
                  <a:gd name="T82" fmla="*/ 2729 w 3137"/>
                  <a:gd name="T83" fmla="*/ 1518 h 3136"/>
                  <a:gd name="T84" fmla="*/ 2729 w 3137"/>
                  <a:gd name="T85" fmla="*/ 1543 h 3136"/>
                  <a:gd name="T86" fmla="*/ 2729 w 3137"/>
                  <a:gd name="T87" fmla="*/ 1587 h 3136"/>
                  <a:gd name="T88" fmla="*/ 3135 w 3137"/>
                  <a:gd name="T89" fmla="*/ 1569 h 3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137" h="3136">
                    <a:moveTo>
                      <a:pt x="3137" y="1521"/>
                    </a:moveTo>
                    <a:lnTo>
                      <a:pt x="3135" y="1520"/>
                    </a:lnTo>
                    <a:lnTo>
                      <a:pt x="3135" y="1518"/>
                    </a:lnTo>
                    <a:lnTo>
                      <a:pt x="3131" y="1421"/>
                    </a:lnTo>
                    <a:lnTo>
                      <a:pt x="3101" y="1229"/>
                    </a:lnTo>
                    <a:lnTo>
                      <a:pt x="3049" y="1048"/>
                    </a:lnTo>
                    <a:lnTo>
                      <a:pt x="2977" y="875"/>
                    </a:lnTo>
                    <a:lnTo>
                      <a:pt x="2932" y="795"/>
                    </a:lnTo>
                    <a:lnTo>
                      <a:pt x="2932" y="793"/>
                    </a:lnTo>
                    <a:lnTo>
                      <a:pt x="2932" y="793"/>
                    </a:lnTo>
                    <a:lnTo>
                      <a:pt x="2881" y="707"/>
                    </a:lnTo>
                    <a:lnTo>
                      <a:pt x="2757" y="544"/>
                    </a:lnTo>
                    <a:lnTo>
                      <a:pt x="2616" y="399"/>
                    </a:lnTo>
                    <a:lnTo>
                      <a:pt x="2456" y="274"/>
                    </a:lnTo>
                    <a:lnTo>
                      <a:pt x="2280" y="169"/>
                    </a:lnTo>
                    <a:lnTo>
                      <a:pt x="2090" y="88"/>
                    </a:lnTo>
                    <a:lnTo>
                      <a:pt x="1889" y="32"/>
                    </a:lnTo>
                    <a:lnTo>
                      <a:pt x="1732" y="9"/>
                    </a:lnTo>
                    <a:lnTo>
                      <a:pt x="1624" y="2"/>
                    </a:lnTo>
                    <a:lnTo>
                      <a:pt x="1569" y="0"/>
                    </a:lnTo>
                    <a:lnTo>
                      <a:pt x="1489" y="2"/>
                    </a:lnTo>
                    <a:lnTo>
                      <a:pt x="1330" y="18"/>
                    </a:lnTo>
                    <a:lnTo>
                      <a:pt x="1176" y="49"/>
                    </a:lnTo>
                    <a:lnTo>
                      <a:pt x="1029" y="95"/>
                    </a:lnTo>
                    <a:lnTo>
                      <a:pt x="888" y="154"/>
                    </a:lnTo>
                    <a:lnTo>
                      <a:pt x="756" y="228"/>
                    </a:lnTo>
                    <a:lnTo>
                      <a:pt x="631" y="311"/>
                    </a:lnTo>
                    <a:lnTo>
                      <a:pt x="514" y="408"/>
                    </a:lnTo>
                    <a:lnTo>
                      <a:pt x="408" y="514"/>
                    </a:lnTo>
                    <a:lnTo>
                      <a:pt x="313" y="629"/>
                    </a:lnTo>
                    <a:lnTo>
                      <a:pt x="228" y="754"/>
                    </a:lnTo>
                    <a:lnTo>
                      <a:pt x="154" y="888"/>
                    </a:lnTo>
                    <a:lnTo>
                      <a:pt x="95" y="1029"/>
                    </a:lnTo>
                    <a:lnTo>
                      <a:pt x="49" y="1176"/>
                    </a:lnTo>
                    <a:lnTo>
                      <a:pt x="19" y="1330"/>
                    </a:lnTo>
                    <a:lnTo>
                      <a:pt x="2" y="1487"/>
                    </a:lnTo>
                    <a:lnTo>
                      <a:pt x="0" y="1569"/>
                    </a:lnTo>
                    <a:lnTo>
                      <a:pt x="0" y="1577"/>
                    </a:lnTo>
                    <a:lnTo>
                      <a:pt x="2" y="1587"/>
                    </a:lnTo>
                    <a:lnTo>
                      <a:pt x="4" y="1694"/>
                    </a:lnTo>
                    <a:lnTo>
                      <a:pt x="36" y="1903"/>
                    </a:lnTo>
                    <a:lnTo>
                      <a:pt x="92" y="2101"/>
                    </a:lnTo>
                    <a:lnTo>
                      <a:pt x="174" y="2288"/>
                    </a:lnTo>
                    <a:lnTo>
                      <a:pt x="278" y="2461"/>
                    </a:lnTo>
                    <a:lnTo>
                      <a:pt x="403" y="2619"/>
                    </a:lnTo>
                    <a:lnTo>
                      <a:pt x="547" y="2759"/>
                    </a:lnTo>
                    <a:lnTo>
                      <a:pt x="708" y="2879"/>
                    </a:lnTo>
                    <a:lnTo>
                      <a:pt x="795" y="2931"/>
                    </a:lnTo>
                    <a:lnTo>
                      <a:pt x="878" y="2977"/>
                    </a:lnTo>
                    <a:lnTo>
                      <a:pt x="1055" y="3051"/>
                    </a:lnTo>
                    <a:lnTo>
                      <a:pt x="1241" y="3102"/>
                    </a:lnTo>
                    <a:lnTo>
                      <a:pt x="1435" y="3131"/>
                    </a:lnTo>
                    <a:lnTo>
                      <a:pt x="1536" y="3136"/>
                    </a:lnTo>
                    <a:lnTo>
                      <a:pt x="1552" y="3136"/>
                    </a:lnTo>
                    <a:lnTo>
                      <a:pt x="1569" y="3136"/>
                    </a:lnTo>
                    <a:lnTo>
                      <a:pt x="1571" y="3136"/>
                    </a:lnTo>
                    <a:lnTo>
                      <a:pt x="1586" y="3136"/>
                    </a:lnTo>
                    <a:lnTo>
                      <a:pt x="1601" y="3136"/>
                    </a:lnTo>
                    <a:lnTo>
                      <a:pt x="1702" y="3131"/>
                    </a:lnTo>
                    <a:lnTo>
                      <a:pt x="1897" y="3102"/>
                    </a:lnTo>
                    <a:lnTo>
                      <a:pt x="2083" y="3051"/>
                    </a:lnTo>
                    <a:lnTo>
                      <a:pt x="2259" y="2977"/>
                    </a:lnTo>
                    <a:lnTo>
                      <a:pt x="2342" y="2931"/>
                    </a:lnTo>
                    <a:lnTo>
                      <a:pt x="2259" y="2887"/>
                    </a:lnTo>
                    <a:lnTo>
                      <a:pt x="2083" y="2813"/>
                    </a:lnTo>
                    <a:lnTo>
                      <a:pt x="1897" y="2761"/>
                    </a:lnTo>
                    <a:lnTo>
                      <a:pt x="1702" y="2733"/>
                    </a:lnTo>
                    <a:lnTo>
                      <a:pt x="1601" y="2728"/>
                    </a:lnTo>
                    <a:lnTo>
                      <a:pt x="1586" y="2728"/>
                    </a:lnTo>
                    <a:lnTo>
                      <a:pt x="1571" y="2728"/>
                    </a:lnTo>
                    <a:lnTo>
                      <a:pt x="1569" y="2728"/>
                    </a:lnTo>
                    <a:lnTo>
                      <a:pt x="1552" y="2728"/>
                    </a:lnTo>
                    <a:lnTo>
                      <a:pt x="1536" y="2728"/>
                    </a:lnTo>
                    <a:lnTo>
                      <a:pt x="1479" y="2726"/>
                    </a:lnTo>
                    <a:lnTo>
                      <a:pt x="1365" y="2711"/>
                    </a:lnTo>
                    <a:lnTo>
                      <a:pt x="1255" y="2687"/>
                    </a:lnTo>
                    <a:lnTo>
                      <a:pt x="1150" y="2652"/>
                    </a:lnTo>
                    <a:lnTo>
                      <a:pt x="1050" y="2608"/>
                    </a:lnTo>
                    <a:lnTo>
                      <a:pt x="955" y="2554"/>
                    </a:lnTo>
                    <a:lnTo>
                      <a:pt x="865" y="2492"/>
                    </a:lnTo>
                    <a:lnTo>
                      <a:pt x="782" y="2422"/>
                    </a:lnTo>
                    <a:lnTo>
                      <a:pt x="706" y="2346"/>
                    </a:lnTo>
                    <a:lnTo>
                      <a:pt x="636" y="2261"/>
                    </a:lnTo>
                    <a:lnTo>
                      <a:pt x="576" y="2172"/>
                    </a:lnTo>
                    <a:lnTo>
                      <a:pt x="524" y="2075"/>
                    </a:lnTo>
                    <a:lnTo>
                      <a:pt x="481" y="1974"/>
                    </a:lnTo>
                    <a:lnTo>
                      <a:pt x="446" y="1868"/>
                    </a:lnTo>
                    <a:lnTo>
                      <a:pt x="423" y="1759"/>
                    </a:lnTo>
                    <a:lnTo>
                      <a:pt x="410" y="1645"/>
                    </a:lnTo>
                    <a:lnTo>
                      <a:pt x="408" y="1587"/>
                    </a:lnTo>
                    <a:lnTo>
                      <a:pt x="408" y="1577"/>
                    </a:lnTo>
                    <a:lnTo>
                      <a:pt x="408" y="1569"/>
                    </a:lnTo>
                    <a:lnTo>
                      <a:pt x="409" y="1508"/>
                    </a:lnTo>
                    <a:lnTo>
                      <a:pt x="420" y="1392"/>
                    </a:lnTo>
                    <a:lnTo>
                      <a:pt x="444" y="1278"/>
                    </a:lnTo>
                    <a:lnTo>
                      <a:pt x="478" y="1169"/>
                    </a:lnTo>
                    <a:lnTo>
                      <a:pt x="521" y="1065"/>
                    </a:lnTo>
                    <a:lnTo>
                      <a:pt x="575" y="966"/>
                    </a:lnTo>
                    <a:lnTo>
                      <a:pt x="638" y="874"/>
                    </a:lnTo>
                    <a:lnTo>
                      <a:pt x="708" y="787"/>
                    </a:lnTo>
                    <a:lnTo>
                      <a:pt x="788" y="708"/>
                    </a:lnTo>
                    <a:lnTo>
                      <a:pt x="874" y="638"/>
                    </a:lnTo>
                    <a:lnTo>
                      <a:pt x="966" y="575"/>
                    </a:lnTo>
                    <a:lnTo>
                      <a:pt x="1065" y="521"/>
                    </a:lnTo>
                    <a:lnTo>
                      <a:pt x="1169" y="477"/>
                    </a:lnTo>
                    <a:lnTo>
                      <a:pt x="1278" y="444"/>
                    </a:lnTo>
                    <a:lnTo>
                      <a:pt x="1392" y="421"/>
                    </a:lnTo>
                    <a:lnTo>
                      <a:pt x="1509" y="408"/>
                    </a:lnTo>
                    <a:lnTo>
                      <a:pt x="1569" y="408"/>
                    </a:lnTo>
                    <a:lnTo>
                      <a:pt x="1627" y="408"/>
                    </a:lnTo>
                    <a:lnTo>
                      <a:pt x="1742" y="419"/>
                    </a:lnTo>
                    <a:lnTo>
                      <a:pt x="1851" y="442"/>
                    </a:lnTo>
                    <a:lnTo>
                      <a:pt x="1958" y="474"/>
                    </a:lnTo>
                    <a:lnTo>
                      <a:pt x="2060" y="516"/>
                    </a:lnTo>
                    <a:lnTo>
                      <a:pt x="2158" y="567"/>
                    </a:lnTo>
                    <a:lnTo>
                      <a:pt x="2249" y="626"/>
                    </a:lnTo>
                    <a:lnTo>
                      <a:pt x="2334" y="694"/>
                    </a:lnTo>
                    <a:lnTo>
                      <a:pt x="2411" y="769"/>
                    </a:lnTo>
                    <a:lnTo>
                      <a:pt x="2483" y="851"/>
                    </a:lnTo>
                    <a:lnTo>
                      <a:pt x="2547" y="940"/>
                    </a:lnTo>
                    <a:lnTo>
                      <a:pt x="2601" y="1035"/>
                    </a:lnTo>
                    <a:lnTo>
                      <a:pt x="2647" y="1134"/>
                    </a:lnTo>
                    <a:lnTo>
                      <a:pt x="2683" y="1239"/>
                    </a:lnTo>
                    <a:lnTo>
                      <a:pt x="2709" y="1347"/>
                    </a:lnTo>
                    <a:lnTo>
                      <a:pt x="2725" y="1461"/>
                    </a:lnTo>
                    <a:lnTo>
                      <a:pt x="2729" y="1518"/>
                    </a:lnTo>
                    <a:lnTo>
                      <a:pt x="2729" y="1518"/>
                    </a:lnTo>
                    <a:lnTo>
                      <a:pt x="2729" y="1520"/>
                    </a:lnTo>
                    <a:lnTo>
                      <a:pt x="2729" y="1543"/>
                    </a:lnTo>
                    <a:lnTo>
                      <a:pt x="2729" y="1569"/>
                    </a:lnTo>
                    <a:lnTo>
                      <a:pt x="2729" y="1577"/>
                    </a:lnTo>
                    <a:lnTo>
                      <a:pt x="2729" y="1587"/>
                    </a:lnTo>
                    <a:lnTo>
                      <a:pt x="3135" y="1587"/>
                    </a:lnTo>
                    <a:lnTo>
                      <a:pt x="3135" y="1577"/>
                    </a:lnTo>
                    <a:lnTo>
                      <a:pt x="3135" y="1569"/>
                    </a:lnTo>
                    <a:lnTo>
                      <a:pt x="3135" y="1544"/>
                    </a:lnTo>
                    <a:lnTo>
                      <a:pt x="3137" y="152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3377548" y="2935058"/>
                <a:ext cx="1025596" cy="102559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8" name="Graphic 17" descr="Gears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519109" y="3076619"/>
                <a:ext cx="742471" cy="742471"/>
              </a:xfrm>
              <a:prstGeom prst="rect">
                <a:avLst/>
              </a:prstGeom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809686" y="1542348"/>
              <a:ext cx="2652615" cy="1938992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CECorps volunteers provide essential engineering service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251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7" y="5440218"/>
            <a:ext cx="1227757" cy="141778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BB214D-B17C-40CE-AA04-B6D84AB035F3}"/>
              </a:ext>
            </a:extLst>
          </p:cNvPr>
          <p:cNvGrpSpPr/>
          <p:nvPr/>
        </p:nvGrpSpPr>
        <p:grpSpPr>
          <a:xfrm>
            <a:off x="8331200" y="6068291"/>
            <a:ext cx="812800" cy="789709"/>
            <a:chOff x="8331200" y="6068291"/>
            <a:chExt cx="812800" cy="789709"/>
          </a:xfrm>
        </p:grpSpPr>
        <p:sp>
          <p:nvSpPr>
            <p:cNvPr id="20" name="Right Triangle 19"/>
            <p:cNvSpPr/>
            <p:nvPr/>
          </p:nvSpPr>
          <p:spPr>
            <a:xfrm flipH="1">
              <a:off x="8331200" y="6068291"/>
              <a:ext cx="812800" cy="789709"/>
            </a:xfrm>
            <a:prstGeom prst="rtTriangle">
              <a:avLst/>
            </a:prstGeom>
            <a:solidFill>
              <a:srgbClr val="0042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635999" y="6412346"/>
              <a:ext cx="508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C27D0AB3-0E96-4642-BE08-56E26407E89A}" type="slidenum">
                <a:rPr kumimoji="0" 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 bold" panose="020B0806030504020204" pitchFamily="34" charset="0"/>
                  <a:ea typeface="Open Sans bold" panose="020B0806030504020204" pitchFamily="34" charset="0"/>
                  <a:cs typeface="Open Sans bold" panose="020B0806030504020204" pitchFamily="34" charset="0"/>
                </a:rPr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25</a:t>
              </a:fld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237066" y="830011"/>
            <a:ext cx="86868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7066" y="95803"/>
            <a:ext cx="7886700" cy="736744"/>
          </a:xfrm>
        </p:spPr>
        <p:txBody>
          <a:bodyPr>
            <a:normAutofit/>
          </a:bodyPr>
          <a:lstStyle/>
          <a:p>
            <a:r>
              <a:rPr lang="en-US" dirty="0"/>
              <a:t>Discussion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35206" y="1564220"/>
            <a:ext cx="7886700" cy="2902271"/>
          </a:xfrm>
        </p:spPr>
        <p:txBody>
          <a:bodyPr/>
          <a:lstStyle/>
          <a:p>
            <a:pPr marL="457200" indent="-457200">
              <a:spcAft>
                <a:spcPts val="1500"/>
              </a:spcAft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 ideas</a:t>
            </a:r>
          </a:p>
          <a:p>
            <a:pPr marL="457200" indent="-457200">
              <a:spcAft>
                <a:spcPts val="1500"/>
              </a:spcAft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Thoughts on CECorps approach</a:t>
            </a:r>
          </a:p>
          <a:p>
            <a:pPr marL="457200" indent="-457200">
              <a:spcAft>
                <a:spcPts val="1500"/>
              </a:spcAft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What’s in My Backyard Challenge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350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4177" y="122125"/>
            <a:ext cx="7823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426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Conclusion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7" y="5440218"/>
            <a:ext cx="1227758" cy="141778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8355" y="1021922"/>
            <a:ext cx="838764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are here to help!</a:t>
            </a:r>
          </a:p>
          <a:p>
            <a:pPr lvl="1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Website: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www.communityengineeringcorps.org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Email: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CECinfo@ewb-usa.org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Engineering Corps Staff:</a:t>
            </a:r>
          </a:p>
          <a:p>
            <a:pPr lvl="1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EWB-USA	</a:t>
            </a:r>
          </a:p>
          <a:p>
            <a:pPr lvl="2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Clare Haas Claveau –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clare.haas.claveau@ewb-usa.org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2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Lauren Butner –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lauren.butner@ewb-usa.org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AWWA</a:t>
            </a:r>
          </a:p>
          <a:p>
            <a:pPr lvl="1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Coming soon!</a:t>
            </a:r>
          </a:p>
          <a:p>
            <a:pPr lvl="1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ASCE</a:t>
            </a:r>
          </a:p>
          <a:p>
            <a:pPr lvl="1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Melissa Prelewicz –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/>
              </a:rPr>
              <a:t>mprelewicz@asce.org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35999" y="6412346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2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37066" y="830011"/>
            <a:ext cx="86868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6032238"/>
            <a:ext cx="9143999" cy="825762"/>
          </a:xfrm>
          <a:prstGeom prst="rect">
            <a:avLst/>
          </a:prstGeom>
          <a:solidFill>
            <a:srgbClr val="0042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Triangle 18"/>
          <p:cNvSpPr/>
          <p:nvPr/>
        </p:nvSpPr>
        <p:spPr>
          <a:xfrm flipH="1">
            <a:off x="8314267" y="6050264"/>
            <a:ext cx="812800" cy="78970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619067" y="6435118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2140723-A35D-413E-ABC4-33DF3A8DBBCF}" type="slidenum">
              <a:rPr lang="en-US" sz="2000" smtClean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26</a:t>
            </a:fld>
            <a:endParaRPr lang="en-US" sz="20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7" y="6009660"/>
            <a:ext cx="79181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21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/>
          <p:nvPr/>
        </p:nvSpPr>
        <p:spPr>
          <a:xfrm flipH="1">
            <a:off x="8331199" y="6068290"/>
            <a:ext cx="812800" cy="789709"/>
          </a:xfrm>
          <a:prstGeom prst="rtTriangle">
            <a:avLst/>
          </a:prstGeom>
          <a:solidFill>
            <a:srgbClr val="004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426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35999" y="6412346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2BEFAAA-62F2-4CC2-A130-9BA7DE9B76A8}" type="slidenum">
              <a:rPr lang="en-US" sz="2000" smtClean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3</a:t>
            </a:fld>
            <a:endParaRPr lang="en-US" sz="20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3815" y="1932437"/>
            <a:ext cx="4680009" cy="256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</a:pPr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Powerful Alliance </a:t>
            </a:r>
            <a:r>
              <a:rPr lang="en-US" sz="3600" dirty="0"/>
              <a:t>– </a:t>
            </a:r>
          </a:p>
          <a:p>
            <a:pPr>
              <a:spcAft>
                <a:spcPts val="1500"/>
              </a:spcAft>
            </a:pPr>
            <a:r>
              <a:rPr lang="en-US" sz="2800" dirty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Bringing more than 200,000 technical professionals and students together to serve communities in the US.</a:t>
            </a:r>
            <a:endParaRPr lang="en-US" sz="4400" dirty="0">
              <a:solidFill>
                <a:schemeClr val="accent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8080"/>
            <a:ext cx="2327329" cy="91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4" y="205906"/>
            <a:ext cx="3503128" cy="17373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128" y="2302645"/>
            <a:ext cx="4343400" cy="173736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5023824" y="205906"/>
            <a:ext cx="17281" cy="6488808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969" y="4114800"/>
            <a:ext cx="3157597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15" y="274360"/>
            <a:ext cx="3942435" cy="1325563"/>
          </a:xfrm>
        </p:spPr>
        <p:txBody>
          <a:bodyPr/>
          <a:lstStyle/>
          <a:p>
            <a:r>
              <a:rPr lang="en-US" dirty="0"/>
              <a:t>Who We Are</a:t>
            </a:r>
          </a:p>
        </p:txBody>
      </p:sp>
    </p:spTree>
    <p:extLst>
      <p:ext uri="{BB962C8B-B14F-4D97-AF65-F5344CB8AC3E}">
        <p14:creationId xmlns:p14="http://schemas.microsoft.com/office/powerpoint/2010/main" val="3268004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/>
          <p:nvPr/>
        </p:nvSpPr>
        <p:spPr>
          <a:xfrm flipH="1">
            <a:off x="8331199" y="6068290"/>
            <a:ext cx="812800" cy="789709"/>
          </a:xfrm>
          <a:prstGeom prst="rtTriangle">
            <a:avLst/>
          </a:prstGeom>
          <a:solidFill>
            <a:srgbClr val="004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426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35999" y="6412346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2BEFAAA-62F2-4CC2-A130-9BA7DE9B76A8}" type="slidenum">
              <a:rPr lang="en-US" sz="2000" smtClean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4</a:t>
            </a:fld>
            <a:endParaRPr lang="en-US" sz="20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5735" y="404778"/>
            <a:ext cx="4978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426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Vision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8080"/>
            <a:ext cx="2327329" cy="91440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H="1">
            <a:off x="575735" y="2890436"/>
            <a:ext cx="8314264" cy="1693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163664" y="1284276"/>
            <a:ext cx="7596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716E6A"/>
                </a:solidFill>
                <a:latin typeface="Open Sans" panose="020B0606030504020204" pitchFamily="34" charset="0"/>
              </a:rPr>
              <a:t>All communities in the United States have the infrastructure they need to thrive.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5735" y="3236549"/>
            <a:ext cx="20810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>
                <a:solidFill>
                  <a:srgbClr val="00426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Mission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86933" y="4182533"/>
            <a:ext cx="76030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16E6A"/>
                </a:solidFill>
                <a:latin typeface="Open Sans" panose="020B0606030504020204" pitchFamily="34" charset="0"/>
              </a:rPr>
              <a:t>Community Engineering Corps brings underserved communities and volunteer engineers together to advance local infrastructure solutions.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18223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32"/>
          <a:stretch/>
        </p:blipFill>
        <p:spPr>
          <a:xfrm>
            <a:off x="5756031" y="4310687"/>
            <a:ext cx="3387967" cy="2547312"/>
          </a:xfrm>
          <a:prstGeom prst="rect">
            <a:avLst/>
          </a:prstGeom>
        </p:spPr>
      </p:pic>
      <p:sp>
        <p:nvSpPr>
          <p:cNvPr id="5" name="Right Triangle 4"/>
          <p:cNvSpPr/>
          <p:nvPr/>
        </p:nvSpPr>
        <p:spPr>
          <a:xfrm flipH="1">
            <a:off x="8331199" y="6068290"/>
            <a:ext cx="812800" cy="789709"/>
          </a:xfrm>
          <a:prstGeom prst="rtTriangle">
            <a:avLst/>
          </a:prstGeom>
          <a:solidFill>
            <a:srgbClr val="004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426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35999" y="6412346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9EFAE2C-7FDC-4D00-BE2D-2C85511626FE}" type="slidenum">
              <a:rPr lang="en-US" sz="2000" smtClean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5</a:t>
            </a:fld>
            <a:endParaRPr lang="en-US" sz="20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03" y="0"/>
            <a:ext cx="3391497" cy="16295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599" y="1763375"/>
            <a:ext cx="3393399" cy="25473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6719"/>
            <a:ext cx="1999856" cy="7857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150579"/>
            <a:ext cx="4667250" cy="1325563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sz="4000" dirty="0"/>
              <a:t>Need</a:t>
            </a:r>
            <a:r>
              <a:rPr lang="en-US" dirty="0"/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3850" y="1476142"/>
            <a:ext cx="5200650" cy="4351338"/>
          </a:xfrm>
        </p:spPr>
        <p:txBody>
          <a:bodyPr anchor="ctr"/>
          <a:lstStyle/>
          <a:p>
            <a:pPr marL="0" indent="0">
              <a:buNone/>
            </a:pPr>
            <a:r>
              <a:rPr lang="en-US" sz="3200" dirty="0"/>
              <a:t>2017 ASCE Infrastructure Report Card:</a:t>
            </a:r>
          </a:p>
          <a:p>
            <a:pPr marL="61913" lvl="1" indent="0">
              <a:buNone/>
            </a:pPr>
            <a:endParaRPr lang="en-US" sz="2800" dirty="0"/>
          </a:p>
          <a:p>
            <a:pPr marL="61913" lvl="1" indent="0">
              <a:buNone/>
            </a:pPr>
            <a:r>
              <a:rPr lang="en-US" sz="2800" dirty="0">
                <a:solidFill>
                  <a:schemeClr val="accent5"/>
                </a:solidFill>
              </a:rPr>
              <a:t>“Infrastructure is the foundation that connects the nation’s businesses, communities, and people, driving our economy, and improving our quality of life.”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276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6C20283-73E0-40EC-8AD8-057F581F64C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20090" y="0"/>
            <a:ext cx="8413995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065186" y="0"/>
            <a:ext cx="8078814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980" y="2612841"/>
            <a:ext cx="2569467" cy="296720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635999" y="6412346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2</a:t>
            </a:r>
          </a:p>
        </p:txBody>
      </p:sp>
      <p:sp>
        <p:nvSpPr>
          <p:cNvPr id="19" name="Right Triangle 18"/>
          <p:cNvSpPr/>
          <p:nvPr/>
        </p:nvSpPr>
        <p:spPr>
          <a:xfrm flipH="1">
            <a:off x="8314267" y="6050264"/>
            <a:ext cx="812800" cy="78970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619067" y="6435118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fld id="{3BF666DF-608C-463A-B5E6-3CC0B0E1F169}" type="slidenum">
              <a:rPr lang="en-US" sz="2000" smtClean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pPr algn="ctr">
                <a:spcAft>
                  <a:spcPts val="600"/>
                </a:spcAft>
              </a:pPr>
              <a:t>6</a:t>
            </a:fld>
            <a:endParaRPr lang="en-US" sz="20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EE24A1E-150F-4D8B-BCA9-FBDCB2D3E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5444" y="1162294"/>
            <a:ext cx="5373370" cy="1325563"/>
          </a:xfrm>
        </p:spPr>
        <p:txBody>
          <a:bodyPr>
            <a:normAutofit/>
          </a:bodyPr>
          <a:lstStyle/>
          <a:p>
            <a:r>
              <a:rPr lang="en-US" dirty="0"/>
              <a:t>CECorps Services</a:t>
            </a:r>
          </a:p>
        </p:txBody>
      </p:sp>
    </p:spTree>
    <p:extLst>
      <p:ext uri="{BB962C8B-B14F-4D97-AF65-F5344CB8AC3E}">
        <p14:creationId xmlns:p14="http://schemas.microsoft.com/office/powerpoint/2010/main" val="3803780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5" r="20066"/>
          <a:stretch/>
        </p:blipFill>
        <p:spPr>
          <a:xfrm>
            <a:off x="16325" y="0"/>
            <a:ext cx="4321500" cy="68124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60488" y="81825"/>
            <a:ext cx="4713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426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Communities</a:t>
            </a:r>
          </a:p>
        </p:txBody>
      </p:sp>
      <p:sp>
        <p:nvSpPr>
          <p:cNvPr id="15" name="Right Triangle 14"/>
          <p:cNvSpPr/>
          <p:nvPr/>
        </p:nvSpPr>
        <p:spPr>
          <a:xfrm flipH="1">
            <a:off x="8331199" y="6068290"/>
            <a:ext cx="812800" cy="789709"/>
          </a:xfrm>
          <a:prstGeom prst="rtTriangle">
            <a:avLst/>
          </a:prstGeom>
          <a:solidFill>
            <a:srgbClr val="004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635999" y="6412346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73D9202-3EF5-4DA7-B27B-C2FCB5749790}" type="slidenum">
              <a:rPr lang="en-US" sz="2000" smtClean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7</a:t>
            </a:fld>
            <a:endParaRPr lang="en-US" sz="20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60488" y="1320731"/>
            <a:ext cx="459114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the heart of what we do </a:t>
            </a: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</a:t>
            </a:r>
          </a:p>
          <a:p>
            <a:pPr marL="225425"/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225425"/>
            <a:r>
              <a:rPr lang="en-US" sz="2800" dirty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“Community” broadly encompasses many people, groups, and organizations that contribute to a community’s well-being. </a:t>
            </a:r>
          </a:p>
        </p:txBody>
      </p:sp>
    </p:spTree>
    <p:extLst>
      <p:ext uri="{BB962C8B-B14F-4D97-AF65-F5344CB8AC3E}">
        <p14:creationId xmlns:p14="http://schemas.microsoft.com/office/powerpoint/2010/main" val="1859807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7" r="10056" b="15000"/>
          <a:stretch/>
        </p:blipFill>
        <p:spPr>
          <a:xfrm>
            <a:off x="4721411" y="0"/>
            <a:ext cx="4422587" cy="6858000"/>
          </a:xfrm>
          <a:prstGeom prst="rect">
            <a:avLst/>
          </a:prstGeom>
        </p:spPr>
      </p:pic>
      <p:sp>
        <p:nvSpPr>
          <p:cNvPr id="5" name="Right Triangle 4"/>
          <p:cNvSpPr/>
          <p:nvPr/>
        </p:nvSpPr>
        <p:spPr>
          <a:xfrm flipH="1">
            <a:off x="8331199" y="6068290"/>
            <a:ext cx="812800" cy="789709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635999" y="6412346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88E3DEB-2C39-4D3D-BD7F-C97CC40E7B0A}" type="slidenum">
              <a:rPr lang="en-US" sz="2000" smtClean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8</a:t>
            </a:fld>
            <a:endParaRPr lang="en-US" sz="2000" dirty="0">
              <a:solidFill>
                <a:schemeClr val="bg1"/>
              </a:solidFill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310" y="120073"/>
            <a:ext cx="4978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426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Volunteers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9311" y="1597730"/>
            <a:ext cx="445344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engine that drives us – </a:t>
            </a: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dirty="0">
                <a:solidFill>
                  <a:schemeClr val="accent5"/>
                </a:solidFill>
              </a:rPr>
              <a:t>Community Engineering Corps projects take place across the country and are made possible through the great work of our volunteers.</a:t>
            </a:r>
            <a:endParaRPr lang="en-US" sz="3200" dirty="0">
              <a:solidFill>
                <a:schemeClr val="accent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6719"/>
            <a:ext cx="1999856" cy="78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64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4177" y="122125"/>
            <a:ext cx="7823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426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Projects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7" y="5440218"/>
            <a:ext cx="1227758" cy="141778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635999" y="6412346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2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37066" y="830011"/>
            <a:ext cx="86868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6032238"/>
            <a:ext cx="9143999" cy="825762"/>
          </a:xfrm>
          <a:prstGeom prst="rect">
            <a:avLst/>
          </a:prstGeom>
          <a:solidFill>
            <a:srgbClr val="0042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Triangle 18"/>
          <p:cNvSpPr/>
          <p:nvPr/>
        </p:nvSpPr>
        <p:spPr>
          <a:xfrm flipH="1">
            <a:off x="8314267" y="6050264"/>
            <a:ext cx="812800" cy="78970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619067" y="6435118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BF666DF-608C-463A-B5E6-3CC0B0E1F169}" type="slidenum">
              <a:rPr lang="en-US" sz="2000" smtClean="0"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9</a:t>
            </a:fld>
            <a:endParaRPr lang="en-US" sz="2000" dirty="0">
              <a:latin typeface="Open Sans bold" panose="020B0806030504020204" pitchFamily="34" charset="0"/>
              <a:ea typeface="Open Sans bold" panose="020B0806030504020204" pitchFamily="34" charset="0"/>
              <a:cs typeface="Open Sans bold" panose="020B0806030504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7" y="6009660"/>
            <a:ext cx="791817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4187" t="42162" r="24355" b="23997"/>
          <a:stretch/>
        </p:blipFill>
        <p:spPr>
          <a:xfrm>
            <a:off x="0" y="1737710"/>
            <a:ext cx="9144000" cy="33825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0455" y="1108033"/>
            <a:ext cx="8165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Engineering Impact for our Communities</a:t>
            </a:r>
          </a:p>
        </p:txBody>
      </p:sp>
    </p:spTree>
    <p:extLst>
      <p:ext uri="{BB962C8B-B14F-4D97-AF65-F5344CB8AC3E}">
        <p14:creationId xmlns:p14="http://schemas.microsoft.com/office/powerpoint/2010/main" val="2030835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Corps Color Pallette">
      <a:dk1>
        <a:srgbClr val="00426A"/>
      </a:dk1>
      <a:lt1>
        <a:sysClr val="window" lastClr="FFFFFF"/>
      </a:lt1>
      <a:dk2>
        <a:srgbClr val="C8102E"/>
      </a:dk2>
      <a:lt2>
        <a:srgbClr val="CFCDC9"/>
      </a:lt2>
      <a:accent1>
        <a:srgbClr val="668EA6"/>
      </a:accent1>
      <a:accent2>
        <a:srgbClr val="4A3041"/>
      </a:accent2>
      <a:accent3>
        <a:srgbClr val="DAAA00"/>
      </a:accent3>
      <a:accent4>
        <a:srgbClr val="9EA700"/>
      </a:accent4>
      <a:accent5>
        <a:srgbClr val="716E6A"/>
      </a:accent5>
      <a:accent6>
        <a:srgbClr val="000000"/>
      </a:accent6>
      <a:hlink>
        <a:srgbClr val="0563C1"/>
      </a:hlink>
      <a:folHlink>
        <a:srgbClr val="954F72"/>
      </a:folHlink>
    </a:clrScheme>
    <a:fontScheme name="CEC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ECorps Color Pallette">
      <a:dk1>
        <a:srgbClr val="00426A"/>
      </a:dk1>
      <a:lt1>
        <a:sysClr val="window" lastClr="FFFFFF"/>
      </a:lt1>
      <a:dk2>
        <a:srgbClr val="C8102E"/>
      </a:dk2>
      <a:lt2>
        <a:srgbClr val="CFCDC9"/>
      </a:lt2>
      <a:accent1>
        <a:srgbClr val="668EA6"/>
      </a:accent1>
      <a:accent2>
        <a:srgbClr val="4A3041"/>
      </a:accent2>
      <a:accent3>
        <a:srgbClr val="DAAA00"/>
      </a:accent3>
      <a:accent4>
        <a:srgbClr val="9EA700"/>
      </a:accent4>
      <a:accent5>
        <a:srgbClr val="716E6A"/>
      </a:accent5>
      <a:accent6>
        <a:srgbClr val="000000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plate PresentationGo">
  <a:themeElements>
    <a:clrScheme name="CECorps">
      <a:dk1>
        <a:sysClr val="windowText" lastClr="000000"/>
      </a:dk1>
      <a:lt1>
        <a:sysClr val="window" lastClr="FFFFFF"/>
      </a:lt1>
      <a:dk2>
        <a:srgbClr val="00426A"/>
      </a:dk2>
      <a:lt2>
        <a:srgbClr val="CFCDC9"/>
      </a:lt2>
      <a:accent1>
        <a:srgbClr val="00426A"/>
      </a:accent1>
      <a:accent2>
        <a:srgbClr val="668EA6"/>
      </a:accent2>
      <a:accent3>
        <a:srgbClr val="C8102E"/>
      </a:accent3>
      <a:accent4>
        <a:srgbClr val="4A3041"/>
      </a:accent4>
      <a:accent5>
        <a:srgbClr val="DAAA00"/>
      </a:accent5>
      <a:accent6>
        <a:srgbClr val="9EA700"/>
      </a:accent6>
      <a:hlink>
        <a:srgbClr val="0070C0"/>
      </a:hlink>
      <a:folHlink>
        <a:srgbClr val="00B0F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CB40F5D-F9DA-49FA-A3FF-F9263A146D97}">
  <we:reference id="wa104178141" version="3.1.2.28" store="en-US" storeType="OMEX"/>
  <we:alternateReferences>
    <we:reference id="WA104178141" version="3.1.2.28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2558</TotalTime>
  <Words>759</Words>
  <Application>Microsoft Office PowerPoint</Application>
  <PresentationFormat>On-screen Show (4:3)</PresentationFormat>
  <Paragraphs>166</Paragraphs>
  <Slides>26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Calibri Light</vt:lpstr>
      <vt:lpstr>Helvetica</vt:lpstr>
      <vt:lpstr>Open Sans</vt:lpstr>
      <vt:lpstr>Open Sans bold</vt:lpstr>
      <vt:lpstr>Open Sans Semibold</vt:lpstr>
      <vt:lpstr>Office Theme</vt:lpstr>
      <vt:lpstr>1_Office Theme</vt:lpstr>
      <vt:lpstr>Template PresentationGo</vt:lpstr>
      <vt:lpstr>PowerPoint Presentation</vt:lpstr>
      <vt:lpstr>Agenda</vt:lpstr>
      <vt:lpstr>Who We Are</vt:lpstr>
      <vt:lpstr>PowerPoint Presentation</vt:lpstr>
      <vt:lpstr>The Need </vt:lpstr>
      <vt:lpstr>CECorps Services</vt:lpstr>
      <vt:lpstr>PowerPoint Presentation</vt:lpstr>
      <vt:lpstr>PowerPoint Presentation</vt:lpstr>
      <vt:lpstr>PowerPoint Presentation</vt:lpstr>
      <vt:lpstr>Project Process</vt:lpstr>
      <vt:lpstr>CECorps Services</vt:lpstr>
      <vt:lpstr>CECorps Services</vt:lpstr>
      <vt:lpstr>PowerPoint Presentation</vt:lpstr>
      <vt:lpstr>Effective Partnerships</vt:lpstr>
      <vt:lpstr>RCAP and CECorps</vt:lpstr>
      <vt:lpstr>Salinas Valley, California</vt:lpstr>
      <vt:lpstr>Lake Morena, Colonias, California</vt:lpstr>
      <vt:lpstr>Red Feather Lakes, Colorado</vt:lpstr>
      <vt:lpstr>Grover Hill, Ohio</vt:lpstr>
      <vt:lpstr>Independence Village, Maryland</vt:lpstr>
      <vt:lpstr>Cedar Gulch, South Dakota</vt:lpstr>
      <vt:lpstr>Cherokee Hills, Tennessee</vt:lpstr>
      <vt:lpstr>Tangier Island, Virginia</vt:lpstr>
      <vt:lpstr>What is CECorps Impact?</vt:lpstr>
      <vt:lpstr>Discussion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Clare Haas Claveau</cp:lastModifiedBy>
  <cp:revision>148</cp:revision>
  <cp:lastPrinted>2018-04-11T21:40:15Z</cp:lastPrinted>
  <dcterms:created xsi:type="dcterms:W3CDTF">2017-05-30T15:29:40Z</dcterms:created>
  <dcterms:modified xsi:type="dcterms:W3CDTF">2018-04-13T16:49:43Z</dcterms:modified>
</cp:coreProperties>
</file>