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media/image14.jpg" ContentType="image/jpeg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media/image4.jpg" ContentType="image/jpeg"/>
  <Override PartName="/ppt/media/image16.jpg" ContentType="image/jpeg"/>
  <Override PartName="/ppt/media/image7.jpg" ContentType="image/jpeg"/>
  <Override PartName="/ppt/media/image11.jpg" ContentType="image/jpeg"/>
  <Override PartName="/ppt/media/image8.jpg" ContentType="image/jpe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7" r:id="rId4"/>
    <p:sldId id="267" r:id="rId5"/>
    <p:sldId id="263" r:id="rId6"/>
    <p:sldId id="269" r:id="rId7"/>
    <p:sldId id="259" r:id="rId8"/>
    <p:sldId id="268" r:id="rId9"/>
    <p:sldId id="265" r:id="rId10"/>
    <p:sldId id="261" r:id="rId11"/>
    <p:sldId id="271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-13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FC4E-6510-4590-8FFB-FCC8C7039F7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6C9C-70F3-4DBE-95B1-A8301C07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982ADD-4BBE-4D8D-B980-C1BDD936BCB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This slide can be shown while participants enter the room and find their seats.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notes at the bottom of each page are not a script for the trainer to read word-for-word but are intended to provide some prompts to the trainer in order to elaborate on the information in the slides projected to the trainees.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Presenters may alter/amend the content and context as needed.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Show this slide as participants enter the training space and find their seats.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Edit this slide (replace words in brackets) as appropriate.</a:t>
            </a:r>
          </a:p>
          <a:p>
            <a:r>
              <a:rPr lang="en-US" altLang="en-US" smtClean="0"/>
              <a:t>Provide an overview of your professional background.</a:t>
            </a:r>
          </a:p>
          <a:p>
            <a:r>
              <a:rPr lang="en-US" altLang="en-US" smtClean="0"/>
              <a:t>Explain your role within the RCAP network.</a:t>
            </a:r>
          </a:p>
          <a:p>
            <a:endParaRPr lang="en-US" altLang="en-US" smtClean="0"/>
          </a:p>
          <a:p>
            <a:r>
              <a:rPr lang="en-US" altLang="en-US" smtClean="0"/>
              <a:t>Original content and modules created by RCAC, the Western RCAP (www.rcac.org; 916/447-2854) on behalf of the Rural Community Assistance Partnership, Inc. © RCAP, Inc. 2013</a:t>
            </a:r>
          </a:p>
        </p:txBody>
      </p:sp>
    </p:spTree>
    <p:extLst>
      <p:ext uri="{BB962C8B-B14F-4D97-AF65-F5344CB8AC3E}">
        <p14:creationId xmlns:p14="http://schemas.microsoft.com/office/powerpoint/2010/main" val="200042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Emergency</a:t>
            </a:r>
            <a:r>
              <a:rPr lang="en-US" altLang="en-US" baseline="0" dirty="0" smtClean="0"/>
              <a:t> response plans are a great way to start.  Talk to your RD office to see if tribal communities have loans and </a:t>
            </a:r>
            <a:r>
              <a:rPr lang="en-US" altLang="en-US" baseline="0" dirty="0" smtClean="0"/>
              <a:t>if any </a:t>
            </a:r>
            <a:r>
              <a:rPr lang="en-US" altLang="en-US" baseline="0" dirty="0" smtClean="0"/>
              <a:t>need ERP updating. 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A304CA-8228-41B6-B5AB-FE689272265F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3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operators are more than</a:t>
            </a:r>
            <a:r>
              <a:rPr lang="en-US" baseline="0" dirty="0" smtClean="0"/>
              <a:t> happy to explain or show you their facility. Being new, I asked a lot of questions and this operator even took me to the intake at Lake Sakakawea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6C9C-70F3-4DBE-95B1-A8301C07F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Knowing what tribe or tribes are living at that reservation or community is important.  Know</a:t>
            </a:r>
            <a:r>
              <a:rPr lang="en-US" baseline="0" dirty="0" smtClean="0"/>
              <a:t> the name of the important players, like the tribal chair. </a:t>
            </a:r>
            <a:r>
              <a:rPr lang="en-US" baseline="0" dirty="0" smtClean="0"/>
              <a:t>The tribes should each have their own website, for example MHAnation.com or TMBCI.org, that can be helpful.  I have read some of the local newspapers as well and learned a little about their community and what </a:t>
            </a:r>
            <a:r>
              <a:rPr lang="en-US" baseline="0" dirty="0" smtClean="0"/>
              <a:t>current events are going on? Pow-wows or other events that are important to that community…..or could be controversial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6C9C-70F3-4DBE-95B1-A8301C07F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6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at the Standing</a:t>
            </a:r>
            <a:r>
              <a:rPr lang="en-US" baseline="0" dirty="0" smtClean="0"/>
              <a:t> Rock reservation, a community that we serve.  This was a very hot topic and controversial.  Some of the operators or other community leader could have been part of the actions going on, so be sensitive to the subject.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6C9C-70F3-4DBE-95B1-A8301C07F1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an unusual situation, but it was eye-opening for someone like myself who is new to living near to and working with tribal communities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6C9C-70F3-4DBE-95B1-A8301C07F1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Are there any questions?</a:t>
            </a:r>
          </a:p>
          <a:p>
            <a:endParaRPr lang="en-US" altLang="en-US" smtClean="0"/>
          </a:p>
          <a:p>
            <a:r>
              <a:rPr lang="en-US" altLang="en-US" smtClean="0"/>
              <a:t>Edit this slide (replace words in brackets) as appropriate.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6AAAA9-2305-4E5F-9DC2-FE346D76C3D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8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49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8C298B-AA6E-4BEA-B112-6EB12B9E812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57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C294F72-3319-4785-8A85-864F325B278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742831-3D3B-402F-84B3-A326BC2EBDED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83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74192E9-0D1F-4049-BFFB-FAC3F6C44DA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07C74-E27C-4477-832F-AAC1A98F541A}" type="slidenum"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42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91E095C-829A-4687-9662-E87C785766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21BCE2-CFE6-461B-A8D7-855C1D759634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8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9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4572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64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0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8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324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8C298B-AA6E-4BEA-B112-6EB12B9E812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15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C294F72-3319-4785-8A85-864F325B278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742831-3D3B-402F-84B3-A326BC2EBDED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89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2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74192E9-0D1F-4049-BFFB-FAC3F6C44DA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07C74-E27C-4477-832F-AAC1A98F541A}" type="slidenum">
              <a:rPr lang="en-US" altLang="en-US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3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91E095C-829A-4687-9662-E87C7857666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3/30/2018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Benguia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21BCE2-CFE6-461B-A8D7-855C1D759634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09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02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4572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10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4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6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11582400" cy="5334000"/>
          </a:xfrm>
          <a:noFill/>
        </p:spPr>
        <p:txBody>
          <a:bodyPr/>
          <a:lstStyle>
            <a:lvl1pPr>
              <a:buClr>
                <a:srgbClr val="00338E"/>
              </a:buClr>
              <a:defRPr>
                <a:solidFill>
                  <a:srgbClr val="00338E"/>
                </a:solidFill>
              </a:defRPr>
            </a:lvl1pPr>
            <a:lvl2pPr>
              <a:defRPr>
                <a:solidFill>
                  <a:srgbClr val="00338E"/>
                </a:solidFill>
              </a:defRPr>
            </a:lvl2pPr>
            <a:lvl3pPr>
              <a:defRPr>
                <a:solidFill>
                  <a:srgbClr val="00338E"/>
                </a:solidFill>
              </a:defRPr>
            </a:lvl3pPr>
            <a:lvl4pPr>
              <a:defRPr>
                <a:solidFill>
                  <a:srgbClr val="00338E"/>
                </a:solidFill>
              </a:defRPr>
            </a:lvl4pPr>
            <a:lvl5pPr>
              <a:defRPr>
                <a:solidFill>
                  <a:srgbClr val="0033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381000"/>
            <a:ext cx="11480800" cy="685800"/>
          </a:xfrm>
          <a:noFill/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5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2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9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1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4EAE-BD87-4C60-8926-4335A7E4CBBF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4B2C-5172-489F-9CE2-3375D7D7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7"/>
          <p:cNvSpPr>
            <a:spLocks noChangeArrowheads="1"/>
          </p:cNvSpPr>
          <p:nvPr userDrawn="1"/>
        </p:nvSpPr>
        <p:spPr bwMode="auto">
          <a:xfrm>
            <a:off x="266700" y="381000"/>
            <a:ext cx="11582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Benguiat Medium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1158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66701" y="1219200"/>
            <a:ext cx="116205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29" name="Picture 6" descr="Log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5938838"/>
            <a:ext cx="22987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rgbClr val="00539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00539B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539B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39B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7"/>
          <p:cNvSpPr>
            <a:spLocks noChangeArrowheads="1"/>
          </p:cNvSpPr>
          <p:nvPr userDrawn="1"/>
        </p:nvSpPr>
        <p:spPr bwMode="auto">
          <a:xfrm>
            <a:off x="266700" y="381000"/>
            <a:ext cx="11582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Benguiat Medium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1158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66701" y="1219200"/>
            <a:ext cx="116205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29" name="Picture 6" descr="Log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5938838"/>
            <a:ext cx="22987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0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enguia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rgbClr val="00539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00539B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539B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39B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39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thomas@map-inc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65345" y="1681165"/>
            <a:ext cx="9385110" cy="250983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Regional Perspectives for Successful Tribal Interactions</a:t>
            </a:r>
            <a:endParaRPr lang="en-US" alt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99" y="228601"/>
            <a:ext cx="2515040" cy="13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5257800" y="5334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4572000" y="361950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338E"/>
                </a:solidFill>
                <a:latin typeface="Benguiat Medium" pitchFamily="18" charset="0"/>
              </a:rPr>
              <a:t>Rural Community Assistance Partnership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4890447" y="691607"/>
            <a:ext cx="5331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4891DC"/>
                </a:solidFill>
                <a:latin typeface="Gill Sans MT" panose="020B0502020104020203" pitchFamily="34" charset="0"/>
              </a:rPr>
              <a:t>Practical solutions for improving rural communities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3941928"/>
            <a:ext cx="7696200" cy="0"/>
          </a:xfrm>
          <a:prstGeom prst="line">
            <a:avLst/>
          </a:prstGeom>
          <a:ln w="76200">
            <a:solidFill>
              <a:srgbClr val="003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2332892" y="4191001"/>
            <a:ext cx="3729160" cy="21160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539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kern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Presenter</a:t>
            </a:r>
            <a:r>
              <a:rPr lang="en-US" b="1" kern="0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Karen Thomas - TAP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82154" y="4557346"/>
            <a:ext cx="3001107" cy="1383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8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10363200" cy="586154"/>
          </a:xfrm>
        </p:spPr>
        <p:txBody>
          <a:bodyPr/>
          <a:lstStyle/>
          <a:p>
            <a:r>
              <a:rPr lang="en-US" dirty="0" smtClean="0"/>
              <a:t>Dakota Access Pipeline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5" y="3126259"/>
            <a:ext cx="5089528" cy="321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40" y="1692876"/>
            <a:ext cx="5636265" cy="3524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1421027"/>
            <a:ext cx="4621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Stay safe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Plan accordingly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Avoid language or actions that could offend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7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0" y="381000"/>
            <a:ext cx="876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Wrap-up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691662" y="4947139"/>
            <a:ext cx="4566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Contact Information: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Karen Thomas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  <a:hlinkClick r:id="rId3"/>
              </a:rPr>
              <a:t>kthomas@map-inc.org</a:t>
            </a:r>
            <a:endParaRPr lang="en-US" altLang="en-US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(805) 341-2188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10050" y="1371600"/>
            <a:ext cx="3810000" cy="3810000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4953000" y="1905000"/>
            <a:ext cx="2438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4278" name="TextBox 1"/>
          <p:cNvSpPr txBox="1">
            <a:spLocks noChangeArrowheads="1"/>
          </p:cNvSpPr>
          <p:nvPr/>
        </p:nvSpPr>
        <p:spPr bwMode="auto">
          <a:xfrm>
            <a:off x="4800600" y="1828801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979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6863"/>
            <a:ext cx="10363200" cy="633046"/>
          </a:xfrm>
        </p:spPr>
        <p:txBody>
          <a:bodyPr/>
          <a:lstStyle/>
          <a:p>
            <a:r>
              <a:rPr lang="en-US" dirty="0" smtClean="0"/>
              <a:t>Midwest Assistance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2" y="1473200"/>
            <a:ext cx="6977388" cy="50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6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1" y="1699480"/>
            <a:ext cx="6576647" cy="4258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138" y="433754"/>
            <a:ext cx="694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Dakota Reservation Map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3" y="504093"/>
            <a:ext cx="11066584" cy="539261"/>
          </a:xfrm>
        </p:spPr>
        <p:txBody>
          <a:bodyPr/>
          <a:lstStyle/>
          <a:p>
            <a:r>
              <a:rPr lang="en-US" dirty="0" smtClean="0"/>
              <a:t>Existing Tribal Contracts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723" y="1793631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TRIBAL TECHNITRAIN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RD Reporting Assistance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Emergency Response Plans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Vulnerability Assessments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EPA REGION 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Water Operator Basic Math Workshops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Water Operator Treatment and Distribution Trainings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45" y="1616892"/>
            <a:ext cx="5544770" cy="36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1043355" y="1266093"/>
            <a:ext cx="5158154" cy="4700954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altLang="en-US" b="1" dirty="0" smtClean="0">
                <a:solidFill>
                  <a:srgbClr val="002060"/>
                </a:solidFill>
              </a:rPr>
              <a:t>Establish Trust</a:t>
            </a:r>
          </a:p>
          <a:p>
            <a:pPr marL="0" indent="0" algn="ctr">
              <a:buNone/>
            </a:pPr>
            <a:endParaRPr lang="en-US" altLang="en-US" b="1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2060"/>
                </a:solidFill>
              </a:rPr>
              <a:t>Create a good </a:t>
            </a:r>
            <a:r>
              <a:rPr lang="en-US" altLang="en-US" dirty="0" smtClean="0">
                <a:solidFill>
                  <a:srgbClr val="002060"/>
                </a:solidFill>
              </a:rPr>
              <a:t>rapport </a:t>
            </a:r>
            <a:r>
              <a:rPr lang="en-US" altLang="en-US" dirty="0" smtClean="0">
                <a:solidFill>
                  <a:srgbClr val="002060"/>
                </a:solidFill>
              </a:rPr>
              <a:t>with the operators or other tribal entities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2060"/>
                </a:solidFill>
              </a:rPr>
              <a:t>Start with projects that are simple and more straight forward</a:t>
            </a:r>
          </a:p>
          <a:p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715529" y="405714"/>
            <a:ext cx="8610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 b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539B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FFFFFF"/>
                </a:solidFill>
              </a:rPr>
              <a:t>Tips For New TAPs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7" y="1889981"/>
            <a:ext cx="4431323" cy="39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5478"/>
            <a:ext cx="10363200" cy="539260"/>
          </a:xfrm>
        </p:spPr>
        <p:txBody>
          <a:bodyPr/>
          <a:lstStyle/>
          <a:p>
            <a:r>
              <a:rPr lang="en-US" dirty="0" smtClean="0"/>
              <a:t>Tips For New TAPs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446" y="1664676"/>
            <a:ext cx="52284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Be Prepared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Know your EPA regional contact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Region 8 – Andrea </a:t>
            </a:r>
            <a:r>
              <a:rPr lang="en-US" sz="2400" dirty="0" err="1" smtClean="0">
                <a:solidFill>
                  <a:srgbClr val="002060"/>
                </a:solidFill>
              </a:rPr>
              <a:t>Griese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Know the unique partners or players in your region or state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ND tribes and Bureau of Reclamation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Indian Health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Rural Development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5" y="1664675"/>
            <a:ext cx="4255477" cy="42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92" y="2500921"/>
            <a:ext cx="5400931" cy="3333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5881" y="494270"/>
            <a:ext cx="505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New TAPs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6" y="2500921"/>
            <a:ext cx="5029202" cy="3333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0962" y="1594022"/>
            <a:ext cx="366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Questions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4367" y="1594022"/>
            <a:ext cx="421365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Buttes Water Plant in the Fort Berthold Rural Water District</a:t>
            </a:r>
          </a:p>
        </p:txBody>
      </p:sp>
    </p:spTree>
    <p:extLst>
      <p:ext uri="{BB962C8B-B14F-4D97-AF65-F5344CB8AC3E}">
        <p14:creationId xmlns:p14="http://schemas.microsoft.com/office/powerpoint/2010/main" val="66582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10363200" cy="515815"/>
          </a:xfrm>
        </p:spPr>
        <p:txBody>
          <a:bodyPr/>
          <a:lstStyle/>
          <a:p>
            <a:r>
              <a:rPr lang="en-US" dirty="0" smtClean="0"/>
              <a:t>Know Your Tribal Community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88123"/>
            <a:ext cx="4724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the tribe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and government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events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97403"/>
            <a:ext cx="5427785" cy="2810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846" y="1688123"/>
            <a:ext cx="4839710" cy="37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15" y="2130684"/>
            <a:ext cx="5162368" cy="3707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5751" y="468923"/>
            <a:ext cx="594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Dakota  Access Pipeline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9" y="1502455"/>
            <a:ext cx="5034977" cy="3776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2616" y="5665889"/>
            <a:ext cx="48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Standing Rock Reservation, ND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9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39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3C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nguiat"/>
        <a:ea typeface=""/>
        <a:cs typeface=""/>
      </a:majorFont>
      <a:minorFont>
        <a:latin typeface="Bengui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39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3C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39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3C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nguiat"/>
        <a:ea typeface=""/>
        <a:cs typeface=""/>
      </a:majorFont>
      <a:minorFont>
        <a:latin typeface="Bengui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39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3C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00539B"/>
    </a:accent1>
    <a:accent2>
      <a:srgbClr val="333399"/>
    </a:accent2>
    <a:accent3>
      <a:srgbClr val="FFFFFF"/>
    </a:accent3>
    <a:accent4>
      <a:srgbClr val="000000"/>
    </a:accent4>
    <a:accent5>
      <a:srgbClr val="AAB3CB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00539B"/>
    </a:accent1>
    <a:accent2>
      <a:srgbClr val="333399"/>
    </a:accent2>
    <a:accent3>
      <a:srgbClr val="FFFFFF"/>
    </a:accent3>
    <a:accent4>
      <a:srgbClr val="000000"/>
    </a:accent4>
    <a:accent5>
      <a:srgbClr val="AAB3CB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00539B"/>
    </a:accent1>
    <a:accent2>
      <a:srgbClr val="333399"/>
    </a:accent2>
    <a:accent3>
      <a:srgbClr val="FFFFFF"/>
    </a:accent3>
    <a:accent4>
      <a:srgbClr val="000000"/>
    </a:accent4>
    <a:accent5>
      <a:srgbClr val="AAB3CB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00539B"/>
    </a:accent1>
    <a:accent2>
      <a:srgbClr val="333399"/>
    </a:accent2>
    <a:accent3>
      <a:srgbClr val="FFFFFF"/>
    </a:accent3>
    <a:accent4>
      <a:srgbClr val="000000"/>
    </a:accent4>
    <a:accent5>
      <a:srgbClr val="AAB3CB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CA55774216D41A6A65B38680EC34B" ma:contentTypeVersion="2" ma:contentTypeDescription="Create a new document." ma:contentTypeScope="" ma:versionID="8291ddf652a178c881c22323f280b01b">
  <xsd:schema xmlns:xsd="http://www.w3.org/2001/XMLSchema" xmlns:xs="http://www.w3.org/2001/XMLSchema" xmlns:p="http://schemas.microsoft.com/office/2006/metadata/properties" xmlns:ns2="8648a52d-6489-46c0-b0f7-0bb82310439f" targetNamespace="http://schemas.microsoft.com/office/2006/metadata/properties" ma:root="true" ma:fieldsID="99a9d687afe53ff13143fb35905e33f9" ns2:_="">
    <xsd:import namespace="8648a52d-6489-46c0-b0f7-0bb823104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8a52d-6489-46c0-b0f7-0bb823104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D6A66D-649F-4004-9B37-2DDCB963966D}"/>
</file>

<file path=customXml/itemProps2.xml><?xml version="1.0" encoding="utf-8"?>
<ds:datastoreItem xmlns:ds="http://schemas.openxmlformats.org/officeDocument/2006/customXml" ds:itemID="{631F5168-6CAA-4728-928D-4ED9296B7CED}"/>
</file>

<file path=customXml/itemProps3.xml><?xml version="1.0" encoding="utf-8"?>
<ds:datastoreItem xmlns:ds="http://schemas.openxmlformats.org/officeDocument/2006/customXml" ds:itemID="{C6A8726A-F9A9-481D-A682-9B6D85C51D87}"/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581</Words>
  <Application>Microsoft Office PowerPoint</Application>
  <PresentationFormat>Widescreen</PresentationFormat>
  <Paragraphs>80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Benguiat</vt:lpstr>
      <vt:lpstr>Benguiat Medium</vt:lpstr>
      <vt:lpstr>Calibri</vt:lpstr>
      <vt:lpstr>Calibri Light</vt:lpstr>
      <vt:lpstr>Gill Sans MT</vt:lpstr>
      <vt:lpstr>Wingdings</vt:lpstr>
      <vt:lpstr>Office Theme</vt:lpstr>
      <vt:lpstr>1_Default Design</vt:lpstr>
      <vt:lpstr>2_Default Design</vt:lpstr>
      <vt:lpstr>Regional Perspectives for Successful Tribal Interactions</vt:lpstr>
      <vt:lpstr>Midwest Assistance Program</vt:lpstr>
      <vt:lpstr>PowerPoint Presentation</vt:lpstr>
      <vt:lpstr>Existing Tribal Contracts</vt:lpstr>
      <vt:lpstr>PowerPoint Presentation</vt:lpstr>
      <vt:lpstr>Tips For New TAPs</vt:lpstr>
      <vt:lpstr>PowerPoint Presentation</vt:lpstr>
      <vt:lpstr>Know Your Tribal Community</vt:lpstr>
      <vt:lpstr>PowerPoint Presentation</vt:lpstr>
      <vt:lpstr>Dakota Access Pipeline</vt:lpstr>
      <vt:lpstr>Wrap-up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Thomas</dc:creator>
  <cp:lastModifiedBy>Karen Thomas</cp:lastModifiedBy>
  <cp:revision>54</cp:revision>
  <dcterms:created xsi:type="dcterms:W3CDTF">2018-01-29T22:08:53Z</dcterms:created>
  <dcterms:modified xsi:type="dcterms:W3CDTF">2018-03-30T19:17:41Z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0x010100486CA55774216D41A6A65B38680EC34B</vt:lpwstr>
  </property>
</Properties>
</file>