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4" r:id="rId4"/>
  </p:sldMasterIdLst>
  <p:notesMasterIdLst>
    <p:notesMasterId r:id="rId28"/>
  </p:notesMasterIdLst>
  <p:handoutMasterIdLst>
    <p:handoutMasterId r:id="rId29"/>
  </p:handoutMasterIdLst>
  <p:sldIdLst>
    <p:sldId id="349" r:id="rId5"/>
    <p:sldId id="454" r:id="rId6"/>
    <p:sldId id="521" r:id="rId7"/>
    <p:sldId id="457" r:id="rId8"/>
    <p:sldId id="515" r:id="rId9"/>
    <p:sldId id="483" r:id="rId10"/>
    <p:sldId id="507" r:id="rId11"/>
    <p:sldId id="508" r:id="rId12"/>
    <p:sldId id="518" r:id="rId13"/>
    <p:sldId id="458" r:id="rId14"/>
    <p:sldId id="520" r:id="rId15"/>
    <p:sldId id="488" r:id="rId16"/>
    <p:sldId id="497" r:id="rId17"/>
    <p:sldId id="516" r:id="rId18"/>
    <p:sldId id="517" r:id="rId19"/>
    <p:sldId id="498" r:id="rId20"/>
    <p:sldId id="510" r:id="rId21"/>
    <p:sldId id="511" r:id="rId22"/>
    <p:sldId id="519" r:id="rId23"/>
    <p:sldId id="514" r:id="rId24"/>
    <p:sldId id="512" r:id="rId25"/>
    <p:sldId id="513" r:id="rId26"/>
    <p:sldId id="48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D9E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3C2FF-112D-D88F-1A96-5CC072B61A27}" v="145" dt="2019-03-11T16:40:32.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handoutMaster" Target="handoutMasters/handoutMaster1.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heme" Target="theme/theme1.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notesMaster" Target="notesMasters/notesMaster1.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viewProps" Target="viewProp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4.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9DB71D2-BAB9-4001-BC7D-E58F8CA27482}" type="datetimeFigureOut">
              <a:rPr lang="en-US"/>
              <a:pPr>
                <a:defRPr/>
              </a:pPr>
              <a:t>3/11/2019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C717E7B-916B-4ED6-85D5-C35CD203081C}" type="slidenum">
              <a:rPr lang="en-US"/>
              <a:pPr>
                <a:defRPr/>
              </a:pPr>
              <a:t>‹#›</a:t>
            </a:fld>
            <a:endParaRPr lang="en-US"/>
          </a:p>
        </p:txBody>
      </p:sp>
    </p:spTree>
    <p:extLst>
      <p:ext uri="{BB962C8B-B14F-4D97-AF65-F5344CB8AC3E}">
        <p14:creationId xmlns:p14="http://schemas.microsoft.com/office/powerpoint/2010/main" val="291229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8AA2AA9-F5DE-4A68-9712-D582A7DE47ED}" type="slidenum">
              <a:rPr lang="en-US" altLang="en-US"/>
              <a:pPr>
                <a:defRPr/>
              </a:pPr>
              <a:t>‹#›</a:t>
            </a:fld>
            <a:endParaRPr lang="en-US" altLang="en-US"/>
          </a:p>
        </p:txBody>
      </p:sp>
    </p:spTree>
    <p:extLst>
      <p:ext uri="{BB962C8B-B14F-4D97-AF65-F5344CB8AC3E}">
        <p14:creationId xmlns:p14="http://schemas.microsoft.com/office/powerpoint/2010/main" val="1374117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31D8EB5-4B30-41EC-B72F-2020FD39800B}" type="slidenum">
              <a:rPr lang="en-US" altLang="en-US" smtClean="0">
                <a:solidFill>
                  <a:srgbClr val="000000"/>
                </a:solidFill>
              </a:rPr>
              <a:pPr/>
              <a:t>1</a:t>
            </a:fld>
            <a:endParaRPr lang="en-US" altLang="en-US">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Be sure to type in your name and organization.  Scroll to the left to drag your region’s logo onto this page.</a:t>
            </a:r>
          </a:p>
        </p:txBody>
      </p:sp>
    </p:spTree>
    <p:extLst>
      <p:ext uri="{BB962C8B-B14F-4D97-AF65-F5344CB8AC3E}">
        <p14:creationId xmlns:p14="http://schemas.microsoft.com/office/powerpoint/2010/main" val="2143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10</a:t>
            </a:fld>
            <a:endParaRPr lang="en-US" altLang="en-US"/>
          </a:p>
        </p:txBody>
      </p:sp>
    </p:spTree>
    <p:extLst>
      <p:ext uri="{BB962C8B-B14F-4D97-AF65-F5344CB8AC3E}">
        <p14:creationId xmlns:p14="http://schemas.microsoft.com/office/powerpoint/2010/main" val="298135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11</a:t>
            </a:fld>
            <a:endParaRPr lang="en-US" altLang="en-US"/>
          </a:p>
        </p:txBody>
      </p:sp>
    </p:spTree>
    <p:extLst>
      <p:ext uri="{BB962C8B-B14F-4D97-AF65-F5344CB8AC3E}">
        <p14:creationId xmlns:p14="http://schemas.microsoft.com/office/powerpoint/2010/main" val="293505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12</a:t>
            </a:fld>
            <a:endParaRPr lang="en-US" altLang="en-US"/>
          </a:p>
        </p:txBody>
      </p:sp>
    </p:spTree>
    <p:extLst>
      <p:ext uri="{BB962C8B-B14F-4D97-AF65-F5344CB8AC3E}">
        <p14:creationId xmlns:p14="http://schemas.microsoft.com/office/powerpoint/2010/main" val="290982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13</a:t>
            </a:fld>
            <a:endParaRPr lang="en-US" altLang="en-US"/>
          </a:p>
        </p:txBody>
      </p:sp>
    </p:spTree>
    <p:extLst>
      <p:ext uri="{BB962C8B-B14F-4D97-AF65-F5344CB8AC3E}">
        <p14:creationId xmlns:p14="http://schemas.microsoft.com/office/powerpoint/2010/main" val="392922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14</a:t>
            </a:fld>
            <a:endParaRPr lang="en-US" altLang="en-US"/>
          </a:p>
        </p:txBody>
      </p:sp>
    </p:spTree>
    <p:extLst>
      <p:ext uri="{BB962C8B-B14F-4D97-AF65-F5344CB8AC3E}">
        <p14:creationId xmlns:p14="http://schemas.microsoft.com/office/powerpoint/2010/main" val="384739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15</a:t>
            </a:fld>
            <a:endParaRPr lang="en-US" altLang="en-US"/>
          </a:p>
        </p:txBody>
      </p:sp>
    </p:spTree>
    <p:extLst>
      <p:ext uri="{BB962C8B-B14F-4D97-AF65-F5344CB8AC3E}">
        <p14:creationId xmlns:p14="http://schemas.microsoft.com/office/powerpoint/2010/main" val="226385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16</a:t>
            </a:fld>
            <a:endParaRPr lang="en-US" altLang="en-US"/>
          </a:p>
        </p:txBody>
      </p:sp>
    </p:spTree>
    <p:extLst>
      <p:ext uri="{BB962C8B-B14F-4D97-AF65-F5344CB8AC3E}">
        <p14:creationId xmlns:p14="http://schemas.microsoft.com/office/powerpoint/2010/main" val="1727486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17</a:t>
            </a:fld>
            <a:endParaRPr lang="en-US" altLang="en-US"/>
          </a:p>
        </p:txBody>
      </p:sp>
    </p:spTree>
    <p:extLst>
      <p:ext uri="{BB962C8B-B14F-4D97-AF65-F5344CB8AC3E}">
        <p14:creationId xmlns:p14="http://schemas.microsoft.com/office/powerpoint/2010/main" val="323434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18</a:t>
            </a:fld>
            <a:endParaRPr lang="en-US" altLang="en-US"/>
          </a:p>
        </p:txBody>
      </p:sp>
    </p:spTree>
    <p:extLst>
      <p:ext uri="{BB962C8B-B14F-4D97-AF65-F5344CB8AC3E}">
        <p14:creationId xmlns:p14="http://schemas.microsoft.com/office/powerpoint/2010/main" val="285030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19</a:t>
            </a:fld>
            <a:endParaRPr lang="en-US" altLang="en-US"/>
          </a:p>
        </p:txBody>
      </p:sp>
    </p:spTree>
    <p:extLst>
      <p:ext uri="{BB962C8B-B14F-4D97-AF65-F5344CB8AC3E}">
        <p14:creationId xmlns:p14="http://schemas.microsoft.com/office/powerpoint/2010/main" val="255862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2</a:t>
            </a:fld>
            <a:endParaRPr lang="en-US" altLang="en-US"/>
          </a:p>
        </p:txBody>
      </p:sp>
    </p:spTree>
    <p:extLst>
      <p:ext uri="{BB962C8B-B14F-4D97-AF65-F5344CB8AC3E}">
        <p14:creationId xmlns:p14="http://schemas.microsoft.com/office/powerpoint/2010/main" val="3687008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20</a:t>
            </a:fld>
            <a:endParaRPr lang="en-US" altLang="en-US"/>
          </a:p>
        </p:txBody>
      </p:sp>
    </p:spTree>
    <p:extLst>
      <p:ext uri="{BB962C8B-B14F-4D97-AF65-F5344CB8AC3E}">
        <p14:creationId xmlns:p14="http://schemas.microsoft.com/office/powerpoint/2010/main" val="230659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21</a:t>
            </a:fld>
            <a:endParaRPr lang="en-US" altLang="en-US"/>
          </a:p>
        </p:txBody>
      </p:sp>
    </p:spTree>
    <p:extLst>
      <p:ext uri="{BB962C8B-B14F-4D97-AF65-F5344CB8AC3E}">
        <p14:creationId xmlns:p14="http://schemas.microsoft.com/office/powerpoint/2010/main" val="1596362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22</a:t>
            </a:fld>
            <a:endParaRPr lang="en-US" altLang="en-US"/>
          </a:p>
        </p:txBody>
      </p:sp>
    </p:spTree>
    <p:extLst>
      <p:ext uri="{BB962C8B-B14F-4D97-AF65-F5344CB8AC3E}">
        <p14:creationId xmlns:p14="http://schemas.microsoft.com/office/powerpoint/2010/main" val="590200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23</a:t>
            </a:fld>
            <a:endParaRPr lang="en-US" altLang="en-US"/>
          </a:p>
        </p:txBody>
      </p:sp>
    </p:spTree>
    <p:extLst>
      <p:ext uri="{BB962C8B-B14F-4D97-AF65-F5344CB8AC3E}">
        <p14:creationId xmlns:p14="http://schemas.microsoft.com/office/powerpoint/2010/main" val="108979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3</a:t>
            </a:fld>
            <a:endParaRPr lang="en-US" altLang="en-US"/>
          </a:p>
        </p:txBody>
      </p:sp>
    </p:spTree>
    <p:extLst>
      <p:ext uri="{BB962C8B-B14F-4D97-AF65-F5344CB8AC3E}">
        <p14:creationId xmlns:p14="http://schemas.microsoft.com/office/powerpoint/2010/main" val="251922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4</a:t>
            </a:fld>
            <a:endParaRPr lang="en-US" altLang="en-US"/>
          </a:p>
        </p:txBody>
      </p:sp>
    </p:spTree>
    <p:extLst>
      <p:ext uri="{BB962C8B-B14F-4D97-AF65-F5344CB8AC3E}">
        <p14:creationId xmlns:p14="http://schemas.microsoft.com/office/powerpoint/2010/main" val="261530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5</a:t>
            </a:fld>
            <a:endParaRPr lang="en-US" altLang="en-US"/>
          </a:p>
        </p:txBody>
      </p:sp>
    </p:spTree>
    <p:extLst>
      <p:ext uri="{BB962C8B-B14F-4D97-AF65-F5344CB8AC3E}">
        <p14:creationId xmlns:p14="http://schemas.microsoft.com/office/powerpoint/2010/main" val="31232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6</a:t>
            </a:fld>
            <a:endParaRPr lang="en-US" altLang="en-US"/>
          </a:p>
        </p:txBody>
      </p:sp>
    </p:spTree>
    <p:extLst>
      <p:ext uri="{BB962C8B-B14F-4D97-AF65-F5344CB8AC3E}">
        <p14:creationId xmlns:p14="http://schemas.microsoft.com/office/powerpoint/2010/main" val="193939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7</a:t>
            </a:fld>
            <a:endParaRPr lang="en-US" altLang="en-US"/>
          </a:p>
        </p:txBody>
      </p:sp>
    </p:spTree>
    <p:extLst>
      <p:ext uri="{BB962C8B-B14F-4D97-AF65-F5344CB8AC3E}">
        <p14:creationId xmlns:p14="http://schemas.microsoft.com/office/powerpoint/2010/main" val="243740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8</a:t>
            </a:fld>
            <a:endParaRPr lang="en-US" altLang="en-US"/>
          </a:p>
        </p:txBody>
      </p:sp>
    </p:spTree>
    <p:extLst>
      <p:ext uri="{BB962C8B-B14F-4D97-AF65-F5344CB8AC3E}">
        <p14:creationId xmlns:p14="http://schemas.microsoft.com/office/powerpoint/2010/main" val="241731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AA2AA9-F5DE-4A68-9712-D582A7DE47ED}" type="slidenum">
              <a:rPr lang="en-US" altLang="en-US" smtClean="0"/>
              <a:pPr>
                <a:defRPr/>
              </a:pPr>
              <a:t>9</a:t>
            </a:fld>
            <a:endParaRPr lang="en-US" altLang="en-US"/>
          </a:p>
        </p:txBody>
      </p:sp>
    </p:spTree>
    <p:extLst>
      <p:ext uri="{BB962C8B-B14F-4D97-AF65-F5344CB8AC3E}">
        <p14:creationId xmlns:p14="http://schemas.microsoft.com/office/powerpoint/2010/main" val="1234389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9" descr="PH24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0"/>
            <a:ext cx="2209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PH54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9975" y="0"/>
            <a:ext cx="1724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2" descr="2901000274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8653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3" descr="USDAImage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00200" y="0"/>
            <a:ext cx="187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0" descr="RCAP logo - newRGB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b="21510"/>
          <a:stretch>
            <a:fillRect/>
          </a:stretch>
        </p:blipFill>
        <p:spPr bwMode="auto">
          <a:xfrm>
            <a:off x="3429000" y="5257800"/>
            <a:ext cx="2451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 descr="PH2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532438" y="0"/>
            <a:ext cx="18938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51" name="Rectangle 19"/>
          <p:cNvSpPr>
            <a:spLocks noGrp="1" noChangeArrowheads="1"/>
          </p:cNvSpPr>
          <p:nvPr>
            <p:ph type="ctrTitle"/>
          </p:nvPr>
        </p:nvSpPr>
        <p:spPr>
          <a:xfrm>
            <a:off x="932656" y="2924176"/>
            <a:ext cx="7191375" cy="1104900"/>
          </a:xfrm>
        </p:spPr>
        <p:txBody>
          <a:bodyPr anchor="ctr"/>
          <a:lstStyle>
            <a:lvl1pPr algn="ctr">
              <a:defRPr sz="3700" u="none">
                <a:solidFill>
                  <a:schemeClr val="bg2"/>
                </a:solidFill>
              </a:defRPr>
            </a:lvl1pPr>
          </a:lstStyle>
          <a:p>
            <a:pPr lvl="0"/>
            <a:r>
              <a:rPr lang="en-US" altLang="en-US" noProof="0"/>
              <a:t>Click to edit Master title style</a:t>
            </a:r>
          </a:p>
        </p:txBody>
      </p:sp>
      <p:sp>
        <p:nvSpPr>
          <p:cNvPr id="146475" name="Rectangle 43"/>
          <p:cNvSpPr>
            <a:spLocks noGrp="1" noChangeArrowheads="1"/>
          </p:cNvSpPr>
          <p:nvPr>
            <p:ph type="subTitle" sz="quarter" idx="1"/>
          </p:nvPr>
        </p:nvSpPr>
        <p:spPr>
          <a:xfrm>
            <a:off x="2066925" y="4048125"/>
            <a:ext cx="4933950" cy="1066800"/>
          </a:xfrm>
        </p:spPr>
        <p:txBody>
          <a:bodyPr/>
          <a:lstStyle>
            <a:lvl1pPr marL="0" indent="0" algn="ctr">
              <a:buFont typeface="Wingdings" pitchFamily="2" charset="2"/>
              <a:buNone/>
              <a:defRPr sz="2000">
                <a:solidFill>
                  <a:schemeClr val="bg2"/>
                </a:solidFill>
              </a:defRPr>
            </a:lvl1pPr>
          </a:lstStyle>
          <a:p>
            <a:pPr lvl="0"/>
            <a:r>
              <a:rPr lang="en-US" altLang="en-US" noProof="0"/>
              <a:t>Click and type your name and organization</a:t>
            </a:r>
          </a:p>
        </p:txBody>
      </p:sp>
    </p:spTree>
    <p:extLst>
      <p:ext uri="{BB962C8B-B14F-4D97-AF65-F5344CB8AC3E}">
        <p14:creationId xmlns:p14="http://schemas.microsoft.com/office/powerpoint/2010/main" val="21086355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0" descr="RCAP logo - newRGB2"/>
          <p:cNvPicPr>
            <a:picLocks noChangeAspect="1" noChangeArrowheads="1"/>
          </p:cNvPicPr>
          <p:nvPr userDrawn="1"/>
        </p:nvPicPr>
        <p:blipFill>
          <a:blip r:embed="rId2">
            <a:extLst>
              <a:ext uri="{28A0092B-C50C-407E-A947-70E740481C1C}">
                <a14:useLocalDpi xmlns:a14="http://schemas.microsoft.com/office/drawing/2010/main" val="0"/>
              </a:ext>
            </a:extLst>
          </a:blip>
          <a:srcRect t="88113"/>
          <a:stretch>
            <a:fillRect/>
          </a:stretch>
        </p:blipFill>
        <p:spPr bwMode="auto">
          <a:xfrm>
            <a:off x="1871663" y="6326188"/>
            <a:ext cx="54340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54878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76200"/>
            <a:ext cx="20955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1341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1758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40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457200" y="381000"/>
            <a:ext cx="8229600" cy="1524000"/>
          </a:xfrm>
          <a:prstGeom prst="rect">
            <a:avLst/>
          </a:prstGeom>
        </p:spPr>
        <p:txBody>
          <a:bodyPr/>
          <a:lstStyle>
            <a:lvl1pPr>
              <a:defRPr sz="4000"/>
            </a:lvl1pPr>
          </a:lstStyle>
          <a:p>
            <a:r>
              <a:rPr lang="en-US"/>
              <a:t>Click to edit Master title style</a:t>
            </a:r>
          </a:p>
        </p:txBody>
      </p:sp>
      <p:sp>
        <p:nvSpPr>
          <p:cNvPr id="4" name="Rectangle 5"/>
          <p:cNvSpPr>
            <a:spLocks noGrp="1" noChangeArrowheads="1"/>
          </p:cNvSpPr>
          <p:nvPr>
            <p:ph type="ftr" sz="quarter" idx="10"/>
          </p:nvPr>
        </p:nvSpPr>
        <p:spPr>
          <a:xfrm>
            <a:off x="3124200" y="6245225"/>
            <a:ext cx="2895600" cy="476250"/>
          </a:xfrm>
          <a:prstGeom prst="rect">
            <a:avLst/>
          </a:prstGeom>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1"/>
          </p:nvPr>
        </p:nvSpPr>
        <p:spPr>
          <a:xfrm>
            <a:off x="3810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B82D0A7-87E0-4A9D-97E8-30ACB68178FC}" type="slidenum">
              <a:rPr lang="en-US" altLang="en-US"/>
              <a:pPr>
                <a:defRPr/>
              </a:pPr>
              <a:t>‹#›</a:t>
            </a:fld>
            <a:endParaRPr lang="en-US" altLang="en-US"/>
          </a:p>
        </p:txBody>
      </p:sp>
    </p:spTree>
    <p:extLst>
      <p:ext uri="{BB962C8B-B14F-4D97-AF65-F5344CB8AC3E}">
        <p14:creationId xmlns:p14="http://schemas.microsoft.com/office/powerpoint/2010/main" val="38935206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11389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0" descr="RCAP logo - newRGB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74850" y="990600"/>
            <a:ext cx="50180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lstStyle>
            <a:lvl1pPr algn="l">
              <a:defRPr sz="4000" b="1" u="none" cap="all">
                <a:solidFill>
                  <a:schemeClr val="bg2"/>
                </a:solidFill>
                <a:effectLst/>
              </a:defRPr>
            </a:lvl1pPr>
          </a:lstStyle>
          <a:p>
            <a:r>
              <a:rPr lang="en-US"/>
              <a:t>Click to edit Master title style</a:t>
            </a:r>
          </a:p>
        </p:txBody>
      </p:sp>
      <p:sp>
        <p:nvSpPr>
          <p:cNvPr id="3" name="Text Placeholder 2"/>
          <p:cNvSpPr>
            <a:spLocks noGrp="1"/>
          </p:cNvSpPr>
          <p:nvPr>
            <p:ph type="body" idx="1"/>
          </p:nvPr>
        </p:nvSpPr>
        <p:spPr>
          <a:xfrm>
            <a:off x="722313" y="3905250"/>
            <a:ext cx="7772400" cy="5016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225432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788"/>
            <a:ext cx="4038600"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4788"/>
            <a:ext cx="4038600"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4162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88"/>
            <a:ext cx="6172200" cy="53141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514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1" y="539353"/>
            <a:ext cx="6372224" cy="590550"/>
          </a:xfrm>
        </p:spPr>
        <p:txBody>
          <a:bodyPr/>
          <a:lstStyle/>
          <a:p>
            <a:r>
              <a:rPr lang="en-US"/>
              <a:t>Click to edit Master title style</a:t>
            </a:r>
          </a:p>
        </p:txBody>
      </p:sp>
    </p:spTree>
    <p:extLst>
      <p:ext uri="{BB962C8B-B14F-4D97-AF65-F5344CB8AC3E}">
        <p14:creationId xmlns:p14="http://schemas.microsoft.com/office/powerpoint/2010/main" val="211388230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67929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611983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u="none"/>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43701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285750" y="539750"/>
            <a:ext cx="64674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15"/>
          <p:cNvSpPr>
            <a:spLocks noGrp="1" noChangeArrowheads="1"/>
          </p:cNvSpPr>
          <p:nvPr>
            <p:ph type="body" idx="1"/>
          </p:nvPr>
        </p:nvSpPr>
        <p:spPr bwMode="auto">
          <a:xfrm>
            <a:off x="457200" y="1474788"/>
            <a:ext cx="8229600" cy="48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40" descr="RCAP logo - newRGB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43800" y="288925"/>
            <a:ext cx="14827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0" descr="RCAP logo - newRGB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71663" y="6343650"/>
            <a:ext cx="513873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0" name="Straight Connector 4"/>
          <p:cNvCxnSpPr>
            <a:cxnSpLocks noChangeShapeType="1"/>
          </p:cNvCxnSpPr>
          <p:nvPr userDrawn="1"/>
        </p:nvCxnSpPr>
        <p:spPr bwMode="auto">
          <a:xfrm>
            <a:off x="466725" y="6326188"/>
            <a:ext cx="82010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4662" r:id="rId1"/>
    <p:sldLayoutId id="2147484649" r:id="rId2"/>
    <p:sldLayoutId id="2147484663" r:id="rId3"/>
    <p:sldLayoutId id="2147484650" r:id="rId4"/>
    <p:sldLayoutId id="2147484651" r:id="rId5"/>
    <p:sldLayoutId id="2147484652" r:id="rId6"/>
    <p:sldLayoutId id="2147484653" r:id="rId7"/>
    <p:sldLayoutId id="2147484654" r:id="rId8"/>
    <p:sldLayoutId id="2147484655" r:id="rId9"/>
    <p:sldLayoutId id="2147484664" r:id="rId10"/>
    <p:sldLayoutId id="2147484656" r:id="rId11"/>
    <p:sldLayoutId id="2147484666" r:id="rId12"/>
  </p:sldLayoutIdLst>
  <p:transition spd="med">
    <p:fade/>
  </p:transition>
  <p:txStyles>
    <p:titleStyle>
      <a:lvl1pPr algn="l" rtl="0" eaLnBrk="0" fontAlgn="base" hangingPunct="0">
        <a:spcBef>
          <a:spcPct val="0"/>
        </a:spcBef>
        <a:spcAft>
          <a:spcPct val="0"/>
        </a:spcAft>
        <a:defRPr sz="3200" b="1" u="sng">
          <a:solidFill>
            <a:schemeClr val="bg2"/>
          </a:solidFill>
          <a:latin typeface="+mj-lt"/>
          <a:ea typeface="+mj-ea"/>
          <a:cs typeface="+mj-cs"/>
        </a:defRPr>
      </a:lvl1pPr>
      <a:lvl2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2pPr>
      <a:lvl3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3pPr>
      <a:lvl4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4pPr>
      <a:lvl5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appropriations.house.gov/"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appropriations.senate.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rcap.org/2019-fly-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stiger@rcap.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nohle@rcap.or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mailto:azuelke@rcap.org" TargetMode="External"/><Relationship Id="rId4" Type="http://schemas.openxmlformats.org/officeDocument/2006/relationships/hyperlink" Target="mailto:tstiger@rcap.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ctrTitle"/>
          </p:nvPr>
        </p:nvSpPr>
        <p:spPr>
          <a:xfrm>
            <a:off x="1119055" y="2837443"/>
            <a:ext cx="7162800" cy="1752600"/>
          </a:xfrm>
        </p:spPr>
        <p:txBody>
          <a:bodyPr/>
          <a:lstStyle/>
          <a:p>
            <a:pPr eaLnBrk="1" hangingPunct="1"/>
            <a:br>
              <a:rPr lang="en-US" altLang="en-US" sz="3200"/>
            </a:br>
            <a:br>
              <a:rPr lang="en-US" altLang="en-US" sz="3200"/>
            </a:br>
            <a:r>
              <a:rPr lang="en-US" altLang="en-US" sz="3600"/>
              <a:t>Advocacy Toolkit:</a:t>
            </a:r>
            <a:br>
              <a:rPr lang="en-US" altLang="en-US" sz="3200"/>
            </a:br>
            <a:br>
              <a:rPr lang="en-US" altLang="en-US" sz="3200"/>
            </a:br>
            <a:br>
              <a:rPr lang="en-US" altLang="en-US" sz="3200"/>
            </a:br>
            <a:br>
              <a:rPr lang="en-US" altLang="en-US" sz="3200"/>
            </a:br>
            <a:br>
              <a:rPr lang="en-US" altLang="en-US"/>
            </a:br>
            <a:endParaRPr lang="en-US" altLang="en-US"/>
          </a:p>
        </p:txBody>
      </p:sp>
      <p:sp>
        <p:nvSpPr>
          <p:cNvPr id="20484" name="Rectangle 4"/>
          <p:cNvSpPr>
            <a:spLocks noGrp="1" noChangeArrowheads="1"/>
          </p:cNvSpPr>
          <p:nvPr>
            <p:ph type="subTitle" sz="quarter" idx="1"/>
          </p:nvPr>
        </p:nvSpPr>
        <p:spPr>
          <a:xfrm>
            <a:off x="458697" y="3441700"/>
            <a:ext cx="8153399" cy="1444625"/>
          </a:xfrm>
        </p:spPr>
        <p:txBody>
          <a:bodyPr/>
          <a:lstStyle/>
          <a:p>
            <a:pPr eaLnBrk="1" hangingPunct="1">
              <a:spcBef>
                <a:spcPts val="0"/>
              </a:spcBef>
            </a:pPr>
            <a:r>
              <a:rPr lang="en-US" altLang="en-US" sz="2800" b="1">
                <a:solidFill>
                  <a:schemeClr val="accent2">
                    <a:lumMod val="50000"/>
                  </a:schemeClr>
                </a:solidFill>
              </a:rPr>
              <a:t>How to Effectively Engage Members of Congress to Support RCAP Funding in FY20 &amp; Educating New Members of Congress    </a:t>
            </a:r>
          </a:p>
          <a:p>
            <a:pPr eaLnBrk="1" hangingPunct="1">
              <a:spcBef>
                <a:spcPct val="50000"/>
              </a:spcBef>
            </a:pPr>
            <a:endParaRPr lang="en-US" altLang="en-US" sz="1800" b="1">
              <a:solidFill>
                <a:schemeClr val="tx1"/>
              </a:solidFill>
            </a:endParaRPr>
          </a:p>
        </p:txBody>
      </p:sp>
      <p:pic>
        <p:nvPicPr>
          <p:cNvPr id="10" name="Picture 9">
            <a:extLst>
              <a:ext uri="{FF2B5EF4-FFF2-40B4-BE49-F238E27FC236}">
                <a16:creationId xmlns:a16="http://schemas.microsoft.com/office/drawing/2014/main" id="{1F724EBF-9800-4ADC-ADA1-891C3518BA31}"/>
              </a:ext>
            </a:extLst>
          </p:cNvPr>
          <p:cNvPicPr>
            <a:picLocks noChangeAspect="1"/>
          </p:cNvPicPr>
          <p:nvPr/>
        </p:nvPicPr>
        <p:blipFill>
          <a:blip r:embed="rId3"/>
          <a:stretch>
            <a:fillRect/>
          </a:stretch>
        </p:blipFill>
        <p:spPr>
          <a:xfrm>
            <a:off x="0" y="5392847"/>
            <a:ext cx="1119055" cy="1465153"/>
          </a:xfrm>
          <a:prstGeom prst="rect">
            <a:avLst/>
          </a:prstGeom>
        </p:spPr>
      </p:pic>
      <p:pic>
        <p:nvPicPr>
          <p:cNvPr id="2" name="Picture 1">
            <a:extLst>
              <a:ext uri="{FF2B5EF4-FFF2-40B4-BE49-F238E27FC236}">
                <a16:creationId xmlns:a16="http://schemas.microsoft.com/office/drawing/2014/main" id="{7F8D564B-A5B1-4C60-AF2D-00E84764E995}"/>
              </a:ext>
            </a:extLst>
          </p:cNvPr>
          <p:cNvPicPr>
            <a:picLocks noChangeAspect="1"/>
          </p:cNvPicPr>
          <p:nvPr/>
        </p:nvPicPr>
        <p:blipFill>
          <a:blip r:embed="rId4"/>
          <a:stretch>
            <a:fillRect/>
          </a:stretch>
        </p:blipFill>
        <p:spPr>
          <a:xfrm>
            <a:off x="8022239" y="5394833"/>
            <a:ext cx="1121761" cy="146316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none">
                <a:solidFill>
                  <a:srgbClr val="C00000"/>
                </a:solidFill>
              </a:rPr>
              <a:t>IV. Tips on How to Engage with your </a:t>
            </a:r>
            <a:r>
              <a:rPr lang="en-US" sz="2800" u="none" err="1">
                <a:solidFill>
                  <a:srgbClr val="C00000"/>
                </a:solidFill>
              </a:rPr>
              <a:t>MoCs</a:t>
            </a:r>
            <a:r>
              <a:rPr lang="en-US" sz="2800" u="none">
                <a:solidFill>
                  <a:srgbClr val="C00000"/>
                </a:solidFill>
              </a:rPr>
              <a:t> via Social Media </a:t>
            </a:r>
          </a:p>
        </p:txBody>
      </p:sp>
      <p:sp useBgFill="1">
        <p:nvSpPr>
          <p:cNvPr id="11" name="Content Placeholder 2"/>
          <p:cNvSpPr txBox="1">
            <a:spLocks/>
          </p:cNvSpPr>
          <p:nvPr/>
        </p:nvSpPr>
        <p:spPr>
          <a:xfrm>
            <a:off x="228600" y="1600200"/>
            <a:ext cx="8229600" cy="4708525"/>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Tx/>
              <a:buSzTx/>
              <a:buNone/>
              <a:tabLst/>
              <a:defRPr/>
            </a:pPr>
            <a:endParaRPr lang="en-US" sz="200" noProof="0">
              <a:solidFill>
                <a:schemeClr val="accent2">
                  <a:lumMod val="50000"/>
                </a:schemeClr>
              </a:solidFill>
            </a:endParaRPr>
          </a:p>
          <a:p>
            <a:pPr fontAlgn="auto">
              <a:spcAft>
                <a:spcPts val="0"/>
              </a:spcAft>
              <a:buFont typeface="Wingdings" panose="05000000000000000000" pitchFamily="2" charset="2"/>
              <a:buChar char="§"/>
              <a:defRPr/>
            </a:pPr>
            <a:r>
              <a:rPr lang="en-US" sz="2800">
                <a:solidFill>
                  <a:schemeClr val="accent2">
                    <a:lumMod val="50000"/>
                  </a:schemeClr>
                </a:solidFill>
              </a:rPr>
              <a:t>Use #</a:t>
            </a:r>
            <a:r>
              <a:rPr lang="en-US" sz="2800" err="1">
                <a:solidFill>
                  <a:schemeClr val="accent2">
                    <a:lumMod val="50000"/>
                  </a:schemeClr>
                </a:solidFill>
              </a:rPr>
              <a:t>RCAPontheHill</a:t>
            </a:r>
            <a:r>
              <a:rPr lang="en-US" sz="2800">
                <a:solidFill>
                  <a:schemeClr val="accent2">
                    <a:lumMod val="50000"/>
                  </a:schemeClr>
                </a:solidFill>
              </a:rPr>
              <a:t> on Twitter to share your organization's impact with your </a:t>
            </a:r>
            <a:r>
              <a:rPr lang="en-US" sz="2800" err="1">
                <a:solidFill>
                  <a:schemeClr val="accent2">
                    <a:lumMod val="50000"/>
                  </a:schemeClr>
                </a:solidFill>
              </a:rPr>
              <a:t>MoC</a:t>
            </a:r>
            <a:r>
              <a:rPr lang="en-US" sz="2800">
                <a:solidFill>
                  <a:schemeClr val="accent2">
                    <a:lumMod val="50000"/>
                  </a:schemeClr>
                </a:solidFill>
              </a:rPr>
              <a:t> and/or the community’s </a:t>
            </a:r>
            <a:r>
              <a:rPr lang="en-US" sz="2800" err="1">
                <a:solidFill>
                  <a:schemeClr val="accent2">
                    <a:lumMod val="50000"/>
                  </a:schemeClr>
                </a:solidFill>
              </a:rPr>
              <a:t>MoC</a:t>
            </a:r>
            <a:r>
              <a:rPr lang="en-US" sz="2800">
                <a:solidFill>
                  <a:schemeClr val="accent2">
                    <a:lumMod val="50000"/>
                  </a:schemeClr>
                </a:solidFill>
              </a:rPr>
              <a:t> </a:t>
            </a:r>
            <a:endParaRPr lang="en-US" sz="2800">
              <a:solidFill>
                <a:schemeClr val="accent2">
                  <a:lumMod val="50000"/>
                </a:schemeClr>
              </a:solidFill>
              <a:cs typeface="Helvetica"/>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100">
              <a:solidFill>
                <a:schemeClr val="accent2">
                  <a:lumMod val="50000"/>
                </a:schemeClr>
              </a:solidFill>
            </a:endParaRPr>
          </a:p>
          <a:p>
            <a:pPr fontAlgn="auto">
              <a:spcAft>
                <a:spcPts val="0"/>
              </a:spcAft>
              <a:buFont typeface="Wingdings" panose="05000000000000000000" pitchFamily="2" charset="2"/>
              <a:buChar char="§"/>
              <a:defRPr/>
            </a:pPr>
            <a:r>
              <a:rPr lang="en-US" sz="2800">
                <a:solidFill>
                  <a:schemeClr val="accent2">
                    <a:lumMod val="50000"/>
                  </a:schemeClr>
                </a:solidFill>
              </a:rPr>
              <a:t>Include a photo of your work and/or community or an infographic that demonstrates your impact </a:t>
            </a:r>
            <a:endParaRPr lang="en-US" sz="2800">
              <a:solidFill>
                <a:schemeClr val="accent2">
                  <a:lumMod val="50000"/>
                </a:schemeClr>
              </a:solidFill>
              <a:cs typeface="Helvetica"/>
            </a:endParaRPr>
          </a:p>
          <a:p>
            <a:pPr lvl="1">
              <a:spcBef>
                <a:spcPts val="1800"/>
              </a:spcBef>
              <a:buSzTx/>
              <a:buFont typeface="Wingdings" panose="05000000000000000000" pitchFamily="2" charset="2"/>
              <a:buChar char="§"/>
              <a:defRPr/>
            </a:pPr>
            <a:r>
              <a:rPr lang="en-US" sz="2400">
                <a:solidFill>
                  <a:schemeClr val="accent2">
                    <a:lumMod val="50000"/>
                  </a:schemeClr>
                </a:solidFill>
              </a:rPr>
              <a:t>NOTE: Photos do not affect the 280 character count  </a:t>
            </a:r>
            <a:endParaRPr lang="en-US" sz="2400">
              <a:solidFill>
                <a:schemeClr val="accent2">
                  <a:lumMod val="50000"/>
                </a:schemeClr>
              </a:solidFill>
              <a:cs typeface="Helvetica"/>
            </a:endParaRPr>
          </a:p>
          <a:p>
            <a:pPr lvl="1">
              <a:spcBef>
                <a:spcPts val="1800"/>
              </a:spcBef>
              <a:buSzTx/>
              <a:buFont typeface="Wingdings" panose="05000000000000000000" pitchFamily="2" charset="2"/>
              <a:buChar char="§"/>
              <a:defRPr/>
            </a:pPr>
            <a:r>
              <a:rPr lang="en-US" sz="2400">
                <a:solidFill>
                  <a:schemeClr val="accent2">
                    <a:lumMod val="50000"/>
                  </a:schemeClr>
                </a:solidFill>
              </a:rPr>
              <a:t>Share a highlight of how your organization played a role in the communities success or highlight impact data  </a:t>
            </a:r>
            <a:endParaRPr lang="en-US" sz="2400">
              <a:solidFill>
                <a:schemeClr val="accent2">
                  <a:lumMod val="50000"/>
                </a:schemeClr>
              </a:solidFill>
              <a:cs typeface="Helvetica"/>
            </a:endParaRPr>
          </a:p>
          <a:p>
            <a:pPr marL="0" marR="0" lvl="0" indent="0" algn="l" defTabSz="457200" rtl="0" eaLnBrk="1" fontAlgn="auto" latinLnBrk="0" hangingPunct="1">
              <a:lnSpc>
                <a:spcPct val="100000"/>
              </a:lnSpc>
              <a:spcBef>
                <a:spcPts val="1800"/>
              </a:spcBef>
              <a:spcAft>
                <a:spcPts val="0"/>
              </a:spcAft>
              <a:buClrTx/>
              <a:buSzTx/>
              <a:buNone/>
              <a:tabLst/>
              <a:defRPr/>
            </a:pPr>
            <a:endParaRPr lang="en-US" sz="100">
              <a:solidFill>
                <a:schemeClr val="accent2">
                  <a:lumMod val="50000"/>
                </a:schemeClr>
              </a:solidFill>
              <a:cs typeface="Helvetica"/>
            </a:endParaRPr>
          </a:p>
          <a:p>
            <a:pPr fontAlgn="auto">
              <a:spcAft>
                <a:spcPts val="0"/>
              </a:spcAft>
              <a:buFont typeface="Wingdings" panose="05000000000000000000" pitchFamily="2" charset="2"/>
              <a:buChar char="§"/>
              <a:defRPr/>
            </a:pPr>
            <a:r>
              <a:rPr lang="en-US" sz="2800">
                <a:solidFill>
                  <a:schemeClr val="accent2">
                    <a:lumMod val="50000"/>
                  </a:schemeClr>
                </a:solidFill>
              </a:rPr>
              <a:t>Follow #</a:t>
            </a:r>
            <a:r>
              <a:rPr lang="en-US" sz="2800" err="1">
                <a:solidFill>
                  <a:schemeClr val="accent2">
                    <a:lumMod val="50000"/>
                  </a:schemeClr>
                </a:solidFill>
              </a:rPr>
              <a:t>RCAPontheHill</a:t>
            </a:r>
            <a:r>
              <a:rPr lang="en-US" sz="2800">
                <a:solidFill>
                  <a:schemeClr val="accent2">
                    <a:lumMod val="50000"/>
                  </a:schemeClr>
                </a:solidFill>
              </a:rPr>
              <a:t> throughout the week and retweet your fellow colleagues and RCAP: @</a:t>
            </a:r>
            <a:r>
              <a:rPr lang="en-US" sz="2800" err="1">
                <a:solidFill>
                  <a:schemeClr val="accent2">
                    <a:lumMod val="50000"/>
                  </a:schemeClr>
                </a:solidFill>
              </a:rPr>
              <a:t>RCAPInc</a:t>
            </a:r>
            <a:r>
              <a:rPr lang="en-US" sz="2800">
                <a:solidFill>
                  <a:schemeClr val="accent2">
                    <a:lumMod val="50000"/>
                  </a:schemeClr>
                </a:solidFill>
              </a:rPr>
              <a:t>   </a:t>
            </a:r>
            <a:endParaRPr lang="en-US" sz="2800">
              <a:solidFill>
                <a:schemeClr val="accent2">
                  <a:lumMod val="50000"/>
                </a:schemeClr>
              </a:solidFill>
              <a:cs typeface="Helvetica"/>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28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28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2800" noProof="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kumimoji="0" lang="en-US" sz="200" b="0" i="0" u="none" strike="noStrike" kern="1200" cap="none" spc="0" normalizeH="0" baseline="0">
              <a:ln>
                <a:noFill/>
              </a:ln>
              <a:solidFill>
                <a:schemeClr val="accent2">
                  <a:lumMod val="50000"/>
                </a:schemeClr>
              </a:solidFill>
              <a:effectLst/>
              <a:uLnTx/>
              <a:uFillTx/>
              <a:latin typeface="Trebuchet MS"/>
              <a:ea typeface="+mn-ea"/>
              <a:cs typeface="+mn-cs"/>
            </a:endParaRPr>
          </a:p>
        </p:txBody>
      </p:sp>
      <p:pic>
        <p:nvPicPr>
          <p:cNvPr id="4" name="Picture 3">
            <a:extLst>
              <a:ext uri="{FF2B5EF4-FFF2-40B4-BE49-F238E27FC236}">
                <a16:creationId xmlns:a16="http://schemas.microsoft.com/office/drawing/2014/main" id="{6A5E55AF-0CE2-40ED-9158-8C1E3060B436}"/>
              </a:ext>
            </a:extLst>
          </p:cNvPr>
          <p:cNvPicPr>
            <a:picLocks noChangeAspect="1"/>
          </p:cNvPicPr>
          <p:nvPr/>
        </p:nvPicPr>
        <p:blipFill>
          <a:blip r:embed="rId3"/>
          <a:stretch>
            <a:fillRect/>
          </a:stretch>
        </p:blipFill>
        <p:spPr>
          <a:xfrm>
            <a:off x="7467600" y="0"/>
            <a:ext cx="1676400" cy="1676400"/>
          </a:xfrm>
          <a:prstGeom prst="rect">
            <a:avLst/>
          </a:prstGeom>
        </p:spPr>
      </p:pic>
    </p:spTree>
    <p:extLst>
      <p:ext uri="{BB962C8B-B14F-4D97-AF65-F5344CB8AC3E}">
        <p14:creationId xmlns:p14="http://schemas.microsoft.com/office/powerpoint/2010/main" val="12451166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none">
                <a:solidFill>
                  <a:srgbClr val="C00000"/>
                </a:solidFill>
              </a:rPr>
              <a:t>Social Media Challenge</a:t>
            </a:r>
            <a:endParaRPr lang="en-US" sz="2800" u="none">
              <a:solidFill>
                <a:srgbClr val="C00000"/>
              </a:solidFill>
              <a:cs typeface="Helvetica"/>
            </a:endParaRPr>
          </a:p>
        </p:txBody>
      </p:sp>
      <p:sp useBgFill="1">
        <p:nvSpPr>
          <p:cNvPr id="11" name="Content Placeholder 2"/>
          <p:cNvSpPr txBox="1">
            <a:spLocks/>
          </p:cNvSpPr>
          <p:nvPr/>
        </p:nvSpPr>
        <p:spPr>
          <a:xfrm>
            <a:off x="228600" y="1600200"/>
            <a:ext cx="8229600" cy="4708525"/>
          </a:xfrm>
          <a:prstGeom prst="rect">
            <a:avLst/>
          </a:prstGeom>
        </p:spPr>
        <p:txBody>
          <a:bodyPr vert="horz" lIns="91440" tIns="45720" rIns="91440" bIns="45720" rtlCol="0" anchor="t">
            <a:normAutofit/>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Tx/>
              <a:buSzTx/>
              <a:buNone/>
              <a:tabLst/>
              <a:defRPr/>
            </a:pPr>
            <a:endParaRPr lang="en-US" sz="200" noProof="0">
              <a:solidFill>
                <a:schemeClr val="accent2">
                  <a:lumMod val="50000"/>
                </a:schemeClr>
              </a:solidFill>
            </a:endParaRPr>
          </a:p>
          <a:p>
            <a:pPr fontAlgn="auto">
              <a:spcAft>
                <a:spcPts val="0"/>
              </a:spcAft>
              <a:buFont typeface="Wingdings" panose="05000000000000000000" pitchFamily="2" charset="2"/>
              <a:buChar char="§"/>
              <a:defRPr/>
            </a:pPr>
            <a:r>
              <a:rPr lang="en-US" sz="2800">
                <a:solidFill>
                  <a:schemeClr val="accent2">
                    <a:lumMod val="50000"/>
                  </a:schemeClr>
                </a:solidFill>
              </a:rPr>
              <a:t>Whoever posts the most pictures: </a:t>
            </a:r>
            <a:endParaRPr lang="en-US" sz="2800">
              <a:solidFill>
                <a:schemeClr val="accent2">
                  <a:lumMod val="50000"/>
                </a:schemeClr>
              </a:solidFill>
              <a:cs typeface="Helvetica"/>
            </a:endParaRPr>
          </a:p>
          <a:p>
            <a:pPr lvl="1">
              <a:buFont typeface="Wingdings" panose="05000000000000000000" pitchFamily="2" charset="2"/>
              <a:buChar char="§"/>
              <a:defRPr/>
            </a:pPr>
            <a:r>
              <a:rPr lang="en-US" sz="2400">
                <a:solidFill>
                  <a:schemeClr val="accent2">
                    <a:lumMod val="50000"/>
                  </a:schemeClr>
                </a:solidFill>
              </a:rPr>
              <a:t>With MOC's</a:t>
            </a:r>
            <a:endParaRPr lang="en-US" sz="2400">
              <a:solidFill>
                <a:schemeClr val="accent2">
                  <a:lumMod val="50000"/>
                </a:schemeClr>
              </a:solidFill>
              <a:cs typeface="Helvetica"/>
            </a:endParaRPr>
          </a:p>
          <a:p>
            <a:pPr lvl="1">
              <a:buFont typeface="Wingdings" panose="05000000000000000000" pitchFamily="2" charset="2"/>
              <a:buChar char="§"/>
              <a:defRPr/>
            </a:pPr>
            <a:r>
              <a:rPr lang="en-US" sz="2400">
                <a:solidFill>
                  <a:schemeClr val="accent2">
                    <a:lumMod val="50000"/>
                  </a:schemeClr>
                </a:solidFill>
              </a:rPr>
              <a:t>With MOC staff/office</a:t>
            </a:r>
            <a:endParaRPr lang="en-US" sz="2400">
              <a:solidFill>
                <a:schemeClr val="accent2">
                  <a:lumMod val="50000"/>
                </a:schemeClr>
              </a:solidFill>
              <a:cs typeface="Helvetica"/>
            </a:endParaRPr>
          </a:p>
          <a:p>
            <a:pPr lvl="1">
              <a:buFont typeface="Wingdings" panose="05000000000000000000" pitchFamily="2" charset="2"/>
              <a:buChar char="§"/>
              <a:defRPr/>
            </a:pPr>
            <a:r>
              <a:rPr lang="en-US" sz="2400">
                <a:solidFill>
                  <a:schemeClr val="accent2">
                    <a:lumMod val="50000"/>
                  </a:schemeClr>
                </a:solidFill>
              </a:rPr>
              <a:t>With RCAP Network members</a:t>
            </a:r>
            <a:endParaRPr lang="en-US" sz="2400">
              <a:solidFill>
                <a:schemeClr val="accent2">
                  <a:lumMod val="50000"/>
                </a:schemeClr>
              </a:solidFill>
              <a:cs typeface="Helvetica"/>
            </a:endParaRPr>
          </a:p>
          <a:p>
            <a:pPr lvl="1">
              <a:buFont typeface="Wingdings" panose="05000000000000000000" pitchFamily="2" charset="2"/>
              <a:buChar char="§"/>
              <a:defRPr/>
            </a:pPr>
            <a:r>
              <a:rPr lang="en-US" sz="2400">
                <a:solidFill>
                  <a:schemeClr val="accent2">
                    <a:lumMod val="50000"/>
                  </a:schemeClr>
                </a:solidFill>
                <a:cs typeface="Helvetica"/>
              </a:rPr>
              <a:t>Engaging in fly-in activities  </a:t>
            </a:r>
          </a:p>
          <a:p>
            <a:pPr marL="457200" lvl="1" indent="0">
              <a:buNone/>
              <a:defRPr/>
            </a:pPr>
            <a:r>
              <a:rPr lang="en-US">
                <a:solidFill>
                  <a:schemeClr val="accent2">
                    <a:lumMod val="50000"/>
                  </a:schemeClr>
                </a:solidFill>
                <a:cs typeface="Helvetica"/>
              </a:rPr>
              <a:t>You will win a prize!</a:t>
            </a:r>
          </a:p>
          <a:p>
            <a:pPr>
              <a:buSzTx/>
              <a:defRPr/>
            </a:pPr>
            <a:r>
              <a:rPr lang="en-US" sz="2400">
                <a:solidFill>
                  <a:schemeClr val="accent2">
                    <a:lumMod val="50000"/>
                  </a:schemeClr>
                </a:solidFill>
                <a:cs typeface="Helvetica"/>
              </a:rPr>
              <a:t>Make sure to:</a:t>
            </a:r>
          </a:p>
          <a:p>
            <a:pPr lvl="1">
              <a:buSzTx/>
              <a:defRPr/>
            </a:pPr>
            <a:r>
              <a:rPr lang="en-US" sz="2000">
                <a:solidFill>
                  <a:schemeClr val="accent2">
                    <a:lumMod val="50000"/>
                  </a:schemeClr>
                </a:solidFill>
                <a:cs typeface="Helvetica"/>
              </a:rPr>
              <a:t>Tag @</a:t>
            </a:r>
            <a:r>
              <a:rPr lang="en-US" sz="2000" err="1">
                <a:solidFill>
                  <a:schemeClr val="accent2">
                    <a:lumMod val="50000"/>
                  </a:schemeClr>
                </a:solidFill>
                <a:cs typeface="Helvetica"/>
              </a:rPr>
              <a:t>RCAPinc</a:t>
            </a:r>
            <a:endParaRPr lang="en-US" sz="2000">
              <a:solidFill>
                <a:schemeClr val="accent2">
                  <a:lumMod val="50000"/>
                </a:schemeClr>
              </a:solidFill>
              <a:cs typeface="Helvetica"/>
            </a:endParaRPr>
          </a:p>
          <a:p>
            <a:pPr lvl="1">
              <a:buSzTx/>
              <a:defRPr/>
            </a:pPr>
            <a:r>
              <a:rPr lang="en-US" sz="2000">
                <a:solidFill>
                  <a:schemeClr val="accent2">
                    <a:lumMod val="50000"/>
                  </a:schemeClr>
                </a:solidFill>
                <a:latin typeface="Helvetica"/>
                <a:cs typeface="Helvetica"/>
              </a:rPr>
              <a:t>Hashtag #</a:t>
            </a:r>
            <a:r>
              <a:rPr lang="en-US" sz="2000" err="1">
                <a:solidFill>
                  <a:schemeClr val="accent2">
                    <a:lumMod val="50000"/>
                  </a:schemeClr>
                </a:solidFill>
                <a:latin typeface="Helvetica"/>
                <a:cs typeface="Helvetica"/>
              </a:rPr>
              <a:t>RCAPOnTheHill</a:t>
            </a:r>
            <a:r>
              <a:rPr lang="en-US" sz="2000">
                <a:solidFill>
                  <a:schemeClr val="accent2">
                    <a:lumMod val="50000"/>
                  </a:schemeClr>
                </a:solidFill>
                <a:latin typeface="Helvetica"/>
                <a:cs typeface="Helvetica"/>
              </a:rPr>
              <a:t>, and your regional organization</a:t>
            </a:r>
            <a:endParaRPr lang="en-US" sz="2000" noProof="0">
              <a:solidFill>
                <a:schemeClr val="accent2">
                  <a:lumMod val="50000"/>
                </a:schemeClr>
              </a:solidFill>
              <a:latin typeface="Helvetica"/>
              <a:cs typeface="Helvetica"/>
            </a:endParaRPr>
          </a:p>
          <a:p>
            <a:pPr fontAlgn="auto">
              <a:buFont typeface="Wingdings" panose="05000000000000000000" pitchFamily="2" charset="2"/>
              <a:buChar char="§"/>
              <a:defRPr/>
            </a:pPr>
            <a:endParaRPr lang="en-US" sz="2800">
              <a:solidFill>
                <a:schemeClr val="accent2">
                  <a:lumMod val="50000"/>
                </a:schemeClr>
              </a:solidFill>
              <a:latin typeface="Helvetica"/>
              <a:cs typeface="Helvetica"/>
            </a:endParaRPr>
          </a:p>
          <a:p>
            <a:pPr fontAlgn="auto">
              <a:spcAft>
                <a:spcPts val="0"/>
              </a:spcAft>
              <a:buFont typeface="Wingdings" panose="05000000000000000000" pitchFamily="2" charset="2"/>
              <a:buChar char="§"/>
              <a:defRPr/>
            </a:pPr>
            <a:endParaRPr lang="en-US" sz="2800">
              <a:solidFill>
                <a:schemeClr val="accent2">
                  <a:lumMod val="50000"/>
                </a:schemeClr>
              </a:solidFill>
              <a:latin typeface="Helvetica"/>
              <a:cs typeface="Helvetica"/>
            </a:endParaRPr>
          </a:p>
          <a:p>
            <a:pPr fontAlgn="auto">
              <a:spcAft>
                <a:spcPts val="0"/>
              </a:spcAft>
              <a:buFont typeface="Wingdings" panose="05000000000000000000" pitchFamily="2" charset="2"/>
              <a:buChar char="§"/>
              <a:defRPr/>
            </a:pPr>
            <a:endParaRPr lang="en-US" sz="2800">
              <a:solidFill>
                <a:schemeClr val="accent2">
                  <a:lumMod val="50000"/>
                </a:schemeClr>
              </a:solidFill>
              <a:latin typeface="Helvetica"/>
              <a:cs typeface="Helvetica"/>
            </a:endParaRPr>
          </a:p>
          <a:p>
            <a:pPr fontAlgn="auto">
              <a:spcAft>
                <a:spcPts val="0"/>
              </a:spcAft>
              <a:buFont typeface="Wingdings" panose="05000000000000000000" pitchFamily="2" charset="2"/>
              <a:buChar char="§"/>
              <a:defRPr/>
            </a:pPr>
            <a:endParaRPr lang="en-US" sz="200">
              <a:solidFill>
                <a:schemeClr val="accent2">
                  <a:lumMod val="50000"/>
                </a:schemeClr>
              </a:solidFill>
              <a:latin typeface="Trebuchet MS"/>
              <a:cs typeface="Helvetica"/>
            </a:endParaRPr>
          </a:p>
        </p:txBody>
      </p:sp>
      <p:pic>
        <p:nvPicPr>
          <p:cNvPr id="4" name="Picture 3">
            <a:extLst>
              <a:ext uri="{FF2B5EF4-FFF2-40B4-BE49-F238E27FC236}">
                <a16:creationId xmlns:a16="http://schemas.microsoft.com/office/drawing/2014/main" id="{6A5E55AF-0CE2-40ED-9158-8C1E3060B436}"/>
              </a:ext>
            </a:extLst>
          </p:cNvPr>
          <p:cNvPicPr>
            <a:picLocks noChangeAspect="1"/>
          </p:cNvPicPr>
          <p:nvPr/>
        </p:nvPicPr>
        <p:blipFill>
          <a:blip r:embed="rId3"/>
          <a:stretch>
            <a:fillRect/>
          </a:stretch>
        </p:blipFill>
        <p:spPr>
          <a:xfrm>
            <a:off x="7467600" y="0"/>
            <a:ext cx="1676400" cy="1676400"/>
          </a:xfrm>
          <a:prstGeom prst="rect">
            <a:avLst/>
          </a:prstGeom>
        </p:spPr>
      </p:pic>
    </p:spTree>
    <p:extLst>
      <p:ext uri="{BB962C8B-B14F-4D97-AF65-F5344CB8AC3E}">
        <p14:creationId xmlns:p14="http://schemas.microsoft.com/office/powerpoint/2010/main" val="96626642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11"/>
            <a:ext cx="6172200" cy="531415"/>
          </a:xfrm>
        </p:spPr>
        <p:txBody>
          <a:bodyPr/>
          <a:lstStyle/>
          <a:p>
            <a:r>
              <a:rPr lang="en-US" u="none">
                <a:solidFill>
                  <a:srgbClr val="C00000"/>
                </a:solidFill>
              </a:rPr>
              <a:t>IV. Current Funding for RCAP Related Programs  </a:t>
            </a:r>
          </a:p>
        </p:txBody>
      </p:sp>
      <p:graphicFrame>
        <p:nvGraphicFramePr>
          <p:cNvPr id="4" name="Table 3">
            <a:extLst>
              <a:ext uri="{FF2B5EF4-FFF2-40B4-BE49-F238E27FC236}">
                <a16:creationId xmlns:a16="http://schemas.microsoft.com/office/drawing/2014/main" id="{C08C00AA-BFAB-4063-AF87-34994C31B074}"/>
              </a:ext>
            </a:extLst>
          </p:cNvPr>
          <p:cNvGraphicFramePr>
            <a:graphicFrameLocks noGrp="1"/>
          </p:cNvGraphicFramePr>
          <p:nvPr>
            <p:extLst>
              <p:ext uri="{D42A27DB-BD31-4B8C-83A1-F6EECF244321}">
                <p14:modId xmlns:p14="http://schemas.microsoft.com/office/powerpoint/2010/main" val="2157019156"/>
              </p:ext>
            </p:extLst>
          </p:nvPr>
        </p:nvGraphicFramePr>
        <p:xfrm>
          <a:off x="914400" y="1053966"/>
          <a:ext cx="6684745" cy="5219961"/>
        </p:xfrm>
        <a:graphic>
          <a:graphicData uri="http://schemas.openxmlformats.org/drawingml/2006/table">
            <a:tbl>
              <a:tblPr/>
              <a:tblGrid>
                <a:gridCol w="3796935">
                  <a:extLst>
                    <a:ext uri="{9D8B030D-6E8A-4147-A177-3AD203B41FA5}">
                      <a16:colId xmlns:a16="http://schemas.microsoft.com/office/drawing/2014/main" val="3708384296"/>
                    </a:ext>
                  </a:extLst>
                </a:gridCol>
                <a:gridCol w="909125">
                  <a:extLst>
                    <a:ext uri="{9D8B030D-6E8A-4147-A177-3AD203B41FA5}">
                      <a16:colId xmlns:a16="http://schemas.microsoft.com/office/drawing/2014/main" val="1759842990"/>
                    </a:ext>
                  </a:extLst>
                </a:gridCol>
                <a:gridCol w="909125">
                  <a:extLst>
                    <a:ext uri="{9D8B030D-6E8A-4147-A177-3AD203B41FA5}">
                      <a16:colId xmlns:a16="http://schemas.microsoft.com/office/drawing/2014/main" val="583150909"/>
                    </a:ext>
                  </a:extLst>
                </a:gridCol>
                <a:gridCol w="1069560">
                  <a:extLst>
                    <a:ext uri="{9D8B030D-6E8A-4147-A177-3AD203B41FA5}">
                      <a16:colId xmlns:a16="http://schemas.microsoft.com/office/drawing/2014/main" val="2671498998"/>
                    </a:ext>
                  </a:extLst>
                </a:gridCol>
              </a:tblGrid>
              <a:tr h="651550">
                <a:tc>
                  <a:txBody>
                    <a:bodyPr/>
                    <a:lstStyle/>
                    <a:p>
                      <a:pPr algn="l" fontAlgn="ctr"/>
                      <a:r>
                        <a:rPr lang="en-US" sz="1200" b="1" i="0" u="none" strike="noStrike">
                          <a:solidFill>
                            <a:srgbClr val="000000"/>
                          </a:solidFill>
                          <a:effectLst/>
                          <a:latin typeface="Times New Roman" panose="02020603050405020304" pitchFamily="18" charset="0"/>
                        </a:rPr>
                        <a:t>Federal Funding Programs-RCAP Releated </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a:solidFill>
                            <a:srgbClr val="000000"/>
                          </a:solidFill>
                          <a:effectLst/>
                          <a:latin typeface="Times New Roman" panose="02020603050405020304" pitchFamily="18" charset="0"/>
                        </a:rPr>
                        <a:t>FY 17 Final</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a:solidFill>
                            <a:srgbClr val="000000"/>
                          </a:solidFill>
                          <a:effectLst/>
                          <a:latin typeface="Times New Roman" panose="02020603050405020304" pitchFamily="18" charset="0"/>
                        </a:rPr>
                        <a:t>FY 18 Final</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100" b="1" i="0" u="none" strike="noStrike">
                          <a:solidFill>
                            <a:srgbClr val="000000"/>
                          </a:solidFill>
                          <a:effectLst/>
                          <a:latin typeface="Times New Roman" panose="02020603050405020304" pitchFamily="18" charset="0"/>
                        </a:rPr>
                        <a:t>FY 19 Final</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25137332"/>
                  </a:ext>
                </a:extLst>
              </a:tr>
              <a:tr h="220376">
                <a:tc>
                  <a:txBody>
                    <a:bodyPr/>
                    <a:lstStyle/>
                    <a:p>
                      <a:pPr algn="l" fontAlgn="ctr"/>
                      <a:r>
                        <a:rPr lang="en-US" sz="1200" b="1" i="0" u="none" strike="noStrike">
                          <a:solidFill>
                            <a:srgbClr val="000000"/>
                          </a:solidFill>
                          <a:effectLst/>
                          <a:latin typeface="Times New Roman" panose="02020603050405020304" pitchFamily="18" charset="0"/>
                        </a:rPr>
                        <a:t>USDA-Rural Development </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100" b="1" i="0" u="none" strike="noStrike">
                          <a:solidFill>
                            <a:srgbClr val="000000"/>
                          </a:solidFill>
                          <a:effectLst/>
                          <a:latin typeface="Times New Roman" panose="02020603050405020304" pitchFamily="18" charset="0"/>
                        </a:rPr>
                        <a:t> </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100" b="1" i="0" u="none" strike="noStrike">
                          <a:solidFill>
                            <a:srgbClr val="000000"/>
                          </a:solidFill>
                          <a:effectLst/>
                          <a:latin typeface="Times New Roman" panose="02020603050405020304" pitchFamily="18" charset="0"/>
                        </a:rPr>
                        <a:t> </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100" b="1" i="0" u="none" strike="noStrike">
                          <a:solidFill>
                            <a:srgbClr val="000000"/>
                          </a:solidFill>
                          <a:effectLst/>
                          <a:latin typeface="Times New Roman" panose="02020603050405020304" pitchFamily="18" charset="0"/>
                        </a:rPr>
                        <a:t> </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5175963"/>
                  </a:ext>
                </a:extLst>
              </a:tr>
              <a:tr h="354520">
                <a:tc>
                  <a:txBody>
                    <a:bodyPr/>
                    <a:lstStyle/>
                    <a:p>
                      <a:pPr algn="l" fontAlgn="t"/>
                      <a:r>
                        <a:rPr lang="en-US" sz="1100" b="0" i="0" u="none" strike="noStrike">
                          <a:solidFill>
                            <a:srgbClr val="000000"/>
                          </a:solidFill>
                          <a:effectLst/>
                          <a:latin typeface="Times New Roman" panose="02020603050405020304" pitchFamily="18" charset="0"/>
                        </a:rPr>
                        <a:t>RUS-Water-Wastewater Disposal Program Accounts</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56503551"/>
                  </a:ext>
                </a:extLst>
              </a:tr>
              <a:tr h="182051">
                <a:tc>
                  <a:txBody>
                    <a:bodyPr/>
                    <a:lstStyle/>
                    <a:p>
                      <a:pPr algn="l" fontAlgn="t"/>
                      <a:r>
                        <a:rPr lang="en-US" sz="1100" b="0" i="0" u="none" strike="noStrike">
                          <a:solidFill>
                            <a:srgbClr val="000000"/>
                          </a:solidFill>
                          <a:effectLst/>
                          <a:latin typeface="Times New Roman" panose="02020603050405020304" pitchFamily="18" charset="0"/>
                        </a:rPr>
                        <a:t>RUS-Water-Wastewater Direct Loans</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1,200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1,200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1,400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683631288"/>
                  </a:ext>
                </a:extLst>
              </a:tr>
              <a:tr h="182051">
                <a:tc>
                  <a:txBody>
                    <a:bodyPr/>
                    <a:lstStyle/>
                    <a:p>
                      <a:pPr algn="l" fontAlgn="t"/>
                      <a:r>
                        <a:rPr lang="en-US" sz="1100" b="0" i="0" u="none" strike="noStrike">
                          <a:solidFill>
                            <a:srgbClr val="000000"/>
                          </a:solidFill>
                          <a:effectLst/>
                          <a:latin typeface="Times New Roman" panose="02020603050405020304" pitchFamily="18" charset="0"/>
                        </a:rPr>
                        <a:t>RUS-Water-Wastewater Grants</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391.98</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400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475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61169567"/>
                  </a:ext>
                </a:extLst>
              </a:tr>
              <a:tr h="353567">
                <a:tc>
                  <a:txBody>
                    <a:bodyPr/>
                    <a:lstStyle/>
                    <a:p>
                      <a:pPr algn="l" fontAlgn="t"/>
                      <a:r>
                        <a:rPr lang="en-US" sz="1100" b="0" i="0" u="none" strike="noStrike">
                          <a:solidFill>
                            <a:srgbClr val="000000"/>
                          </a:solidFill>
                          <a:effectLst/>
                          <a:latin typeface="Times New Roman" panose="02020603050405020304" pitchFamily="18" charset="0"/>
                        </a:rPr>
                        <a:t>RUS-Technical Assistance and Training Grants</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20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23.7</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006399920"/>
                  </a:ext>
                </a:extLst>
              </a:tr>
              <a:tr h="182051">
                <a:tc>
                  <a:txBody>
                    <a:bodyPr/>
                    <a:lstStyle/>
                    <a:p>
                      <a:pPr algn="l" fontAlgn="t"/>
                      <a:r>
                        <a:rPr lang="en-US" sz="1100" b="0" i="0" u="none" strike="noStrike">
                          <a:solidFill>
                            <a:srgbClr val="000000"/>
                          </a:solidFill>
                          <a:effectLst/>
                          <a:latin typeface="Times New Roman" panose="02020603050405020304" pitchFamily="18" charset="0"/>
                        </a:rPr>
                        <a:t>RUS-Small System TAT Set-Aside</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6.5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8</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8</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092668657"/>
                  </a:ext>
                </a:extLst>
              </a:tr>
              <a:tr h="182051">
                <a:tc>
                  <a:txBody>
                    <a:bodyPr/>
                    <a:lstStyle/>
                    <a:p>
                      <a:pPr algn="l" fontAlgn="t"/>
                      <a:r>
                        <a:rPr lang="en-US" sz="1100" b="0" i="0" u="none" strike="noStrike">
                          <a:solidFill>
                            <a:srgbClr val="000000"/>
                          </a:solidFill>
                          <a:effectLst/>
                          <a:latin typeface="Times New Roman" panose="02020603050405020304" pitchFamily="18" charset="0"/>
                        </a:rPr>
                        <a:t>RUS-Water-Wastewater Guarantee</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50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50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50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70574373"/>
                  </a:ext>
                </a:extLst>
              </a:tr>
              <a:tr h="182051">
                <a:tc>
                  <a:txBody>
                    <a:bodyPr/>
                    <a:lstStyle/>
                    <a:p>
                      <a:pPr algn="l" fontAlgn="t"/>
                      <a:r>
                        <a:rPr lang="en-US" sz="1100" b="0" i="0" u="none" strike="noStrike">
                          <a:solidFill>
                            <a:srgbClr val="000000"/>
                          </a:solidFill>
                          <a:effectLst/>
                          <a:latin typeface="Times New Roman" panose="02020603050405020304" pitchFamily="18" charset="0"/>
                        </a:rPr>
                        <a:t>RUS-Solid Waste Grants</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639897603"/>
                  </a:ext>
                </a:extLst>
              </a:tr>
              <a:tr h="182051">
                <a:tc>
                  <a:txBody>
                    <a:bodyPr/>
                    <a:lstStyle/>
                    <a:p>
                      <a:pPr algn="l" fontAlgn="t"/>
                      <a:r>
                        <a:rPr lang="en-US" sz="1100" b="0" i="0" u="none" strike="noStrike">
                          <a:solidFill>
                            <a:srgbClr val="000000"/>
                          </a:solidFill>
                          <a:effectLst/>
                          <a:latin typeface="Times New Roman" panose="02020603050405020304" pitchFamily="18" charset="0"/>
                        </a:rPr>
                        <a:t>RUS-Water Well Program</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0.993</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0.993</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37760035"/>
                  </a:ext>
                </a:extLst>
              </a:tr>
              <a:tr h="182051">
                <a:tc>
                  <a:txBody>
                    <a:bodyPr/>
                    <a:lstStyle/>
                    <a:p>
                      <a:pPr algn="l" fontAlgn="t"/>
                      <a:r>
                        <a:rPr lang="en-US" sz="1100" b="0" i="0" u="none" strike="noStrike">
                          <a:solidFill>
                            <a:srgbClr val="000000"/>
                          </a:solidFill>
                          <a:effectLst/>
                          <a:latin typeface="Times New Roman" panose="02020603050405020304" pitchFamily="18" charset="0"/>
                        </a:rPr>
                        <a:t>RUS-Small Systems Revolver</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94084406"/>
                  </a:ext>
                </a:extLst>
              </a:tr>
              <a:tr h="182051">
                <a:tc>
                  <a:txBody>
                    <a:bodyPr/>
                    <a:lstStyle/>
                    <a:p>
                      <a:pPr algn="l" fontAlgn="t"/>
                      <a:r>
                        <a:rPr lang="en-US" sz="1100" b="0" i="0" u="none" strike="noStrike">
                          <a:solidFill>
                            <a:srgbClr val="000000"/>
                          </a:solidFill>
                          <a:effectLst/>
                          <a:latin typeface="Times New Roman" panose="02020603050405020304" pitchFamily="18" charset="0"/>
                        </a:rPr>
                        <a:t>RHS-Community Facility Direct Loans</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2,600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2,600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2,800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839260308"/>
                  </a:ext>
                </a:extLst>
              </a:tr>
              <a:tr h="182051">
                <a:tc>
                  <a:txBody>
                    <a:bodyPr/>
                    <a:lstStyle/>
                    <a:p>
                      <a:pPr algn="l" fontAlgn="t"/>
                      <a:r>
                        <a:rPr lang="en-US" sz="1100" b="0" i="0" u="none" strike="noStrike">
                          <a:solidFill>
                            <a:srgbClr val="000000"/>
                          </a:solidFill>
                          <a:effectLst/>
                          <a:latin typeface="Times New Roman" panose="02020603050405020304" pitchFamily="18" charset="0"/>
                        </a:rPr>
                        <a:t>RHS-Community Facility Grants</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30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30</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45.77</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85044002"/>
                  </a:ext>
                </a:extLst>
              </a:tr>
              <a:tr h="182051">
                <a:tc>
                  <a:txBody>
                    <a:bodyPr/>
                    <a:lstStyle/>
                    <a:p>
                      <a:pPr algn="l" fontAlgn="t"/>
                      <a:r>
                        <a:rPr lang="en-US" sz="1100" b="0" i="0" u="none" strike="noStrike">
                          <a:solidFill>
                            <a:srgbClr val="000000"/>
                          </a:solidFill>
                          <a:effectLst/>
                          <a:latin typeface="Times New Roman" panose="02020603050405020304" pitchFamily="18" charset="0"/>
                        </a:rPr>
                        <a:t>RHS-CF-RCDI Set-Aside</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4</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6</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397786217"/>
                  </a:ext>
                </a:extLst>
              </a:tr>
              <a:tr h="182051">
                <a:tc>
                  <a:txBody>
                    <a:bodyPr/>
                    <a:lstStyle/>
                    <a:p>
                      <a:pPr algn="l" fontAlgn="t"/>
                      <a:r>
                        <a:rPr lang="en-US" sz="1100" b="0" i="0" u="none" strike="noStrike">
                          <a:solidFill>
                            <a:srgbClr val="000000"/>
                          </a:solidFill>
                          <a:effectLst/>
                          <a:latin typeface="Times New Roman" panose="02020603050405020304" pitchFamily="18" charset="0"/>
                        </a:rPr>
                        <a:t>RHS-Community Facility Guarantee</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148.305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148.305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148.28</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06911852"/>
                  </a:ext>
                </a:extLst>
              </a:tr>
              <a:tr h="182051">
                <a:tc>
                  <a:txBody>
                    <a:bodyPr/>
                    <a:lstStyle/>
                    <a:p>
                      <a:pPr algn="l" fontAlgn="t"/>
                      <a:r>
                        <a:rPr lang="en-US" sz="1100" b="0" i="0" u="none" strike="noStrike">
                          <a:solidFill>
                            <a:srgbClr val="000000"/>
                          </a:solidFill>
                          <a:effectLst/>
                          <a:latin typeface="Times New Roman" panose="02020603050405020304" pitchFamily="18" charset="0"/>
                        </a:rPr>
                        <a:t>RHS-CF-TAT Program Set-Aside</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2.2</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004339158"/>
                  </a:ext>
                </a:extLst>
              </a:tr>
              <a:tr h="195033">
                <a:tc>
                  <a:txBody>
                    <a:bodyPr/>
                    <a:lstStyle/>
                    <a:p>
                      <a:pPr algn="l" fontAlgn="t"/>
                      <a:r>
                        <a:rPr lang="en-US" sz="1200" b="1" i="0" u="none" strike="noStrike">
                          <a:solidFill>
                            <a:srgbClr val="000000"/>
                          </a:solidFill>
                          <a:effectLst/>
                          <a:latin typeface="Times New Roman" panose="02020603050405020304" pitchFamily="18" charset="0"/>
                        </a:rPr>
                        <a:t>EPA</a:t>
                      </a:r>
                    </a:p>
                  </a:txBody>
                  <a:tcPr marL="4606" marR="4606" marT="46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576519031"/>
                  </a:ext>
                </a:extLst>
              </a:tr>
              <a:tr h="182051">
                <a:tc>
                  <a:txBody>
                    <a:bodyPr/>
                    <a:lstStyle/>
                    <a:p>
                      <a:pPr algn="l" fontAlgn="ctr"/>
                      <a:r>
                        <a:rPr lang="en-US" sz="1100" b="0" i="0" u="none" strike="noStrike">
                          <a:solidFill>
                            <a:srgbClr val="000000"/>
                          </a:solidFill>
                          <a:effectLst/>
                          <a:latin typeface="Times New Roman" panose="02020603050405020304" pitchFamily="18" charset="0"/>
                        </a:rPr>
                        <a:t>Clean Water SRF</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1393.8</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1393.8</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1694</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147261581"/>
                  </a:ext>
                </a:extLst>
              </a:tr>
              <a:tr h="287449">
                <a:tc>
                  <a:txBody>
                    <a:bodyPr/>
                    <a:lstStyle/>
                    <a:p>
                      <a:pPr algn="l" fontAlgn="ctr"/>
                      <a:r>
                        <a:rPr lang="en-US" sz="1100" b="0" i="0" u="none" strike="noStrike">
                          <a:solidFill>
                            <a:srgbClr val="000000"/>
                          </a:solidFill>
                          <a:effectLst/>
                          <a:latin typeface="Times New Roman" panose="02020603050405020304" pitchFamily="18" charset="0"/>
                        </a:rPr>
                        <a:t>Safe Drinking Water SRF</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863.2</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863.2</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1164</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975603295"/>
                  </a:ext>
                </a:extLst>
              </a:tr>
              <a:tr h="344938">
                <a:tc>
                  <a:txBody>
                    <a:bodyPr/>
                    <a:lstStyle/>
                    <a:p>
                      <a:pPr algn="l" fontAlgn="ctr"/>
                      <a:r>
                        <a:rPr lang="en-US" sz="1100" b="0" i="0" u="none" strike="noStrike">
                          <a:solidFill>
                            <a:srgbClr val="000000"/>
                          </a:solidFill>
                          <a:effectLst/>
                          <a:latin typeface="Times New Roman" panose="02020603050405020304" pitchFamily="18" charset="0"/>
                        </a:rPr>
                        <a:t>EPA-National Prority Areas TA Program</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12.6</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12.6</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15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116851803"/>
                  </a:ext>
                </a:extLst>
              </a:tr>
              <a:tr h="196742">
                <a:tc>
                  <a:txBody>
                    <a:bodyPr/>
                    <a:lstStyle/>
                    <a:p>
                      <a:pPr algn="l" fontAlgn="b"/>
                      <a:r>
                        <a:rPr lang="en-US" sz="1200" b="1" i="0" u="none" strike="noStrike">
                          <a:solidFill>
                            <a:srgbClr val="000000"/>
                          </a:solidFill>
                          <a:effectLst/>
                          <a:latin typeface="Times New Roman" panose="02020603050405020304" pitchFamily="18" charset="0"/>
                        </a:rPr>
                        <a:t>HHS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19246665"/>
                  </a:ext>
                </a:extLst>
              </a:tr>
              <a:tr h="249123">
                <a:tc>
                  <a:txBody>
                    <a:bodyPr/>
                    <a:lstStyle/>
                    <a:p>
                      <a:pPr algn="l" fontAlgn="ctr"/>
                      <a:r>
                        <a:rPr lang="en-US" sz="1100" b="0" i="0" u="none" strike="noStrike">
                          <a:solidFill>
                            <a:srgbClr val="000000"/>
                          </a:solidFill>
                          <a:effectLst/>
                          <a:latin typeface="Times New Roman" panose="02020603050405020304" pitchFamily="18" charset="0"/>
                        </a:rPr>
                        <a:t>HHS – CSBG Discretionary: Rural Facilities</a:t>
                      </a:r>
                    </a:p>
                  </a:txBody>
                  <a:tcPr marL="4606" marR="4606" marT="46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7.5</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8</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100" b="0" i="0" u="none" strike="noStrike">
                          <a:solidFill>
                            <a:srgbClr val="000000"/>
                          </a:solidFill>
                          <a:effectLst/>
                          <a:latin typeface="Times New Roman" panose="02020603050405020304" pitchFamily="18" charset="0"/>
                        </a:rPr>
                        <a:t>9</a:t>
                      </a:r>
                    </a:p>
                  </a:txBody>
                  <a:tcPr marL="4606" marR="4606" marT="46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550065284"/>
                  </a:ext>
                </a:extLst>
              </a:tr>
            </a:tbl>
          </a:graphicData>
        </a:graphic>
      </p:graphicFrame>
    </p:spTree>
    <p:extLst>
      <p:ext uri="{BB962C8B-B14F-4D97-AF65-F5344CB8AC3E}">
        <p14:creationId xmlns:p14="http://schemas.microsoft.com/office/powerpoint/2010/main" val="218595835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531415"/>
          </a:xfrm>
        </p:spPr>
        <p:txBody>
          <a:bodyPr/>
          <a:lstStyle/>
          <a:p>
            <a:r>
              <a:rPr lang="en-US" u="none">
                <a:solidFill>
                  <a:srgbClr val="C00000"/>
                </a:solidFill>
              </a:rPr>
              <a:t>V. Supplemental Materials </a:t>
            </a:r>
          </a:p>
        </p:txBody>
      </p:sp>
      <p:sp useBgFill="1">
        <p:nvSpPr>
          <p:cNvPr id="11" name="Content Placeholder 2"/>
          <p:cNvSpPr txBox="1">
            <a:spLocks/>
          </p:cNvSpPr>
          <p:nvPr/>
        </p:nvSpPr>
        <p:spPr>
          <a:xfrm>
            <a:off x="228600" y="914400"/>
            <a:ext cx="8763000" cy="5334000"/>
          </a:xfrm>
          <a:prstGeom prst="rect">
            <a:avLst/>
          </a:prstGeom>
        </p:spPr>
        <p:txBody>
          <a:bodyPr vert="horz" lIns="91440" tIns="45720" rIns="91440" bIns="45720" rtlCol="0">
            <a:noAutofit/>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1800">
                <a:solidFill>
                  <a:schemeClr val="accent2">
                    <a:lumMod val="50000"/>
                  </a:schemeClr>
                </a:solidFill>
              </a:rPr>
              <a:t>Appropriations Committees </a:t>
            </a:r>
          </a:p>
          <a:p>
            <a:pPr lvl="1">
              <a:lnSpc>
                <a:spcPct val="120000"/>
              </a:lnSpc>
              <a:spcBef>
                <a:spcPts val="0"/>
              </a:spcBef>
              <a:buSzTx/>
              <a:buFont typeface="Wingdings" panose="05000000000000000000" pitchFamily="2" charset="2"/>
              <a:buChar char="§"/>
              <a:defRPr/>
            </a:pPr>
            <a:r>
              <a:rPr lang="en-US" sz="1600">
                <a:solidFill>
                  <a:schemeClr val="accent2">
                    <a:lumMod val="50000"/>
                  </a:schemeClr>
                </a:solidFill>
              </a:rPr>
              <a:t>Link to </a:t>
            </a:r>
            <a:r>
              <a:rPr lang="en-US" sz="1600">
                <a:solidFill>
                  <a:schemeClr val="accent2">
                    <a:lumMod val="50000"/>
                  </a:schemeClr>
                </a:solidFill>
                <a:hlinkClick r:id="rId3"/>
              </a:rPr>
              <a:t>House Appropriations Committee </a:t>
            </a:r>
            <a:endParaRPr lang="en-US" sz="1600">
              <a:solidFill>
                <a:schemeClr val="accent2">
                  <a:lumMod val="50000"/>
                </a:schemeClr>
              </a:solidFill>
            </a:endParaRPr>
          </a:p>
          <a:p>
            <a:pPr lvl="1">
              <a:lnSpc>
                <a:spcPct val="120000"/>
              </a:lnSpc>
              <a:spcBef>
                <a:spcPts val="0"/>
              </a:spcBef>
              <a:buSzTx/>
              <a:buFont typeface="Wingdings" panose="05000000000000000000" pitchFamily="2" charset="2"/>
              <a:buChar char="§"/>
              <a:defRPr/>
            </a:pPr>
            <a:r>
              <a:rPr lang="en-US" sz="1600">
                <a:solidFill>
                  <a:schemeClr val="accent2">
                    <a:lumMod val="50000"/>
                  </a:schemeClr>
                </a:solidFill>
              </a:rPr>
              <a:t>Link to </a:t>
            </a:r>
            <a:r>
              <a:rPr lang="en-US" sz="1600">
                <a:solidFill>
                  <a:schemeClr val="accent2">
                    <a:lumMod val="50000"/>
                  </a:schemeClr>
                </a:solidFill>
                <a:hlinkClick r:id="rId4"/>
              </a:rPr>
              <a:t>Senate Appropriations Committee</a:t>
            </a:r>
            <a:r>
              <a:rPr lang="en-US" sz="1600">
                <a:solidFill>
                  <a:schemeClr val="accent2">
                    <a:lumMod val="50000"/>
                  </a:schemeClr>
                </a:solidFill>
              </a:rPr>
              <a:t> </a:t>
            </a:r>
          </a:p>
          <a:p>
            <a:pPr lvl="1">
              <a:lnSpc>
                <a:spcPct val="120000"/>
              </a:lnSpc>
              <a:spcBef>
                <a:spcPts val="0"/>
              </a:spcBef>
              <a:buSzTx/>
              <a:buFont typeface="Wingdings" panose="05000000000000000000" pitchFamily="2" charset="2"/>
              <a:buChar char="§"/>
              <a:defRPr/>
            </a:pPr>
            <a:r>
              <a:rPr lang="en-US" sz="1600">
                <a:solidFill>
                  <a:schemeClr val="accent2">
                    <a:lumMod val="50000"/>
                  </a:schemeClr>
                </a:solidFill>
              </a:rPr>
              <a:t>Go to your </a:t>
            </a:r>
            <a:r>
              <a:rPr lang="en-US" sz="1600" err="1">
                <a:solidFill>
                  <a:schemeClr val="accent2">
                    <a:lumMod val="50000"/>
                  </a:schemeClr>
                </a:solidFill>
              </a:rPr>
              <a:t>MoC’s</a:t>
            </a:r>
            <a:r>
              <a:rPr lang="en-US" sz="1600">
                <a:solidFill>
                  <a:schemeClr val="accent2">
                    <a:lumMod val="50000"/>
                  </a:schemeClr>
                </a:solidFill>
              </a:rPr>
              <a:t> “Contact Me” tab on their website and click on the “Email or Message Me” tab</a:t>
            </a:r>
          </a:p>
          <a:p>
            <a:pPr lvl="1">
              <a:lnSpc>
                <a:spcPct val="120000"/>
              </a:lnSpc>
              <a:spcBef>
                <a:spcPts val="0"/>
              </a:spcBef>
              <a:buSzTx/>
              <a:buFont typeface="Wingdings" panose="05000000000000000000" pitchFamily="2" charset="2"/>
              <a:buChar char="§"/>
              <a:defRPr/>
            </a:pPr>
            <a:r>
              <a:rPr lang="en-US" sz="1600">
                <a:solidFill>
                  <a:schemeClr val="accent2">
                    <a:lumMod val="50000"/>
                  </a:schemeClr>
                </a:solidFill>
              </a:rPr>
              <a:t>Type your message, record your contact information, and click “send”</a:t>
            </a:r>
          </a:p>
          <a:p>
            <a:pPr lvl="1">
              <a:lnSpc>
                <a:spcPct val="120000"/>
              </a:lnSpc>
              <a:spcBef>
                <a:spcPts val="0"/>
              </a:spcBef>
              <a:buSzTx/>
              <a:buFont typeface="Wingdings" panose="05000000000000000000" pitchFamily="2" charset="2"/>
              <a:buChar char="§"/>
              <a:defRPr/>
            </a:pPr>
            <a:r>
              <a:rPr lang="en-US" sz="1600">
                <a:solidFill>
                  <a:schemeClr val="accent2">
                    <a:lumMod val="50000"/>
                  </a:schemeClr>
                </a:solidFill>
              </a:rPr>
              <a:t>Note: You may need to insert your zip code to verify you are a constituent of that Congressional district before you can send an email </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1600" noProof="0">
                <a:solidFill>
                  <a:schemeClr val="accent2">
                    <a:lumMod val="50000"/>
                  </a:schemeClr>
                </a:solidFill>
              </a:rPr>
              <a:t>House Appropriations Committee Members</a:t>
            </a:r>
            <a:r>
              <a:rPr lang="en-US" sz="1600">
                <a:solidFill>
                  <a:schemeClr val="accent2">
                    <a:lumMod val="50000"/>
                  </a:schemeClr>
                </a:solidFill>
              </a:rPr>
              <a:t> Twitter Handles</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1600">
                <a:solidFill>
                  <a:schemeClr val="accent2">
                    <a:lumMod val="50000"/>
                  </a:schemeClr>
                </a:solidFill>
              </a:rPr>
              <a:t>Senate Appropriations Committee Members Twitter Handles</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1600">
                <a:solidFill>
                  <a:schemeClr val="accent2">
                    <a:lumMod val="50000"/>
                  </a:schemeClr>
                </a:solidFill>
              </a:rPr>
              <a:t>Map of Capitol Hill</a:t>
            </a:r>
          </a:p>
        </p:txBody>
      </p:sp>
    </p:spTree>
    <p:extLst>
      <p:ext uri="{BB962C8B-B14F-4D97-AF65-F5344CB8AC3E}">
        <p14:creationId xmlns:p14="http://schemas.microsoft.com/office/powerpoint/2010/main" val="53640501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531415"/>
          </a:xfrm>
        </p:spPr>
        <p:txBody>
          <a:bodyPr/>
          <a:lstStyle/>
          <a:p>
            <a:r>
              <a:rPr lang="en-US" u="none">
                <a:solidFill>
                  <a:srgbClr val="C00000"/>
                </a:solidFill>
              </a:rPr>
              <a:t>V. Supplemental Materials </a:t>
            </a:r>
          </a:p>
        </p:txBody>
      </p:sp>
      <p:sp useBgFill="1">
        <p:nvSpPr>
          <p:cNvPr id="11" name="Content Placeholder 2"/>
          <p:cNvSpPr txBox="1">
            <a:spLocks/>
          </p:cNvSpPr>
          <p:nvPr/>
        </p:nvSpPr>
        <p:spPr>
          <a:xfrm>
            <a:off x="358878" y="685800"/>
            <a:ext cx="8763000" cy="5334000"/>
          </a:xfrm>
          <a:prstGeom prst="rect">
            <a:avLst/>
          </a:prstGeom>
        </p:spPr>
        <p:txBody>
          <a:bodyPr vert="horz" lIns="91440" tIns="45720" rIns="91440" bIns="45720" rtlCol="0">
            <a:noAutofit/>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Tx/>
              <a:buSzTx/>
              <a:buNone/>
              <a:tabLst/>
              <a:defRPr/>
            </a:pPr>
            <a:r>
              <a:rPr lang="en-US" sz="1800" b="1">
                <a:solidFill>
                  <a:schemeClr val="accent2">
                    <a:lumMod val="50000"/>
                  </a:schemeClr>
                </a:solidFill>
              </a:rPr>
              <a:t>House Appropriations Committee Members </a:t>
            </a:r>
          </a:p>
          <a:p>
            <a:pPr marL="0" marR="0" lvl="0" indent="0" algn="l" defTabSz="457200" rtl="0" eaLnBrk="1" fontAlgn="auto" latinLnBrk="0" hangingPunct="1">
              <a:lnSpc>
                <a:spcPct val="100000"/>
              </a:lnSpc>
              <a:spcBef>
                <a:spcPts val="1800"/>
              </a:spcBef>
              <a:spcAft>
                <a:spcPts val="0"/>
              </a:spcAft>
              <a:buClrTx/>
              <a:buSzTx/>
              <a:buNone/>
              <a:tabLst/>
              <a:defRPr/>
            </a:pPr>
            <a:endParaRPr lang="en-US" sz="1800" b="1">
              <a:solidFill>
                <a:schemeClr val="accent2">
                  <a:lumMod val="50000"/>
                </a:schemeClr>
              </a:solidFill>
            </a:endParaRPr>
          </a:p>
        </p:txBody>
      </p:sp>
      <p:sp>
        <p:nvSpPr>
          <p:cNvPr id="4" name="Text Placeholder 13">
            <a:extLst>
              <a:ext uri="{FF2B5EF4-FFF2-40B4-BE49-F238E27FC236}">
                <a16:creationId xmlns:a16="http://schemas.microsoft.com/office/drawing/2014/main" id="{29957E1F-F31E-4626-87DA-A7573C8BF095}"/>
              </a:ext>
            </a:extLst>
          </p:cNvPr>
          <p:cNvSpPr txBox="1">
            <a:spLocks/>
          </p:cNvSpPr>
          <p:nvPr/>
        </p:nvSpPr>
        <p:spPr>
          <a:xfrm>
            <a:off x="366252" y="1219417"/>
            <a:ext cx="4754880" cy="6140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800" b="1" i="0" u="none" strike="noStrike" kern="1200" cap="none" spc="0" normalizeH="0" baseline="0" noProof="0">
                <a:ln>
                  <a:noFill/>
                </a:ln>
                <a:solidFill>
                  <a:srgbClr val="0070C0"/>
                </a:solidFill>
                <a:effectLst/>
                <a:uLnTx/>
                <a:uFillTx/>
                <a:latin typeface="Rockwell" panose="02060603020205020403"/>
                <a:ea typeface="+mn-ea"/>
                <a:cs typeface="+mn-cs"/>
              </a:rPr>
              <a:t>Democrats</a:t>
            </a:r>
            <a:br>
              <a:rPr kumimoji="0" lang="en-US" sz="1800" b="1" i="0" u="none" strike="noStrike" kern="1200" cap="none" spc="0" normalizeH="0" baseline="0" noProof="0">
                <a:ln>
                  <a:noFill/>
                </a:ln>
                <a:solidFill>
                  <a:srgbClr val="0070C0"/>
                </a:solidFill>
                <a:effectLst/>
                <a:uLnTx/>
                <a:uFillTx/>
                <a:latin typeface="Rockwell" panose="02060603020205020403"/>
                <a:ea typeface="+mn-ea"/>
                <a:cs typeface="+mn-cs"/>
              </a:rPr>
            </a:br>
            <a:r>
              <a:rPr kumimoji="0" lang="en-US" sz="1200" b="1" i="0" u="none" strike="noStrike" kern="1200" cap="none" spc="0" normalizeH="0" baseline="0" noProof="0">
                <a:ln>
                  <a:noFill/>
                </a:ln>
                <a:solidFill>
                  <a:srgbClr val="0070C0"/>
                </a:solidFill>
                <a:effectLst/>
                <a:uLnTx/>
                <a:uFillTx/>
                <a:latin typeface="Rockwell" panose="02060603020205020403"/>
                <a:ea typeface="+mn-ea"/>
                <a:cs typeface="+mn-cs"/>
              </a:rPr>
              <a:t>Committee Chair: Lowey (NY-17)</a:t>
            </a:r>
            <a:endParaRPr kumimoji="0" lang="en-US" sz="1600" b="1" i="0" u="none" strike="noStrike" kern="1200" cap="none" spc="0" normalizeH="0" baseline="0" noProof="0">
              <a:ln>
                <a:noFill/>
              </a:ln>
              <a:solidFill>
                <a:srgbClr val="0070C0"/>
              </a:solidFill>
              <a:effectLst/>
              <a:uLnTx/>
              <a:uFillTx/>
              <a:latin typeface="Rockwell" panose="02060603020205020403"/>
              <a:ea typeface="+mn-ea"/>
              <a:cs typeface="+mn-cs"/>
            </a:endParaRPr>
          </a:p>
        </p:txBody>
      </p:sp>
      <p:sp>
        <p:nvSpPr>
          <p:cNvPr id="5" name="Content Placeholder 14">
            <a:extLst>
              <a:ext uri="{FF2B5EF4-FFF2-40B4-BE49-F238E27FC236}">
                <a16:creationId xmlns:a16="http://schemas.microsoft.com/office/drawing/2014/main" id="{D62E41A0-2053-414F-88D7-A6C80BF75ABE}"/>
              </a:ext>
            </a:extLst>
          </p:cNvPr>
          <p:cNvSpPr txBox="1">
            <a:spLocks/>
          </p:cNvSpPr>
          <p:nvPr/>
        </p:nvSpPr>
        <p:spPr>
          <a:xfrm>
            <a:off x="228600" y="1833421"/>
            <a:ext cx="4038600" cy="4002241"/>
          </a:xfrm>
          <a:prstGeom prst="rect">
            <a:avLst/>
          </a:prstGeom>
        </p:spPr>
        <p:txBody>
          <a:bodyPr vert="horz" lIns="91440" tIns="45720" rIns="91440" bIns="45720" numCol="2" rtlCol="0">
            <a:normAutofit fontScale="77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Kaptur (OH-9)</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Visclosky (IN-1)</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Serrano (NY-15)</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DeLauro (CT-3)</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Price (NC-4)</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Roybal-Allard (CA</a:t>
            </a:r>
            <a:r>
              <a:rPr lang="en-US" sz="1400">
                <a:solidFill>
                  <a:sysClr val="windowText" lastClr="000000"/>
                </a:solidFill>
                <a:latin typeface="Rockwell" panose="02060603020205020403"/>
              </a:rPr>
              <a:t>-40)</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Bishop (GA-2)</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Lee (CA-13)</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McCollum (MN-4)</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Ryan (OH-13)</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Ruppersberger (MD-2)</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Wasserman-Schultz (FL-23)</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Cuellar (TX-28)</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Pingree (ME-1)</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Qui</a:t>
            </a:r>
            <a:r>
              <a:rPr lang="en-US" sz="1400" err="1">
                <a:solidFill>
                  <a:sysClr val="windowText" lastClr="000000"/>
                </a:solidFill>
                <a:latin typeface="Rockwell" panose="02060603020205020403"/>
              </a:rPr>
              <a:t>gley</a:t>
            </a:r>
            <a:r>
              <a:rPr lang="en-US" sz="1400">
                <a:solidFill>
                  <a:sysClr val="windowText" lastClr="000000"/>
                </a:solidFill>
                <a:latin typeface="Rockwell" panose="02060603020205020403"/>
              </a:rPr>
              <a:t> (IL-5)</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Kilmer (WA-6)</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Cartwright (PA-8)</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Meng (NY-6)</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err="1">
                <a:solidFill>
                  <a:sysClr val="windowText" lastClr="000000"/>
                </a:solidFill>
                <a:latin typeface="Rockwell" panose="02060603020205020403"/>
              </a:rPr>
              <a:t>Pocan</a:t>
            </a:r>
            <a:r>
              <a:rPr lang="en-US" sz="1400">
                <a:solidFill>
                  <a:sysClr val="windowText" lastClr="000000"/>
                </a:solidFill>
                <a:latin typeface="Rockwell" panose="02060603020205020403"/>
              </a:rPr>
              <a:t> (WI-2)</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Clark (MA-5)</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Aguilar (CA-31)</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Frankel (FL-21)</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Bustos (IL-17)</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Watson Coleman (NJ-12)</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Lawrence (MI-14)</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Torres (CA-35)</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Crist (FL-13)</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1400">
                <a:solidFill>
                  <a:sysClr val="windowText" lastClr="000000"/>
                </a:solidFill>
                <a:latin typeface="Rockwell" panose="02060603020205020403"/>
              </a:rPr>
              <a:t>Kirkpatrick (AZ-2)</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400" b="0" i="0" u="none" strike="noStrike" kern="1200" cap="none" spc="0" normalizeH="0" baseline="0" noProof="0">
                <a:ln>
                  <a:noFill/>
                </a:ln>
                <a:solidFill>
                  <a:sysClr val="windowText" lastClr="000000"/>
                </a:solidFill>
                <a:effectLst/>
                <a:uLnTx/>
                <a:uFillTx/>
                <a:latin typeface="Rockwell" panose="02060603020205020403"/>
                <a:ea typeface="+mn-ea"/>
                <a:cs typeface="+mn-cs"/>
              </a:rPr>
              <a:t>Case (HI-1)</a:t>
            </a:r>
          </a:p>
        </p:txBody>
      </p:sp>
      <p:sp>
        <p:nvSpPr>
          <p:cNvPr id="8" name="Content Placeholder 6">
            <a:extLst>
              <a:ext uri="{FF2B5EF4-FFF2-40B4-BE49-F238E27FC236}">
                <a16:creationId xmlns:a16="http://schemas.microsoft.com/office/drawing/2014/main" id="{E0886F27-44E6-4E67-8E35-CD849AF3A6E4}"/>
              </a:ext>
            </a:extLst>
          </p:cNvPr>
          <p:cNvSpPr txBox="1">
            <a:spLocks/>
          </p:cNvSpPr>
          <p:nvPr/>
        </p:nvSpPr>
        <p:spPr>
          <a:xfrm>
            <a:off x="4366998" y="1752799"/>
            <a:ext cx="4754880" cy="4347623"/>
          </a:xfrm>
          <a:prstGeom prst="rect">
            <a:avLst/>
          </a:prstGeom>
        </p:spPr>
        <p:txBody>
          <a:bodyPr vert="horz" wrap="square"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(Hal) Rogers (KY-5)</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Calvert (CA-42)</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Harris (MD-1)</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Aderholdt</a:t>
            </a: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 (AL-4)</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Martha (AL-2)</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Cole (OK-4)</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Amodei</a:t>
            </a: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 (NV-2)</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Fleischmann (TN-3)</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Carter (TX-31)</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Diaz-Balart (FL-25)</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Stewart (UT-2)</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Valadao (CA-21)</a:t>
            </a:r>
            <a:endParaRPr kumimoji="0" lang="en-US" sz="1100" b="0" i="0" u="none" strike="sngStrike" kern="1200" cap="none" spc="0" normalizeH="0" baseline="0" noProof="0">
              <a:ln>
                <a:noFill/>
              </a:ln>
              <a:solidFill>
                <a:sysClr val="windowText" lastClr="000000"/>
              </a:solidFill>
              <a:effectLst/>
              <a:uLnTx/>
              <a:uFillTx/>
              <a:latin typeface="Rockwell" panose="02060603020205020403"/>
              <a:ea typeface="+mn-ea"/>
              <a:cs typeface="+mn-cs"/>
            </a:endParaRP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Joyce (OH-14)</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Palazzo (MS-4)</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Herrera-</a:t>
            </a:r>
            <a:r>
              <a:rPr kumimoji="0" lang="en-US" sz="11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Beutler</a:t>
            </a: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 (WA-3)</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Granger (TX-12)</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Graves (GA-14)</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Simpson (ID-2)</a:t>
            </a:r>
            <a:endParaRPr kumimoji="0" lang="en-US" sz="1100" b="0" i="0" u="none" strike="noStrike" kern="1200" cap="none" spc="0" normalizeH="0" baseline="0" noProof="0">
              <a:ln>
                <a:noFill/>
              </a:ln>
              <a:solidFill>
                <a:sysClr val="windowText" lastClr="000000"/>
              </a:solidFill>
              <a:effectLst/>
              <a:highlight>
                <a:srgbClr val="00FFFF"/>
              </a:highlight>
              <a:uLnTx/>
              <a:uFillTx/>
              <a:latin typeface="Rockwell" panose="02060603020205020403"/>
              <a:ea typeface="+mn-ea"/>
              <a:cs typeface="+mn-cs"/>
            </a:endParaRP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Womack (AR-3)</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Newhouse (WA-4)</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Rutherford (FL-4)</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Fortenberry (NE-1)</a:t>
            </a:r>
          </a:p>
          <a:p>
            <a:pPr marL="182880" marR="0" lvl="0" indent="-182880" algn="l" defTabSz="914400" rtl="0" eaLnBrk="1" fontAlgn="ctr"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1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Moolenaar</a:t>
            </a:r>
            <a:r>
              <a:rPr kumimoji="0" lang="en-US" sz="1100" b="0" i="0" u="none" strike="noStrike" kern="1200" cap="none" spc="0" normalizeH="0" baseline="0" noProof="0">
                <a:ln>
                  <a:noFill/>
                </a:ln>
                <a:solidFill>
                  <a:sysClr val="windowText" lastClr="000000"/>
                </a:solidFill>
                <a:effectLst/>
                <a:uLnTx/>
                <a:uFillTx/>
                <a:latin typeface="Rockwell" panose="02060603020205020403"/>
                <a:ea typeface="+mn-ea"/>
                <a:cs typeface="+mn-cs"/>
              </a:rPr>
              <a:t> (MI-4)</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1100" b="0" i="0" u="sng" strike="noStrike" kern="1200" cap="none" spc="0" normalizeH="0" baseline="0" noProof="0">
              <a:ln>
                <a:noFill/>
              </a:ln>
              <a:solidFill>
                <a:sysClr val="windowText" lastClr="000000"/>
              </a:solidFill>
              <a:effectLst/>
              <a:uLnTx/>
              <a:uFillTx/>
              <a:latin typeface="Rockwell" panose="02060603020205020403"/>
              <a:ea typeface="+mn-ea"/>
              <a:cs typeface="+mn-cs"/>
            </a:endParaRPr>
          </a:p>
        </p:txBody>
      </p:sp>
      <p:sp>
        <p:nvSpPr>
          <p:cNvPr id="9" name="Text Placeholder 9">
            <a:extLst>
              <a:ext uri="{FF2B5EF4-FFF2-40B4-BE49-F238E27FC236}">
                <a16:creationId xmlns:a16="http://schemas.microsoft.com/office/drawing/2014/main" id="{3B295791-ACDC-4EBB-8EFD-3872F0B5B547}"/>
              </a:ext>
            </a:extLst>
          </p:cNvPr>
          <p:cNvSpPr txBox="1">
            <a:spLocks/>
          </p:cNvSpPr>
          <p:nvPr/>
        </p:nvSpPr>
        <p:spPr>
          <a:xfrm>
            <a:off x="4389120" y="1179106"/>
            <a:ext cx="4754880" cy="6140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800" b="1" i="0" u="none" strike="noStrike" kern="1200" cap="none" spc="0" normalizeH="0" baseline="0" noProof="0">
                <a:ln>
                  <a:noFill/>
                </a:ln>
                <a:solidFill>
                  <a:srgbClr val="FF0000"/>
                </a:solidFill>
                <a:effectLst/>
                <a:uLnTx/>
                <a:uFillTx/>
                <a:latin typeface="Rockwell" panose="02060603020205020403"/>
                <a:ea typeface="+mn-ea"/>
                <a:cs typeface="+mn-cs"/>
              </a:rPr>
              <a:t>Republican</a:t>
            </a:r>
            <a:br>
              <a:rPr kumimoji="0" lang="en-US" sz="1800" b="1" i="0" u="none" strike="noStrike" kern="1200" cap="none" spc="0" normalizeH="0" baseline="0" noProof="0">
                <a:ln>
                  <a:noFill/>
                </a:ln>
                <a:solidFill>
                  <a:srgbClr val="FF0000"/>
                </a:solidFill>
                <a:effectLst/>
                <a:uLnTx/>
                <a:uFillTx/>
                <a:latin typeface="Rockwell" panose="02060603020205020403"/>
                <a:ea typeface="+mn-ea"/>
                <a:cs typeface="+mn-cs"/>
              </a:rPr>
            </a:br>
            <a:r>
              <a:rPr kumimoji="0" lang="en-US" sz="1200" b="1" i="0" u="none" strike="noStrike" kern="1200" cap="none" spc="0" normalizeH="0" baseline="0" noProof="0">
                <a:ln>
                  <a:noFill/>
                </a:ln>
                <a:solidFill>
                  <a:srgbClr val="FF0000"/>
                </a:solidFill>
                <a:effectLst/>
                <a:uLnTx/>
                <a:uFillTx/>
                <a:latin typeface="Rockwell" panose="02060603020205020403"/>
                <a:ea typeface="+mn-ea"/>
                <a:cs typeface="+mn-cs"/>
              </a:rPr>
              <a:t>Ranking Member Granger (TX-12) </a:t>
            </a:r>
            <a:endParaRPr kumimoji="0" lang="en-US" sz="1100" b="1" i="0" u="none" strike="noStrike" kern="1200" cap="none" spc="0" normalizeH="0" baseline="0" noProof="0">
              <a:ln>
                <a:noFill/>
              </a:ln>
              <a:solidFill>
                <a:srgbClr val="FF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51412819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531415"/>
          </a:xfrm>
        </p:spPr>
        <p:txBody>
          <a:bodyPr/>
          <a:lstStyle/>
          <a:p>
            <a:r>
              <a:rPr lang="en-US" u="none">
                <a:solidFill>
                  <a:srgbClr val="C00000"/>
                </a:solidFill>
              </a:rPr>
              <a:t>V. Supplemental Materials </a:t>
            </a:r>
          </a:p>
        </p:txBody>
      </p:sp>
      <p:sp useBgFill="1">
        <p:nvSpPr>
          <p:cNvPr id="11" name="Content Placeholder 2"/>
          <p:cNvSpPr txBox="1">
            <a:spLocks/>
          </p:cNvSpPr>
          <p:nvPr/>
        </p:nvSpPr>
        <p:spPr>
          <a:xfrm>
            <a:off x="358878" y="920926"/>
            <a:ext cx="8763000" cy="5334000"/>
          </a:xfrm>
          <a:prstGeom prst="rect">
            <a:avLst/>
          </a:prstGeom>
        </p:spPr>
        <p:txBody>
          <a:bodyPr vert="horz" lIns="91440" tIns="45720" rIns="91440" bIns="45720" rtlCol="0">
            <a:noAutofit/>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Tx/>
              <a:buSzTx/>
              <a:buNone/>
              <a:tabLst/>
              <a:defRPr/>
            </a:pPr>
            <a:r>
              <a:rPr lang="en-US" sz="1800" b="1">
                <a:solidFill>
                  <a:schemeClr val="accent2">
                    <a:lumMod val="50000"/>
                  </a:schemeClr>
                </a:solidFill>
              </a:rPr>
              <a:t>Senate Appropriations Committee Members </a:t>
            </a:r>
          </a:p>
          <a:p>
            <a:pPr marL="0" marR="0" lvl="0" indent="0" algn="l" defTabSz="457200" rtl="0" eaLnBrk="1" fontAlgn="auto" latinLnBrk="0" hangingPunct="1">
              <a:lnSpc>
                <a:spcPct val="100000"/>
              </a:lnSpc>
              <a:spcBef>
                <a:spcPts val="1800"/>
              </a:spcBef>
              <a:spcAft>
                <a:spcPts val="0"/>
              </a:spcAft>
              <a:buClrTx/>
              <a:buSzTx/>
              <a:buNone/>
              <a:tabLst/>
              <a:defRPr/>
            </a:pPr>
            <a:endParaRPr lang="en-US" sz="1800" b="1">
              <a:solidFill>
                <a:schemeClr val="accent2">
                  <a:lumMod val="50000"/>
                </a:schemeClr>
              </a:solidFill>
            </a:endParaRPr>
          </a:p>
        </p:txBody>
      </p:sp>
      <p:sp>
        <p:nvSpPr>
          <p:cNvPr id="10" name="Text Placeholder 9">
            <a:extLst>
              <a:ext uri="{FF2B5EF4-FFF2-40B4-BE49-F238E27FC236}">
                <a16:creationId xmlns:a16="http://schemas.microsoft.com/office/drawing/2014/main" id="{A6B2D8AB-62C3-45EF-B540-FE5CB38FEF23}"/>
              </a:ext>
            </a:extLst>
          </p:cNvPr>
          <p:cNvSpPr txBox="1">
            <a:spLocks/>
          </p:cNvSpPr>
          <p:nvPr/>
        </p:nvSpPr>
        <p:spPr>
          <a:xfrm>
            <a:off x="381000" y="1295400"/>
            <a:ext cx="4754880" cy="6140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1" i="0" u="none" strike="noStrike" kern="1200" cap="none" spc="0" normalizeH="0" baseline="0" noProof="0">
                <a:ln>
                  <a:noFill/>
                </a:ln>
                <a:solidFill>
                  <a:srgbClr val="FF0000"/>
                </a:solidFill>
                <a:effectLst/>
                <a:uLnTx/>
                <a:uFillTx/>
                <a:latin typeface="Rockwell" panose="02060603020205020403"/>
                <a:ea typeface="+mn-ea"/>
                <a:cs typeface="+mn-cs"/>
              </a:rPr>
              <a:t>Republican</a:t>
            </a:r>
            <a:br>
              <a:rPr kumimoji="0" lang="en-US" sz="2000" b="1" i="0" u="none" strike="noStrike" kern="1200" cap="none" spc="0" normalizeH="0" baseline="0" noProof="0">
                <a:ln>
                  <a:noFill/>
                </a:ln>
                <a:solidFill>
                  <a:srgbClr val="FF0000"/>
                </a:solidFill>
                <a:effectLst/>
                <a:uLnTx/>
                <a:uFillTx/>
                <a:latin typeface="Rockwell" panose="02060603020205020403"/>
                <a:ea typeface="+mn-ea"/>
                <a:cs typeface="+mn-cs"/>
              </a:rPr>
            </a:br>
            <a:r>
              <a:rPr kumimoji="0" lang="en-US" sz="1400" b="1" i="0" u="none" strike="noStrike" kern="1200" cap="none" spc="0" normalizeH="0" baseline="0" noProof="0">
                <a:ln>
                  <a:noFill/>
                </a:ln>
                <a:solidFill>
                  <a:srgbClr val="FF0000"/>
                </a:solidFill>
                <a:effectLst/>
                <a:uLnTx/>
                <a:uFillTx/>
                <a:latin typeface="Rockwell" panose="02060603020205020403"/>
                <a:ea typeface="+mn-ea"/>
                <a:cs typeface="+mn-cs"/>
              </a:rPr>
              <a:t>Committee Chair: Shelby (AL)</a:t>
            </a:r>
            <a:endParaRPr kumimoji="0" lang="en-US" sz="1200" b="1" i="0" u="none" strike="noStrike" kern="1200" cap="none" spc="0" normalizeH="0" baseline="0" noProof="0">
              <a:ln>
                <a:noFill/>
              </a:ln>
              <a:solidFill>
                <a:srgbClr val="FF0000"/>
              </a:solidFill>
              <a:effectLst/>
              <a:uLnTx/>
              <a:uFillTx/>
              <a:latin typeface="Rockwell" panose="02060603020205020403"/>
              <a:ea typeface="+mn-ea"/>
              <a:cs typeface="+mn-cs"/>
            </a:endParaRPr>
          </a:p>
        </p:txBody>
      </p:sp>
      <p:sp>
        <p:nvSpPr>
          <p:cNvPr id="12" name="Content Placeholder 6">
            <a:extLst>
              <a:ext uri="{FF2B5EF4-FFF2-40B4-BE49-F238E27FC236}">
                <a16:creationId xmlns:a16="http://schemas.microsoft.com/office/drawing/2014/main" id="{47ADEF54-8E73-43BB-94B3-C3D8BA9B3352}"/>
              </a:ext>
            </a:extLst>
          </p:cNvPr>
          <p:cNvSpPr txBox="1">
            <a:spLocks/>
          </p:cNvSpPr>
          <p:nvPr/>
        </p:nvSpPr>
        <p:spPr>
          <a:xfrm>
            <a:off x="304800" y="1981200"/>
            <a:ext cx="4754880" cy="3213453"/>
          </a:xfrm>
          <a:prstGeom prst="rect">
            <a:avLst/>
          </a:prstGeom>
        </p:spPr>
        <p:txBody>
          <a:bodyPr vert="horz" wrap="square"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McConnell (KY)</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Alexander (TN)</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Collins (ME)</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Murkowski (AK)</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Graham (SC)</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Blunt (MO)</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Moran (KS)</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Hoeven</a:t>
            </a: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 (ND)</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Boozman</a:t>
            </a: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 (AR)</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Capito (WV)</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Lankford (OK)</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Daines</a:t>
            </a: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 (MT)</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Kennedy (LA)</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Rubio (FL)</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Hyde-Smith (MS)</a:t>
            </a:r>
          </a:p>
        </p:txBody>
      </p:sp>
      <p:sp>
        <p:nvSpPr>
          <p:cNvPr id="13" name="Text Placeholder 13">
            <a:extLst>
              <a:ext uri="{FF2B5EF4-FFF2-40B4-BE49-F238E27FC236}">
                <a16:creationId xmlns:a16="http://schemas.microsoft.com/office/drawing/2014/main" id="{D3EAB1C3-DC16-4282-B37D-8B8AE1134C5E}"/>
              </a:ext>
            </a:extLst>
          </p:cNvPr>
          <p:cNvSpPr txBox="1">
            <a:spLocks/>
          </p:cNvSpPr>
          <p:nvPr/>
        </p:nvSpPr>
        <p:spPr>
          <a:xfrm>
            <a:off x="4740378" y="1270819"/>
            <a:ext cx="4754880" cy="6140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1" i="0" u="none" strike="noStrike" kern="1200" cap="none" spc="0" normalizeH="0" baseline="0" noProof="0">
                <a:ln>
                  <a:noFill/>
                </a:ln>
                <a:solidFill>
                  <a:srgbClr val="0070C0"/>
                </a:solidFill>
                <a:effectLst/>
                <a:uLnTx/>
                <a:uFillTx/>
                <a:latin typeface="Rockwell" panose="02060603020205020403"/>
                <a:ea typeface="+mn-ea"/>
                <a:cs typeface="+mn-cs"/>
              </a:rPr>
              <a:t>Democrats</a:t>
            </a:r>
            <a:br>
              <a:rPr kumimoji="0" lang="en-US" sz="2000" b="1" i="0" u="none" strike="noStrike" kern="1200" cap="none" spc="0" normalizeH="0" baseline="0" noProof="0">
                <a:ln>
                  <a:noFill/>
                </a:ln>
                <a:solidFill>
                  <a:srgbClr val="0070C0"/>
                </a:solidFill>
                <a:effectLst/>
                <a:uLnTx/>
                <a:uFillTx/>
                <a:latin typeface="Rockwell" panose="02060603020205020403"/>
                <a:ea typeface="+mn-ea"/>
                <a:cs typeface="+mn-cs"/>
              </a:rPr>
            </a:br>
            <a:r>
              <a:rPr kumimoji="0" lang="en-US" sz="1400" b="1" i="0" u="none" strike="noStrike" kern="1200" cap="none" spc="0" normalizeH="0" baseline="0" noProof="0">
                <a:ln>
                  <a:noFill/>
                </a:ln>
                <a:solidFill>
                  <a:srgbClr val="0070C0"/>
                </a:solidFill>
                <a:effectLst/>
                <a:uLnTx/>
                <a:uFillTx/>
                <a:latin typeface="Rockwell" panose="02060603020205020403"/>
                <a:ea typeface="+mn-ea"/>
                <a:cs typeface="+mn-cs"/>
              </a:rPr>
              <a:t>Vice Chairman: Leahy (VT)</a:t>
            </a:r>
            <a:endParaRPr kumimoji="0" lang="en-US" sz="1800" b="1" i="0" u="none" strike="noStrike" kern="1200" cap="none" spc="0" normalizeH="0" baseline="0" noProof="0">
              <a:ln>
                <a:noFill/>
              </a:ln>
              <a:solidFill>
                <a:srgbClr val="0070C0"/>
              </a:solidFill>
              <a:effectLst/>
              <a:uLnTx/>
              <a:uFillTx/>
              <a:latin typeface="Rockwell" panose="02060603020205020403"/>
              <a:ea typeface="+mn-ea"/>
              <a:cs typeface="+mn-cs"/>
            </a:endParaRPr>
          </a:p>
        </p:txBody>
      </p:sp>
      <p:sp>
        <p:nvSpPr>
          <p:cNvPr id="14" name="Content Placeholder 14">
            <a:extLst>
              <a:ext uri="{FF2B5EF4-FFF2-40B4-BE49-F238E27FC236}">
                <a16:creationId xmlns:a16="http://schemas.microsoft.com/office/drawing/2014/main" id="{C4FDD45B-1C3E-41B7-B980-A82B4756882B}"/>
              </a:ext>
            </a:extLst>
          </p:cNvPr>
          <p:cNvSpPr txBox="1">
            <a:spLocks/>
          </p:cNvSpPr>
          <p:nvPr/>
        </p:nvSpPr>
        <p:spPr>
          <a:xfrm>
            <a:off x="4749473" y="1981200"/>
            <a:ext cx="4754880" cy="3466451"/>
          </a:xfrm>
          <a:prstGeom prst="rect">
            <a:avLst/>
          </a:prstGeom>
        </p:spPr>
        <p:txBody>
          <a:bodyPr vert="horz" lIns="91440" tIns="45720" rIns="91440" bIns="45720" numCol="2"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Murray (WA)</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Feinstein (CA)</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Durbin (IL)</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Reed (RI)</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Tester (MT)</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Udall (NM)</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Shaheen</a:t>
            </a: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 (NH)</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Merkley (OR)</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Coons (DE)</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Schatz (HI)</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Baldwin (WI)</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Murphy (CT)</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Manchin (WV)</a:t>
            </a:r>
          </a:p>
          <a:p>
            <a:pPr marL="182880" marR="0" lvl="0" indent="-182880" algn="l" defTabSz="914400" rtl="0" eaLnBrk="1" fontAlgn="t"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Van </a:t>
            </a:r>
            <a:r>
              <a:rPr kumimoji="0" lang="en-US" sz="1600" b="0" i="0" u="none" strike="noStrike" kern="1200" cap="none" spc="0" normalizeH="0" baseline="0" noProof="0" err="1">
                <a:ln>
                  <a:noFill/>
                </a:ln>
                <a:solidFill>
                  <a:sysClr val="windowText" lastClr="000000"/>
                </a:solidFill>
                <a:effectLst/>
                <a:uLnTx/>
                <a:uFillTx/>
                <a:latin typeface="Rockwell" panose="02060603020205020403"/>
                <a:ea typeface="+mn-ea"/>
                <a:cs typeface="+mn-cs"/>
              </a:rPr>
              <a:t>Hollen</a:t>
            </a:r>
            <a:r>
              <a:rPr kumimoji="0" lang="en-US" sz="1600" b="0" i="0" u="none" strike="noStrike" kern="1200" cap="none" spc="0" normalizeH="0" baseline="0" noProof="0">
                <a:ln>
                  <a:noFill/>
                </a:ln>
                <a:solidFill>
                  <a:sysClr val="windowText" lastClr="000000"/>
                </a:solidFill>
                <a:effectLst/>
                <a:uLnTx/>
                <a:uFillTx/>
                <a:latin typeface="Rockwell" panose="02060603020205020403"/>
                <a:ea typeface="+mn-ea"/>
                <a:cs typeface="+mn-cs"/>
              </a:rPr>
              <a:t> (MD)</a:t>
            </a:r>
          </a:p>
        </p:txBody>
      </p:sp>
    </p:spTree>
    <p:extLst>
      <p:ext uri="{BB962C8B-B14F-4D97-AF65-F5344CB8AC3E}">
        <p14:creationId xmlns:p14="http://schemas.microsoft.com/office/powerpoint/2010/main" val="8312034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a:solidFill>
                  <a:srgbClr val="C00000"/>
                </a:solidFill>
              </a:rPr>
              <a:t>House Twitter Handles - Democrats </a:t>
            </a:r>
          </a:p>
        </p:txBody>
      </p:sp>
      <p:sp>
        <p:nvSpPr>
          <p:cNvPr id="4" name="Content Placeholder 3">
            <a:extLst>
              <a:ext uri="{FF2B5EF4-FFF2-40B4-BE49-F238E27FC236}">
                <a16:creationId xmlns:a16="http://schemas.microsoft.com/office/drawing/2014/main" id="{F8E82B4F-2EBB-496A-8D42-E0013FD32A42}"/>
              </a:ext>
            </a:extLst>
          </p:cNvPr>
          <p:cNvSpPr>
            <a:spLocks noGrp="1"/>
          </p:cNvSpPr>
          <p:nvPr>
            <p:ph sz="half" idx="1"/>
          </p:nvPr>
        </p:nvSpPr>
        <p:spPr/>
        <p:txBody>
          <a:bodyPr/>
          <a:lstStyle/>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Kaptur (OH-9) @</a:t>
            </a:r>
            <a:r>
              <a:rPr lang="en-US" sz="1000" kern="1200" err="1">
                <a:solidFill>
                  <a:sysClr val="windowText" lastClr="000000"/>
                </a:solidFill>
                <a:latin typeface="Rockwell" panose="02060603020205020403"/>
              </a:rPr>
              <a:t>RepMarcyKaptur</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Visclosky (IN-1) @</a:t>
            </a:r>
            <a:r>
              <a:rPr lang="en-US" sz="1000" err="1">
                <a:solidFill>
                  <a:sysClr val="windowText" lastClr="000000"/>
                </a:solidFill>
                <a:latin typeface="Rockwell" panose="02060603020205020403"/>
              </a:rPr>
              <a:t>RepVisclosky</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Serrano (NY-15) @</a:t>
            </a:r>
            <a:r>
              <a:rPr lang="en-US" sz="1000" kern="1200" err="1">
                <a:solidFill>
                  <a:sysClr val="windowText" lastClr="000000"/>
                </a:solidFill>
                <a:latin typeface="Rockwell" panose="02060603020205020403"/>
              </a:rPr>
              <a:t>RepJoseSerrano</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DeLauro (CT-3) @</a:t>
            </a:r>
            <a:r>
              <a:rPr lang="en-US" sz="1000" err="1">
                <a:solidFill>
                  <a:sysClr val="windowText" lastClr="000000"/>
                </a:solidFill>
                <a:latin typeface="Rockwell" panose="02060603020205020403"/>
              </a:rPr>
              <a:t>rosadelauro</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Price (NC-4) @</a:t>
            </a:r>
            <a:r>
              <a:rPr lang="en-US" sz="1000" err="1">
                <a:solidFill>
                  <a:sysClr val="windowText" lastClr="000000"/>
                </a:solidFill>
                <a:latin typeface="Rockwell" panose="02060603020205020403"/>
              </a:rPr>
              <a:t>RepDavidEPrice</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Roybal-Allard (CA</a:t>
            </a:r>
            <a:r>
              <a:rPr lang="en-US" sz="1000">
                <a:solidFill>
                  <a:sysClr val="windowText" lastClr="000000"/>
                </a:solidFill>
                <a:latin typeface="Rockwell" panose="02060603020205020403"/>
              </a:rPr>
              <a:t>-40) @</a:t>
            </a:r>
            <a:r>
              <a:rPr lang="en-US" sz="1000" err="1">
                <a:solidFill>
                  <a:sysClr val="windowText" lastClr="000000"/>
                </a:solidFill>
                <a:latin typeface="Rockwell" panose="02060603020205020403"/>
              </a:rPr>
              <a:t>RepRoyballAllard</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Bishop (GA-2) @</a:t>
            </a:r>
            <a:r>
              <a:rPr lang="en-US" sz="1000" kern="1200" err="1">
                <a:solidFill>
                  <a:sysClr val="windowText" lastClr="000000"/>
                </a:solidFill>
                <a:latin typeface="Rockwell" panose="02060603020205020403"/>
              </a:rPr>
              <a:t>SandfordBishop</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Lee (CA-13) @</a:t>
            </a:r>
            <a:r>
              <a:rPr lang="en-US" sz="1000" err="1">
                <a:solidFill>
                  <a:sysClr val="windowText" lastClr="000000"/>
                </a:solidFill>
                <a:latin typeface="Rockwell" panose="02060603020205020403"/>
              </a:rPr>
              <a:t>RepBarbaraLee</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McCollum (MN-4) @BettyMcCollum04</a:t>
            </a: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Ryan (OH-13) @</a:t>
            </a:r>
            <a:r>
              <a:rPr lang="en-US" sz="1000" err="1">
                <a:solidFill>
                  <a:sysClr val="windowText" lastClr="000000"/>
                </a:solidFill>
                <a:latin typeface="Rockwell" panose="02060603020205020403"/>
              </a:rPr>
              <a:t>RepTimRyan</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Ruppersberger (MD-2) @</a:t>
            </a:r>
            <a:r>
              <a:rPr lang="en-US" sz="1000" kern="1200" err="1">
                <a:solidFill>
                  <a:sysClr val="windowText" lastClr="000000"/>
                </a:solidFill>
                <a:latin typeface="Rockwell" panose="02060603020205020403"/>
              </a:rPr>
              <a:t>Call_Me_Dutch</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Wasserman Schultz (FL-23)@</a:t>
            </a:r>
            <a:r>
              <a:rPr lang="en-US" sz="1000" err="1">
                <a:solidFill>
                  <a:sysClr val="windowText" lastClr="000000"/>
                </a:solidFill>
                <a:latin typeface="Rockwell" panose="02060603020205020403"/>
              </a:rPr>
              <a:t>RepDWStweets</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Cuellar (TX-28) @</a:t>
            </a:r>
            <a:r>
              <a:rPr lang="en-US" sz="1000" kern="1200" err="1">
                <a:solidFill>
                  <a:sysClr val="windowText" lastClr="000000"/>
                </a:solidFill>
                <a:latin typeface="Rockwell" panose="02060603020205020403"/>
              </a:rPr>
              <a:t>RepCuellar</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Pingree (ME-1) @</a:t>
            </a:r>
            <a:r>
              <a:rPr lang="en-US" sz="1000" err="1">
                <a:solidFill>
                  <a:sysClr val="windowText" lastClr="000000"/>
                </a:solidFill>
                <a:latin typeface="Rockwell" panose="02060603020205020403"/>
              </a:rPr>
              <a:t>chelliepingree</a:t>
            </a:r>
            <a:endParaRPr lang="en-US" sz="10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endParaRPr lang="en-US" sz="1000" kern="1200">
              <a:solidFill>
                <a:sysClr val="windowText" lastClr="000000"/>
              </a:solidFill>
              <a:latin typeface="Rockwell" panose="02060603020205020403"/>
            </a:endParaRPr>
          </a:p>
        </p:txBody>
      </p:sp>
      <p:sp>
        <p:nvSpPr>
          <p:cNvPr id="5" name="Content Placeholder 4">
            <a:extLst>
              <a:ext uri="{FF2B5EF4-FFF2-40B4-BE49-F238E27FC236}">
                <a16:creationId xmlns:a16="http://schemas.microsoft.com/office/drawing/2014/main" id="{B8D9411C-6F7B-4662-86DF-A86564E47D11}"/>
              </a:ext>
            </a:extLst>
          </p:cNvPr>
          <p:cNvSpPr>
            <a:spLocks noGrp="1"/>
          </p:cNvSpPr>
          <p:nvPr>
            <p:ph sz="half" idx="2"/>
          </p:nvPr>
        </p:nvSpPr>
        <p:spPr/>
        <p:txBody>
          <a:bodyPr/>
          <a:lstStyle/>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Qui</a:t>
            </a:r>
            <a:r>
              <a:rPr lang="en-US" sz="1000">
                <a:solidFill>
                  <a:sysClr val="windowText" lastClr="000000"/>
                </a:solidFill>
                <a:latin typeface="Rockwell" panose="02060603020205020403"/>
              </a:rPr>
              <a:t>gley (IL-5) @</a:t>
            </a:r>
            <a:r>
              <a:rPr lang="en-US" sz="1000" err="1">
                <a:solidFill>
                  <a:sysClr val="windowText" lastClr="000000"/>
                </a:solidFill>
                <a:latin typeface="Rockwell" panose="02060603020205020403"/>
              </a:rPr>
              <a:t>RepMikeQuigley</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Kilmer (WA-6) @</a:t>
            </a:r>
            <a:r>
              <a:rPr lang="en-US" sz="1000" kern="1200" err="1">
                <a:solidFill>
                  <a:sysClr val="windowText" lastClr="000000"/>
                </a:solidFill>
                <a:latin typeface="Rockwell" panose="02060603020205020403"/>
              </a:rPr>
              <a:t>RepDerekKilmer</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Cartwright (PA-8) @</a:t>
            </a:r>
            <a:r>
              <a:rPr lang="en-US" sz="1000" err="1">
                <a:solidFill>
                  <a:sysClr val="windowText" lastClr="000000"/>
                </a:solidFill>
                <a:latin typeface="Rockwell" panose="02060603020205020403"/>
              </a:rPr>
              <a:t>RepCartwright</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Meng (NY-6) @</a:t>
            </a:r>
            <a:r>
              <a:rPr lang="en-US" sz="1000" kern="1200" err="1">
                <a:solidFill>
                  <a:sysClr val="windowText" lastClr="000000"/>
                </a:solidFill>
                <a:latin typeface="Rockwell" panose="02060603020205020403"/>
              </a:rPr>
              <a:t>RepGraceMeng</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err="1">
                <a:solidFill>
                  <a:sysClr val="windowText" lastClr="000000"/>
                </a:solidFill>
                <a:latin typeface="Rockwell" panose="02060603020205020403"/>
              </a:rPr>
              <a:t>Pocan</a:t>
            </a:r>
            <a:r>
              <a:rPr lang="en-US" sz="1000">
                <a:solidFill>
                  <a:sysClr val="windowText" lastClr="000000"/>
                </a:solidFill>
                <a:latin typeface="Rockwell" panose="02060603020205020403"/>
              </a:rPr>
              <a:t> (WI-2) @</a:t>
            </a:r>
            <a:r>
              <a:rPr lang="en-US" sz="1000" err="1">
                <a:solidFill>
                  <a:sysClr val="windowText" lastClr="000000"/>
                </a:solidFill>
                <a:latin typeface="Rockwell" panose="02060603020205020403"/>
              </a:rPr>
              <a:t>repmarkpocan</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Clark (MA-5) @</a:t>
            </a:r>
            <a:r>
              <a:rPr lang="en-US" sz="1000" kern="1200" err="1">
                <a:solidFill>
                  <a:sysClr val="windowText" lastClr="000000"/>
                </a:solidFill>
                <a:latin typeface="Rockwell" panose="02060603020205020403"/>
              </a:rPr>
              <a:t>RepKClark</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Aguilar (CA-31) @</a:t>
            </a:r>
            <a:r>
              <a:rPr lang="en-US" sz="1000" err="1">
                <a:solidFill>
                  <a:sysClr val="windowText" lastClr="000000"/>
                </a:solidFill>
                <a:latin typeface="Rockwell" panose="02060603020205020403"/>
              </a:rPr>
              <a:t>RepPeteAguilar</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Frankel (FL-21) @</a:t>
            </a:r>
            <a:r>
              <a:rPr lang="en-US" sz="1000" kern="1200" err="1">
                <a:solidFill>
                  <a:sysClr val="windowText" lastClr="000000"/>
                </a:solidFill>
                <a:latin typeface="Rockwell" panose="02060603020205020403"/>
              </a:rPr>
              <a:t>RepLoisFrankel</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Bustos (IL-17) @</a:t>
            </a:r>
            <a:r>
              <a:rPr lang="en-US" sz="1000" err="1">
                <a:solidFill>
                  <a:sysClr val="windowText" lastClr="000000"/>
                </a:solidFill>
                <a:latin typeface="Rockwell" panose="02060603020205020403"/>
              </a:rPr>
              <a:t>RepCheri</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Watson Coleman (NJ-12) @</a:t>
            </a:r>
            <a:r>
              <a:rPr lang="en-US" sz="1000" kern="1200" err="1">
                <a:solidFill>
                  <a:sysClr val="windowText" lastClr="000000"/>
                </a:solidFill>
                <a:latin typeface="Rockwell" panose="02060603020205020403"/>
              </a:rPr>
              <a:t>RepBonnie</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Lawrence (MI-14) @</a:t>
            </a:r>
            <a:r>
              <a:rPr lang="en-US" sz="1000" err="1">
                <a:solidFill>
                  <a:sysClr val="windowText" lastClr="000000"/>
                </a:solidFill>
                <a:latin typeface="Rockwell" panose="02060603020205020403"/>
              </a:rPr>
              <a:t>RepLawrence</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Torres (CA-35) @</a:t>
            </a:r>
            <a:r>
              <a:rPr lang="en-US" sz="1000" kern="1200" err="1">
                <a:solidFill>
                  <a:sysClr val="windowText" lastClr="000000"/>
                </a:solidFill>
                <a:latin typeface="Rockwell" panose="02060603020205020403"/>
              </a:rPr>
              <a:t>NormaJTorres</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Crist (FL-13) @</a:t>
            </a:r>
            <a:r>
              <a:rPr lang="en-US" sz="1000" kern="1200" err="1">
                <a:solidFill>
                  <a:sysClr val="windowText" lastClr="000000"/>
                </a:solidFill>
                <a:latin typeface="Rockwell" panose="02060603020205020403"/>
              </a:rPr>
              <a:t>RepCharlieCrist</a:t>
            </a:r>
            <a:endParaRPr lang="en-US" sz="1000" kern="12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a:solidFill>
                  <a:sysClr val="windowText" lastClr="000000"/>
                </a:solidFill>
                <a:latin typeface="Rockwell" panose="02060603020205020403"/>
              </a:rPr>
              <a:t>Kirkpatrick (AZ-2) @</a:t>
            </a:r>
            <a:r>
              <a:rPr lang="en-US" sz="1000" err="1">
                <a:solidFill>
                  <a:sysClr val="windowText" lastClr="000000"/>
                </a:solidFill>
                <a:latin typeface="Rockwell" panose="02060603020205020403"/>
              </a:rPr>
              <a:t>RepKirkpatrick</a:t>
            </a:r>
            <a:endParaRPr lang="en-US" sz="1000">
              <a:solidFill>
                <a:sysClr val="windowText" lastClr="000000"/>
              </a:solidFill>
              <a:latin typeface="Rockwell" panose="02060603020205020403"/>
            </a:endParaRPr>
          </a:p>
          <a:p>
            <a:pPr marL="182880" lvl="0" indent="-182880" eaLnBrk="1" fontAlgn="auto"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Case (HI-1) @</a:t>
            </a:r>
            <a:r>
              <a:rPr lang="en-US" sz="1000" kern="1200" err="1">
                <a:solidFill>
                  <a:sysClr val="windowText" lastClr="000000"/>
                </a:solidFill>
                <a:latin typeface="Rockwell" panose="02060603020205020403"/>
              </a:rPr>
              <a:t>RepEdCase</a:t>
            </a:r>
            <a:endParaRPr lang="en-US" sz="1000" kern="1200">
              <a:solidFill>
                <a:sysClr val="windowText" lastClr="000000"/>
              </a:solidFill>
              <a:latin typeface="Rockwell" panose="02060603020205020403"/>
            </a:endParaRPr>
          </a:p>
          <a:p>
            <a:pPr marL="0" indent="0">
              <a:buNone/>
            </a:pPr>
            <a:endParaRPr lang="en-US"/>
          </a:p>
        </p:txBody>
      </p:sp>
    </p:spTree>
    <p:extLst>
      <p:ext uri="{BB962C8B-B14F-4D97-AF65-F5344CB8AC3E}">
        <p14:creationId xmlns:p14="http://schemas.microsoft.com/office/powerpoint/2010/main" val="259552652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C00000"/>
                </a:solidFill>
              </a:rPr>
              <a:t> </a:t>
            </a:r>
          </a:p>
        </p:txBody>
      </p:sp>
      <p:sp>
        <p:nvSpPr>
          <p:cNvPr id="4" name="Content Placeholder 3">
            <a:extLst>
              <a:ext uri="{FF2B5EF4-FFF2-40B4-BE49-F238E27FC236}">
                <a16:creationId xmlns:a16="http://schemas.microsoft.com/office/drawing/2014/main" id="{D23BEA41-4B1F-41C8-A750-F98A84874C59}"/>
              </a:ext>
            </a:extLst>
          </p:cNvPr>
          <p:cNvSpPr>
            <a:spLocks noGrp="1"/>
          </p:cNvSpPr>
          <p:nvPr>
            <p:ph sz="half" idx="2"/>
          </p:nvPr>
        </p:nvSpPr>
        <p:spPr>
          <a:xfrm>
            <a:off x="457200" y="1535113"/>
            <a:ext cx="4040188" cy="4591050"/>
          </a:xfrm>
        </p:spPr>
        <p:txBody>
          <a:bodyPr/>
          <a:lstStyle/>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(Hal) Rogers (KY-5) @</a:t>
            </a:r>
            <a:r>
              <a:rPr lang="en-US" sz="1000" kern="1200" err="1">
                <a:solidFill>
                  <a:sysClr val="windowText" lastClr="000000"/>
                </a:solidFill>
                <a:latin typeface="Rockwell" panose="02060603020205020403"/>
              </a:rPr>
              <a:t>RepHalRogers</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Calvert (CA-42) @</a:t>
            </a:r>
            <a:r>
              <a:rPr lang="en-US" sz="1000" kern="1200" err="1">
                <a:solidFill>
                  <a:sysClr val="windowText" lastClr="000000"/>
                </a:solidFill>
                <a:latin typeface="Rockwell" panose="02060603020205020403"/>
              </a:rPr>
              <a:t>KenCalvert</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Harris (MD-1) @</a:t>
            </a:r>
            <a:r>
              <a:rPr lang="en-US" sz="1000" kern="1200" err="1">
                <a:solidFill>
                  <a:sysClr val="windowText" lastClr="000000"/>
                </a:solidFill>
                <a:latin typeface="Rockwell" panose="02060603020205020403"/>
              </a:rPr>
              <a:t>RepAndyHarrisMD</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err="1">
                <a:solidFill>
                  <a:sysClr val="windowText" lastClr="000000"/>
                </a:solidFill>
                <a:latin typeface="Rockwell" panose="02060603020205020403"/>
              </a:rPr>
              <a:t>Aderholdt</a:t>
            </a:r>
            <a:r>
              <a:rPr lang="en-US" sz="1000" kern="1200">
                <a:solidFill>
                  <a:sysClr val="windowText" lastClr="000000"/>
                </a:solidFill>
                <a:latin typeface="Rockwell" panose="02060603020205020403"/>
              </a:rPr>
              <a:t> (AL-4) @</a:t>
            </a:r>
            <a:r>
              <a:rPr lang="en-US" sz="1000" kern="1200" err="1">
                <a:solidFill>
                  <a:sysClr val="windowText" lastClr="000000"/>
                </a:solidFill>
                <a:latin typeface="Rockwell" panose="02060603020205020403"/>
              </a:rPr>
              <a:t>Robert_Aderholt</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Roby (AL-2) @</a:t>
            </a:r>
            <a:r>
              <a:rPr lang="en-US" sz="1000" kern="1200" err="1">
                <a:solidFill>
                  <a:sysClr val="windowText" lastClr="000000"/>
                </a:solidFill>
                <a:latin typeface="Rockwell" panose="02060603020205020403"/>
              </a:rPr>
              <a:t>RepMarthaRoby</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Cole (OK-4) @TomColeOK04</a:t>
            </a: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err="1">
                <a:solidFill>
                  <a:sysClr val="windowText" lastClr="000000"/>
                </a:solidFill>
                <a:latin typeface="Rockwell" panose="02060603020205020403"/>
              </a:rPr>
              <a:t>Amodei</a:t>
            </a:r>
            <a:r>
              <a:rPr lang="en-US" sz="1000" kern="1200">
                <a:solidFill>
                  <a:sysClr val="windowText" lastClr="000000"/>
                </a:solidFill>
                <a:latin typeface="Rockwell" panose="02060603020205020403"/>
              </a:rPr>
              <a:t> (NV-2) @MarkAmodeiNV2</a:t>
            </a: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Fleischmann (TN-3) @</a:t>
            </a:r>
            <a:r>
              <a:rPr lang="en-US" sz="1000" kern="1200" err="1">
                <a:solidFill>
                  <a:sysClr val="windowText" lastClr="000000"/>
                </a:solidFill>
                <a:latin typeface="Rockwell" panose="02060603020205020403"/>
              </a:rPr>
              <a:t>RepChuck</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Carter (TX-31) @</a:t>
            </a:r>
            <a:r>
              <a:rPr lang="en-US" sz="1000" kern="1200" err="1">
                <a:solidFill>
                  <a:sysClr val="windowText" lastClr="000000"/>
                </a:solidFill>
                <a:latin typeface="Rockwell" panose="02060603020205020403"/>
              </a:rPr>
              <a:t>JudgeCarter</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Diaz-Balart (FL-25) @</a:t>
            </a:r>
            <a:r>
              <a:rPr lang="en-US" sz="1000" kern="1200" err="1">
                <a:solidFill>
                  <a:sysClr val="windowText" lastClr="000000"/>
                </a:solidFill>
                <a:latin typeface="Rockwell" panose="02060603020205020403"/>
              </a:rPr>
              <a:t>MarioDB</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Stewart (UT-2) @</a:t>
            </a:r>
            <a:r>
              <a:rPr lang="en-US" sz="1000" kern="1200" err="1">
                <a:solidFill>
                  <a:sysClr val="windowText" lastClr="000000"/>
                </a:solidFill>
                <a:latin typeface="Rockwell" panose="02060603020205020403"/>
              </a:rPr>
              <a:t>RepChrisStewart</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Valadao (CA-21) @</a:t>
            </a:r>
            <a:r>
              <a:rPr lang="en-US" sz="1000" kern="1200" err="1">
                <a:solidFill>
                  <a:sysClr val="windowText" lastClr="000000"/>
                </a:solidFill>
                <a:latin typeface="Rockwell" panose="02060603020205020403"/>
              </a:rPr>
              <a:t>RepDavidValadao</a:t>
            </a:r>
            <a:endParaRPr lang="en-US" sz="1000" strike="sngStrike"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Joyce (OH-14) @</a:t>
            </a:r>
            <a:r>
              <a:rPr lang="en-US" sz="1000" kern="1200" err="1">
                <a:solidFill>
                  <a:sysClr val="windowText" lastClr="000000"/>
                </a:solidFill>
                <a:latin typeface="Rockwell" panose="02060603020205020403"/>
              </a:rPr>
              <a:t>RepDaveJoyce</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Palazzo (MS-4) @</a:t>
            </a:r>
            <a:r>
              <a:rPr lang="en-US" sz="1000" kern="1200" err="1">
                <a:solidFill>
                  <a:sysClr val="windowText" lastClr="000000"/>
                </a:solidFill>
                <a:latin typeface="Rockwell" panose="02060603020205020403"/>
              </a:rPr>
              <a:t>CongPalazzo</a:t>
            </a:r>
            <a:endParaRPr lang="en-US" sz="1000" kern="1200">
              <a:solidFill>
                <a:sysClr val="windowText" lastClr="000000"/>
              </a:solidFill>
              <a:latin typeface="Rockwell" panose="02060603020205020403"/>
            </a:endParaRPr>
          </a:p>
          <a:p>
            <a:endParaRPr lang="en-US"/>
          </a:p>
        </p:txBody>
      </p:sp>
      <p:sp>
        <p:nvSpPr>
          <p:cNvPr id="7" name="Content Placeholder 6">
            <a:extLst>
              <a:ext uri="{FF2B5EF4-FFF2-40B4-BE49-F238E27FC236}">
                <a16:creationId xmlns:a16="http://schemas.microsoft.com/office/drawing/2014/main" id="{BCEFF8EB-200C-4E3A-9143-063D22DB2C5F}"/>
              </a:ext>
            </a:extLst>
          </p:cNvPr>
          <p:cNvSpPr>
            <a:spLocks noGrp="1"/>
          </p:cNvSpPr>
          <p:nvPr>
            <p:ph sz="quarter" idx="4"/>
          </p:nvPr>
        </p:nvSpPr>
        <p:spPr>
          <a:xfrm>
            <a:off x="4645025" y="1535113"/>
            <a:ext cx="4041775" cy="4591050"/>
          </a:xfrm>
        </p:spPr>
        <p:txBody>
          <a:bodyPr/>
          <a:lstStyle/>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Herrera-</a:t>
            </a:r>
            <a:r>
              <a:rPr lang="en-US" sz="1000" kern="1200" err="1">
                <a:solidFill>
                  <a:sysClr val="windowText" lastClr="000000"/>
                </a:solidFill>
                <a:latin typeface="Rockwell" panose="02060603020205020403"/>
              </a:rPr>
              <a:t>Beutler</a:t>
            </a:r>
            <a:r>
              <a:rPr lang="en-US" sz="1000" kern="1200">
                <a:solidFill>
                  <a:sysClr val="windowText" lastClr="000000"/>
                </a:solidFill>
                <a:latin typeface="Rockwell" panose="02060603020205020403"/>
              </a:rPr>
              <a:t> (WA-3) @</a:t>
            </a:r>
            <a:r>
              <a:rPr lang="en-US" sz="1000" kern="1200" err="1">
                <a:solidFill>
                  <a:sysClr val="windowText" lastClr="000000"/>
                </a:solidFill>
                <a:latin typeface="Rockwell" panose="02060603020205020403"/>
              </a:rPr>
              <a:t>HerreraBeutler</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Granger (TX-12) @</a:t>
            </a:r>
            <a:r>
              <a:rPr lang="en-US" sz="1000" kern="1200" err="1">
                <a:solidFill>
                  <a:sysClr val="windowText" lastClr="000000"/>
                </a:solidFill>
                <a:latin typeface="Rockwell" panose="02060603020205020403"/>
              </a:rPr>
              <a:t>RepKayGranger</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Graves (GA-14) @</a:t>
            </a:r>
            <a:r>
              <a:rPr lang="en-US" sz="1000" kern="1200" err="1">
                <a:solidFill>
                  <a:sysClr val="windowText" lastClr="000000"/>
                </a:solidFill>
                <a:latin typeface="Rockwell" panose="02060603020205020403"/>
              </a:rPr>
              <a:t>RepTomGraves</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Simpson (ID-2) @</a:t>
            </a:r>
            <a:r>
              <a:rPr lang="en-US" sz="1000" kern="1200" err="1">
                <a:solidFill>
                  <a:sysClr val="windowText" lastClr="000000"/>
                </a:solidFill>
                <a:latin typeface="Rockwell" panose="02060603020205020403"/>
              </a:rPr>
              <a:t>CongMikeSimpson</a:t>
            </a:r>
            <a:endParaRPr lang="en-US" sz="1000" kern="1200">
              <a:solidFill>
                <a:sysClr val="windowText" lastClr="000000"/>
              </a:solidFill>
              <a:highlight>
                <a:srgbClr val="00FFFF"/>
              </a:highlight>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Womack (AR-3) @</a:t>
            </a:r>
            <a:r>
              <a:rPr lang="en-US" sz="1000" kern="1200" err="1">
                <a:solidFill>
                  <a:sysClr val="windowText" lastClr="000000"/>
                </a:solidFill>
                <a:latin typeface="Rockwell" panose="02060603020205020403"/>
              </a:rPr>
              <a:t>rep_stevewomack</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Newhouse (WA-4) @</a:t>
            </a:r>
            <a:r>
              <a:rPr lang="en-US" sz="1000" kern="1200" err="1">
                <a:solidFill>
                  <a:sysClr val="windowText" lastClr="000000"/>
                </a:solidFill>
                <a:latin typeface="Rockwell" panose="02060603020205020403"/>
              </a:rPr>
              <a:t>RepNewhouse</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Rutherford (FL-4) @</a:t>
            </a:r>
            <a:r>
              <a:rPr lang="en-US" sz="1000" kern="1200" err="1">
                <a:solidFill>
                  <a:sysClr val="windowText" lastClr="000000"/>
                </a:solidFill>
                <a:latin typeface="Rockwell" panose="02060603020205020403"/>
              </a:rPr>
              <a:t>RepRutherfordFL</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a:solidFill>
                  <a:sysClr val="windowText" lastClr="000000"/>
                </a:solidFill>
                <a:latin typeface="Rockwell" panose="02060603020205020403"/>
              </a:rPr>
              <a:t>Fortenberry (NE-1) @</a:t>
            </a:r>
            <a:r>
              <a:rPr lang="en-US" sz="1000" kern="1200" err="1">
                <a:solidFill>
                  <a:sysClr val="windowText" lastClr="000000"/>
                </a:solidFill>
                <a:latin typeface="Rockwell" panose="02060603020205020403"/>
              </a:rPr>
              <a:t>JeffFortenberry</a:t>
            </a:r>
            <a:endParaRPr lang="en-US" sz="1000" kern="1200">
              <a:solidFill>
                <a:sysClr val="windowText" lastClr="000000"/>
              </a:solidFill>
              <a:latin typeface="Rockwell" panose="02060603020205020403"/>
            </a:endParaRPr>
          </a:p>
          <a:p>
            <a:pPr marL="182880" lvl="0" indent="-182880" eaLnBrk="1" fontAlgn="ctr" hangingPunct="1">
              <a:lnSpc>
                <a:spcPct val="90000"/>
              </a:lnSpc>
              <a:spcBef>
                <a:spcPts val="1200"/>
              </a:spcBef>
              <a:spcAft>
                <a:spcPts val="0"/>
              </a:spcAft>
              <a:buClr>
                <a:srgbClr val="D34817">
                  <a:lumMod val="75000"/>
                </a:srgbClr>
              </a:buClr>
              <a:buSzPct val="85000"/>
              <a:buFont typeface="Wingdings" pitchFamily="2" charset="2"/>
              <a:buChar char="§"/>
              <a:defRPr/>
            </a:pPr>
            <a:r>
              <a:rPr lang="en-US" sz="1000" kern="1200" err="1">
                <a:solidFill>
                  <a:sysClr val="windowText" lastClr="000000"/>
                </a:solidFill>
                <a:latin typeface="Rockwell" panose="02060603020205020403"/>
              </a:rPr>
              <a:t>Moolenaar</a:t>
            </a:r>
            <a:r>
              <a:rPr lang="en-US" sz="1000" kern="1200">
                <a:solidFill>
                  <a:sysClr val="windowText" lastClr="000000"/>
                </a:solidFill>
                <a:latin typeface="Rockwell" panose="02060603020205020403"/>
              </a:rPr>
              <a:t> (MI-4) @</a:t>
            </a:r>
            <a:r>
              <a:rPr lang="en-US" sz="1000" kern="1200" err="1">
                <a:solidFill>
                  <a:sysClr val="windowText" lastClr="000000"/>
                </a:solidFill>
                <a:latin typeface="Rockwell" panose="02060603020205020403"/>
              </a:rPr>
              <a:t>RepMoolenaar</a:t>
            </a:r>
            <a:endParaRPr lang="en-US" sz="1000" kern="1200">
              <a:solidFill>
                <a:sysClr val="windowText" lastClr="000000"/>
              </a:solidFill>
              <a:latin typeface="Rockwell" panose="02060603020205020403"/>
            </a:endParaRPr>
          </a:p>
          <a:p>
            <a:endParaRPr lang="en-US"/>
          </a:p>
        </p:txBody>
      </p:sp>
      <p:sp>
        <p:nvSpPr>
          <p:cNvPr id="6" name="Title 1">
            <a:extLst>
              <a:ext uri="{FF2B5EF4-FFF2-40B4-BE49-F238E27FC236}">
                <a16:creationId xmlns:a16="http://schemas.microsoft.com/office/drawing/2014/main" id="{920D7C8B-4FCA-463F-B66B-BC6C39F73C48}"/>
              </a:ext>
            </a:extLst>
          </p:cNvPr>
          <p:cNvSpPr txBox="1">
            <a:spLocks/>
          </p:cNvSpPr>
          <p:nvPr/>
        </p:nvSpPr>
        <p:spPr bwMode="auto">
          <a:xfrm>
            <a:off x="400318" y="52962"/>
            <a:ext cx="6172200" cy="53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u="sng">
                <a:solidFill>
                  <a:schemeClr val="bg2"/>
                </a:solidFill>
                <a:latin typeface="+mj-lt"/>
                <a:ea typeface="+mj-ea"/>
                <a:cs typeface="+mj-cs"/>
              </a:defRPr>
            </a:lvl1pPr>
            <a:lvl2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2pPr>
            <a:lvl3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3pPr>
            <a:lvl4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4pPr>
            <a:lvl5pPr algn="l" rtl="0" eaLnBrk="0" fontAlgn="base" hangingPunct="0">
              <a:spcBef>
                <a:spcPct val="0"/>
              </a:spcBef>
              <a:spcAft>
                <a:spcPct val="0"/>
              </a:spcAft>
              <a:defRPr sz="3200" b="1" u="sng">
                <a:solidFill>
                  <a:schemeClr val="bg2"/>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Helvetica" pitchFamily="34" charset="0"/>
              </a:defRPr>
            </a:lvl9pPr>
          </a:lstStyle>
          <a:p>
            <a:r>
              <a:rPr lang="en-US" u="none" kern="0">
                <a:solidFill>
                  <a:srgbClr val="C00000"/>
                </a:solidFill>
              </a:rPr>
              <a:t>House Twitter Handles – Appropriations Republicans </a:t>
            </a:r>
          </a:p>
        </p:txBody>
      </p:sp>
    </p:spTree>
    <p:extLst>
      <p:ext uri="{BB962C8B-B14F-4D97-AF65-F5344CB8AC3E}">
        <p14:creationId xmlns:p14="http://schemas.microsoft.com/office/powerpoint/2010/main" val="155353876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a:solidFill>
                  <a:srgbClr val="C00000"/>
                </a:solidFill>
              </a:rPr>
              <a:t>Senate Twitter Handles – Appropriations Republicans </a:t>
            </a:r>
          </a:p>
        </p:txBody>
      </p:sp>
      <p:sp>
        <p:nvSpPr>
          <p:cNvPr id="5" name="Content Placeholder 4">
            <a:extLst>
              <a:ext uri="{FF2B5EF4-FFF2-40B4-BE49-F238E27FC236}">
                <a16:creationId xmlns:a16="http://schemas.microsoft.com/office/drawing/2014/main" id="{34D9BED3-96A5-4618-96CE-F6334A7DB0C2}"/>
              </a:ext>
            </a:extLst>
          </p:cNvPr>
          <p:cNvSpPr>
            <a:spLocks noGrp="1"/>
          </p:cNvSpPr>
          <p:nvPr>
            <p:ph sz="half" idx="2"/>
          </p:nvPr>
        </p:nvSpPr>
        <p:spPr>
          <a:xfrm>
            <a:off x="457200" y="1660358"/>
            <a:ext cx="4040188" cy="4465805"/>
          </a:xfrm>
        </p:spPr>
        <p:txBody>
          <a:bodyPr/>
          <a:lstStyle/>
          <a:p>
            <a:pPr marL="18288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Shelby (AL) @</a:t>
            </a:r>
            <a:r>
              <a:rPr lang="en-US" sz="1400" err="1">
                <a:solidFill>
                  <a:sysClr val="windowText" lastClr="000000"/>
                </a:solidFill>
                <a:latin typeface="Rockwell" panose="02060603020205020403"/>
              </a:rPr>
              <a:t>SenShelby</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McConnell (KY) @</a:t>
            </a:r>
            <a:r>
              <a:rPr lang="en-US" sz="1400" err="1">
                <a:solidFill>
                  <a:sysClr val="windowText" lastClr="000000"/>
                </a:solidFill>
                <a:latin typeface="Rockwell" panose="02060603020205020403"/>
              </a:rPr>
              <a:t>senatemajldr</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Alexander (TN) @</a:t>
            </a:r>
            <a:r>
              <a:rPr lang="en-US" sz="1400" err="1">
                <a:solidFill>
                  <a:sysClr val="windowText" lastClr="000000"/>
                </a:solidFill>
                <a:latin typeface="Rockwell" panose="02060603020205020403"/>
              </a:rPr>
              <a:t>SenAlexander</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Collins (ME) @</a:t>
            </a:r>
            <a:r>
              <a:rPr lang="en-US" sz="1400" err="1">
                <a:solidFill>
                  <a:sysClr val="windowText" lastClr="000000"/>
                </a:solidFill>
                <a:latin typeface="Rockwell" panose="02060603020205020403"/>
              </a:rPr>
              <a:t>SenatorCollins</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Murkowski (AK) @</a:t>
            </a:r>
            <a:r>
              <a:rPr lang="en-US" sz="1400" err="1">
                <a:solidFill>
                  <a:sysClr val="windowText" lastClr="000000"/>
                </a:solidFill>
                <a:latin typeface="Rockwell" panose="02060603020205020403"/>
              </a:rPr>
              <a:t>lisamurkowski</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Graham (SC) @</a:t>
            </a:r>
            <a:r>
              <a:rPr lang="en-US" sz="1400" err="1">
                <a:solidFill>
                  <a:sysClr val="windowText" lastClr="000000"/>
                </a:solidFill>
                <a:latin typeface="Rockwell" panose="02060603020205020403"/>
              </a:rPr>
              <a:t>LindseyGrahamSC</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Blunt (MO) @</a:t>
            </a:r>
            <a:r>
              <a:rPr lang="en-US" sz="1400" err="1">
                <a:solidFill>
                  <a:sysClr val="windowText" lastClr="000000"/>
                </a:solidFill>
                <a:latin typeface="Rockwell" panose="02060603020205020403"/>
              </a:rPr>
              <a:t>RoyBlunt</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a:solidFill>
                  <a:sysClr val="windowText" lastClr="000000"/>
                </a:solidFill>
                <a:latin typeface="Rockwell" panose="02060603020205020403"/>
              </a:rPr>
              <a:t>Moran (KS) @</a:t>
            </a:r>
            <a:r>
              <a:rPr lang="en-US" sz="1400" err="1">
                <a:solidFill>
                  <a:sysClr val="windowText" lastClr="000000"/>
                </a:solidFill>
                <a:latin typeface="Rockwell" panose="02060603020205020403"/>
              </a:rPr>
              <a:t>JerryMoran</a:t>
            </a:r>
            <a:endParaRPr lang="en-US" sz="14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err="1">
                <a:solidFill>
                  <a:sysClr val="windowText" lastClr="000000"/>
                </a:solidFill>
                <a:latin typeface="Rockwell" panose="02060603020205020403"/>
              </a:rPr>
              <a:t>Hoeven</a:t>
            </a:r>
            <a:r>
              <a:rPr lang="en-US" sz="1400">
                <a:solidFill>
                  <a:sysClr val="windowText" lastClr="000000"/>
                </a:solidFill>
                <a:latin typeface="Rockwell" panose="02060603020205020403"/>
              </a:rPr>
              <a:t> (ND) @</a:t>
            </a:r>
            <a:r>
              <a:rPr lang="en-US" sz="1400" err="1">
                <a:solidFill>
                  <a:sysClr val="windowText" lastClr="000000"/>
                </a:solidFill>
                <a:latin typeface="Rockwell" panose="02060603020205020403"/>
              </a:rPr>
              <a:t>SenJohnHoeven</a:t>
            </a:r>
            <a:endParaRPr lang="en-US" sz="1400">
              <a:solidFill>
                <a:sysClr val="windowText" lastClr="000000"/>
              </a:solidFill>
              <a:latin typeface="Rockwell" panose="02060603020205020403"/>
            </a:endParaRPr>
          </a:p>
          <a:p>
            <a:pPr marL="0" indent="0">
              <a:buNone/>
            </a:pPr>
            <a:endParaRPr lang="en-US"/>
          </a:p>
        </p:txBody>
      </p:sp>
      <p:sp>
        <p:nvSpPr>
          <p:cNvPr id="7" name="Content Placeholder 6">
            <a:extLst>
              <a:ext uri="{FF2B5EF4-FFF2-40B4-BE49-F238E27FC236}">
                <a16:creationId xmlns:a16="http://schemas.microsoft.com/office/drawing/2014/main" id="{192B8597-4D87-4D30-922B-0275FA59E70A}"/>
              </a:ext>
            </a:extLst>
          </p:cNvPr>
          <p:cNvSpPr>
            <a:spLocks noGrp="1"/>
          </p:cNvSpPr>
          <p:nvPr>
            <p:ph sz="quarter" idx="4"/>
          </p:nvPr>
        </p:nvSpPr>
        <p:spPr>
          <a:xfrm>
            <a:off x="4645025" y="1530745"/>
            <a:ext cx="4041775" cy="4595418"/>
          </a:xfrm>
        </p:spPr>
        <p:txBody>
          <a:bodyPr/>
          <a:lstStyle/>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err="1">
                <a:solidFill>
                  <a:sysClr val="windowText" lastClr="000000"/>
                </a:solidFill>
                <a:latin typeface="Rockwell" panose="02060603020205020403"/>
              </a:rPr>
              <a:t>Boozman</a:t>
            </a:r>
            <a:r>
              <a:rPr lang="en-US" sz="1400" kern="1200">
                <a:solidFill>
                  <a:sysClr val="windowText" lastClr="000000"/>
                </a:solidFill>
                <a:latin typeface="Rockwell" panose="02060603020205020403"/>
              </a:rPr>
              <a:t> (AR) @</a:t>
            </a:r>
            <a:r>
              <a:rPr lang="en-US" sz="1400" kern="1200" err="1">
                <a:solidFill>
                  <a:sysClr val="windowText" lastClr="000000"/>
                </a:solidFill>
                <a:latin typeface="Rockwell" panose="02060603020205020403"/>
              </a:rPr>
              <a:t>JohnBoozman</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Capito (WV) @</a:t>
            </a:r>
            <a:r>
              <a:rPr lang="en-US" sz="1400" kern="1200" err="1">
                <a:solidFill>
                  <a:sysClr val="windowText" lastClr="000000"/>
                </a:solidFill>
                <a:latin typeface="Rockwell" panose="02060603020205020403"/>
              </a:rPr>
              <a:t>SenCapito</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Lankford (OK) @</a:t>
            </a:r>
            <a:r>
              <a:rPr lang="en-US" sz="1400" kern="1200" err="1">
                <a:solidFill>
                  <a:sysClr val="windowText" lastClr="000000"/>
                </a:solidFill>
                <a:latin typeface="Rockwell" panose="02060603020205020403"/>
              </a:rPr>
              <a:t>SenatorLankford</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err="1">
                <a:solidFill>
                  <a:sysClr val="windowText" lastClr="000000"/>
                </a:solidFill>
                <a:latin typeface="Rockwell" panose="02060603020205020403"/>
              </a:rPr>
              <a:t>Daines</a:t>
            </a:r>
            <a:r>
              <a:rPr lang="en-US" sz="1400" kern="1200">
                <a:solidFill>
                  <a:sysClr val="windowText" lastClr="000000"/>
                </a:solidFill>
                <a:latin typeface="Rockwell" panose="02060603020205020403"/>
              </a:rPr>
              <a:t> (MT) @</a:t>
            </a:r>
            <a:r>
              <a:rPr lang="en-US" sz="1400" kern="1200" err="1">
                <a:solidFill>
                  <a:sysClr val="windowText" lastClr="000000"/>
                </a:solidFill>
                <a:latin typeface="Rockwell" panose="02060603020205020403"/>
              </a:rPr>
              <a:t>SteveDaines</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Kennedy (LA) @</a:t>
            </a:r>
            <a:r>
              <a:rPr lang="en-US" sz="1400" kern="1200" err="1">
                <a:solidFill>
                  <a:sysClr val="windowText" lastClr="000000"/>
                </a:solidFill>
                <a:latin typeface="Rockwell" panose="02060603020205020403"/>
              </a:rPr>
              <a:t>SenJohnKennedy</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Rubio (FL) @</a:t>
            </a:r>
            <a:r>
              <a:rPr lang="en-US" sz="1400" kern="1200" err="1">
                <a:solidFill>
                  <a:sysClr val="windowText" lastClr="000000"/>
                </a:solidFill>
                <a:latin typeface="Rockwell" panose="02060603020205020403"/>
              </a:rPr>
              <a:t>marcorubio</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Hyde-Smith (MS) @</a:t>
            </a:r>
            <a:r>
              <a:rPr lang="en-US" sz="1400" kern="1200" err="1">
                <a:solidFill>
                  <a:sysClr val="windowText" lastClr="000000"/>
                </a:solidFill>
                <a:latin typeface="Rockwell" panose="02060603020205020403"/>
              </a:rPr>
              <a:t>SenHydeSmith</a:t>
            </a:r>
            <a:endParaRPr lang="en-US" sz="1400" kern="1200">
              <a:solidFill>
                <a:sysClr val="windowText" lastClr="000000"/>
              </a:solidFill>
              <a:latin typeface="Rockwell" panose="02060603020205020403"/>
            </a:endParaRPr>
          </a:p>
          <a:p>
            <a:endParaRPr lang="en-US"/>
          </a:p>
        </p:txBody>
      </p:sp>
    </p:spTree>
    <p:extLst>
      <p:ext uri="{BB962C8B-B14F-4D97-AF65-F5344CB8AC3E}">
        <p14:creationId xmlns:p14="http://schemas.microsoft.com/office/powerpoint/2010/main" val="220440854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a:solidFill>
                  <a:srgbClr val="C00000"/>
                </a:solidFill>
              </a:rPr>
              <a:t>Senate Twitter Handles – Appropriations Democrats</a:t>
            </a:r>
          </a:p>
        </p:txBody>
      </p:sp>
      <p:sp>
        <p:nvSpPr>
          <p:cNvPr id="5" name="Content Placeholder 4">
            <a:extLst>
              <a:ext uri="{FF2B5EF4-FFF2-40B4-BE49-F238E27FC236}">
                <a16:creationId xmlns:a16="http://schemas.microsoft.com/office/drawing/2014/main" id="{34D9BED3-96A5-4618-96CE-F6334A7DB0C2}"/>
              </a:ext>
            </a:extLst>
          </p:cNvPr>
          <p:cNvSpPr>
            <a:spLocks noGrp="1"/>
          </p:cNvSpPr>
          <p:nvPr>
            <p:ph sz="half" idx="2"/>
          </p:nvPr>
        </p:nvSpPr>
        <p:spPr>
          <a:xfrm>
            <a:off x="457200" y="1660358"/>
            <a:ext cx="4040188" cy="4465805"/>
          </a:xfrm>
        </p:spPr>
        <p:txBody>
          <a:bodyPr/>
          <a:lstStyle/>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Leahy (VT) @</a:t>
            </a:r>
            <a:r>
              <a:rPr lang="en-US" sz="1400" kern="1200" err="1">
                <a:solidFill>
                  <a:sysClr val="windowText" lastClr="000000"/>
                </a:solidFill>
                <a:latin typeface="Rockwell" panose="02060603020205020403"/>
              </a:rPr>
              <a:t>senatorLeahy</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Murray (WA) @</a:t>
            </a:r>
            <a:r>
              <a:rPr lang="en-US" sz="1400" kern="1200" err="1">
                <a:solidFill>
                  <a:sysClr val="windowText" lastClr="000000"/>
                </a:solidFill>
                <a:latin typeface="Rockwell" panose="02060603020205020403"/>
              </a:rPr>
              <a:t>PattyMurray</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Feinstein (CA) @</a:t>
            </a:r>
            <a:r>
              <a:rPr lang="en-US" sz="1400" kern="1200" err="1">
                <a:solidFill>
                  <a:sysClr val="windowText" lastClr="000000"/>
                </a:solidFill>
                <a:latin typeface="Rockwell" panose="02060603020205020403"/>
              </a:rPr>
              <a:t>SenFeinstein</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Durbin (IL) @Senator Durbin</a:t>
            </a: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Reed (RI) @</a:t>
            </a:r>
            <a:r>
              <a:rPr lang="en-US" sz="1400" kern="1200" err="1">
                <a:solidFill>
                  <a:sysClr val="windowText" lastClr="000000"/>
                </a:solidFill>
                <a:latin typeface="Rockwell" panose="02060603020205020403"/>
              </a:rPr>
              <a:t>SenJackReed</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Tester (MT) @</a:t>
            </a:r>
            <a:r>
              <a:rPr lang="en-US" sz="1400" kern="1200" err="1">
                <a:solidFill>
                  <a:sysClr val="windowText" lastClr="000000"/>
                </a:solidFill>
                <a:latin typeface="Rockwell" panose="02060603020205020403"/>
              </a:rPr>
              <a:t>SenatorTester</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Udall (NM) @</a:t>
            </a:r>
            <a:r>
              <a:rPr lang="en-US" sz="1400" kern="1200" err="1">
                <a:solidFill>
                  <a:sysClr val="windowText" lastClr="000000"/>
                </a:solidFill>
                <a:latin typeface="Rockwell" panose="02060603020205020403"/>
              </a:rPr>
              <a:t>SenatorTomUdall</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err="1">
                <a:solidFill>
                  <a:sysClr val="windowText" lastClr="000000"/>
                </a:solidFill>
                <a:latin typeface="Rockwell" panose="02060603020205020403"/>
              </a:rPr>
              <a:t>Shaheen</a:t>
            </a:r>
            <a:r>
              <a:rPr lang="en-US" sz="1400" kern="1200">
                <a:solidFill>
                  <a:sysClr val="windowText" lastClr="000000"/>
                </a:solidFill>
                <a:latin typeface="Rockwell" panose="02060603020205020403"/>
              </a:rPr>
              <a:t> (NH) @</a:t>
            </a:r>
            <a:r>
              <a:rPr lang="en-US" sz="1400" kern="1200" err="1">
                <a:solidFill>
                  <a:sysClr val="windowText" lastClr="000000"/>
                </a:solidFill>
                <a:latin typeface="Rockwell" panose="02060603020205020403"/>
              </a:rPr>
              <a:t>SenatorShaheen</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Merkley (OR) @</a:t>
            </a:r>
            <a:r>
              <a:rPr lang="en-US" sz="1400" kern="1200" err="1">
                <a:solidFill>
                  <a:sysClr val="windowText" lastClr="000000"/>
                </a:solidFill>
                <a:latin typeface="Rockwell" panose="02060603020205020403"/>
              </a:rPr>
              <a:t>SenJeffMerkley</a:t>
            </a:r>
            <a:endParaRPr lang="en-US" sz="14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400" kern="1200">
                <a:solidFill>
                  <a:sysClr val="windowText" lastClr="000000"/>
                </a:solidFill>
                <a:latin typeface="Rockwell" panose="02060603020205020403"/>
              </a:rPr>
              <a:t>Coons (DE) @</a:t>
            </a:r>
            <a:r>
              <a:rPr lang="en-US" sz="1400" kern="1200" err="1">
                <a:solidFill>
                  <a:sysClr val="windowText" lastClr="000000"/>
                </a:solidFill>
                <a:latin typeface="Rockwell" panose="02060603020205020403"/>
              </a:rPr>
              <a:t>ChrisCoons</a:t>
            </a:r>
            <a:endParaRPr lang="en-US" sz="1400" kern="1200">
              <a:solidFill>
                <a:sysClr val="windowText" lastClr="000000"/>
              </a:solidFill>
              <a:latin typeface="Rockwell" panose="02060603020205020403"/>
            </a:endParaRPr>
          </a:p>
          <a:p>
            <a:pPr marL="0" indent="0">
              <a:buNone/>
            </a:pPr>
            <a:endParaRPr lang="en-US"/>
          </a:p>
        </p:txBody>
      </p:sp>
      <p:sp>
        <p:nvSpPr>
          <p:cNvPr id="7" name="Content Placeholder 6">
            <a:extLst>
              <a:ext uri="{FF2B5EF4-FFF2-40B4-BE49-F238E27FC236}">
                <a16:creationId xmlns:a16="http://schemas.microsoft.com/office/drawing/2014/main" id="{192B8597-4D87-4D30-922B-0275FA59E70A}"/>
              </a:ext>
            </a:extLst>
          </p:cNvPr>
          <p:cNvSpPr>
            <a:spLocks noGrp="1"/>
          </p:cNvSpPr>
          <p:nvPr>
            <p:ph sz="quarter" idx="4"/>
          </p:nvPr>
        </p:nvSpPr>
        <p:spPr>
          <a:xfrm>
            <a:off x="4645025" y="1530745"/>
            <a:ext cx="4041775" cy="4595418"/>
          </a:xfrm>
        </p:spPr>
        <p:txBody>
          <a:bodyPr/>
          <a:lstStyle/>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600" kern="1200">
                <a:solidFill>
                  <a:sysClr val="windowText" lastClr="000000"/>
                </a:solidFill>
                <a:latin typeface="Rockwell" panose="02060603020205020403"/>
              </a:rPr>
              <a:t>Schatz (HI) @</a:t>
            </a:r>
            <a:r>
              <a:rPr lang="en-US" sz="1600" kern="1200" err="1">
                <a:solidFill>
                  <a:sysClr val="windowText" lastClr="000000"/>
                </a:solidFill>
                <a:latin typeface="Rockwell" panose="02060603020205020403"/>
              </a:rPr>
              <a:t>SenBrianSchatz</a:t>
            </a:r>
            <a:endParaRPr lang="en-US" sz="16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600" kern="1200">
                <a:solidFill>
                  <a:sysClr val="windowText" lastClr="000000"/>
                </a:solidFill>
                <a:latin typeface="Rockwell" panose="02060603020205020403"/>
              </a:rPr>
              <a:t>Baldwin (WI) @</a:t>
            </a:r>
            <a:r>
              <a:rPr lang="en-US" sz="1600" kern="1200" err="1">
                <a:solidFill>
                  <a:sysClr val="windowText" lastClr="000000"/>
                </a:solidFill>
                <a:latin typeface="Rockwell" panose="02060603020205020403"/>
              </a:rPr>
              <a:t>SenatorBaldwin</a:t>
            </a:r>
            <a:endParaRPr lang="en-US" sz="16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600" kern="1200">
                <a:solidFill>
                  <a:sysClr val="windowText" lastClr="000000"/>
                </a:solidFill>
                <a:latin typeface="Rockwell" panose="02060603020205020403"/>
              </a:rPr>
              <a:t>Murphy (CT) @</a:t>
            </a:r>
            <a:r>
              <a:rPr lang="en-US" sz="1600" kern="1200" err="1">
                <a:solidFill>
                  <a:sysClr val="windowText" lastClr="000000"/>
                </a:solidFill>
                <a:latin typeface="Rockwell" panose="02060603020205020403"/>
              </a:rPr>
              <a:t>ChrisMurphyCT</a:t>
            </a:r>
            <a:endParaRPr lang="en-US" sz="16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600" kern="1200">
                <a:solidFill>
                  <a:sysClr val="windowText" lastClr="000000"/>
                </a:solidFill>
                <a:latin typeface="Rockwell" panose="02060603020205020403"/>
              </a:rPr>
              <a:t>Manchin (WV) @</a:t>
            </a:r>
            <a:r>
              <a:rPr lang="en-US" sz="1600" kern="1200" err="1">
                <a:solidFill>
                  <a:sysClr val="windowText" lastClr="000000"/>
                </a:solidFill>
                <a:latin typeface="Rockwell" panose="02060603020205020403"/>
              </a:rPr>
              <a:t>Sen_JoeManchin</a:t>
            </a:r>
            <a:endParaRPr lang="en-US" sz="1600" kern="1200">
              <a:solidFill>
                <a:sysClr val="windowText" lastClr="000000"/>
              </a:solidFill>
              <a:latin typeface="Rockwell" panose="02060603020205020403"/>
            </a:endParaRPr>
          </a:p>
          <a:p>
            <a:pPr marL="182880" lvl="0" indent="-182880" eaLnBrk="1" fontAlgn="t" hangingPunct="1">
              <a:lnSpc>
                <a:spcPct val="90000"/>
              </a:lnSpc>
              <a:spcBef>
                <a:spcPts val="1200"/>
              </a:spcBef>
              <a:spcAft>
                <a:spcPts val="0"/>
              </a:spcAft>
              <a:buClr>
                <a:srgbClr val="D34817">
                  <a:lumMod val="75000"/>
                </a:srgbClr>
              </a:buClr>
              <a:buSzPct val="85000"/>
              <a:buFont typeface="Wingdings" pitchFamily="2" charset="2"/>
              <a:buChar char="§"/>
              <a:defRPr/>
            </a:pPr>
            <a:r>
              <a:rPr lang="en-US" sz="1600" kern="1200">
                <a:solidFill>
                  <a:sysClr val="windowText" lastClr="000000"/>
                </a:solidFill>
                <a:latin typeface="Rockwell" panose="02060603020205020403"/>
              </a:rPr>
              <a:t>Van </a:t>
            </a:r>
            <a:r>
              <a:rPr lang="en-US" sz="1600" kern="1200" err="1">
                <a:solidFill>
                  <a:sysClr val="windowText" lastClr="000000"/>
                </a:solidFill>
                <a:latin typeface="Rockwell" panose="02060603020205020403"/>
              </a:rPr>
              <a:t>Hollen</a:t>
            </a:r>
            <a:r>
              <a:rPr lang="en-US" sz="1600" kern="1200">
                <a:solidFill>
                  <a:sysClr val="windowText" lastClr="000000"/>
                </a:solidFill>
                <a:latin typeface="Rockwell" panose="02060603020205020403"/>
              </a:rPr>
              <a:t> (MD) @</a:t>
            </a:r>
            <a:r>
              <a:rPr lang="en-US" sz="1600" kern="1200" err="1">
                <a:solidFill>
                  <a:sysClr val="windowText" lastClr="000000"/>
                </a:solidFill>
                <a:latin typeface="Rockwell" panose="02060603020205020403"/>
              </a:rPr>
              <a:t>ChrisVanHollen</a:t>
            </a:r>
            <a:endParaRPr lang="en-US" sz="1600" kern="1200">
              <a:solidFill>
                <a:sysClr val="windowText" lastClr="000000"/>
              </a:solidFill>
              <a:latin typeface="Rockwell" panose="02060603020205020403"/>
            </a:endParaRPr>
          </a:p>
          <a:p>
            <a:endParaRPr lang="en-US"/>
          </a:p>
        </p:txBody>
      </p:sp>
    </p:spTree>
    <p:extLst>
      <p:ext uri="{BB962C8B-B14F-4D97-AF65-F5344CB8AC3E}">
        <p14:creationId xmlns:p14="http://schemas.microsoft.com/office/powerpoint/2010/main" val="17404739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9908"/>
            <a:ext cx="8229600" cy="4849812"/>
          </a:xfrm>
        </p:spPr>
        <p:txBody>
          <a:bodyPr/>
          <a:lstStyle/>
          <a:p>
            <a:pPr marL="571500" indent="-571500">
              <a:buClr>
                <a:schemeClr val="bg2">
                  <a:lumMod val="75000"/>
                </a:schemeClr>
              </a:buClr>
              <a:buSzPct val="100000"/>
              <a:buFont typeface="+mj-lt"/>
              <a:buAutoNum type="romanUcPeriod"/>
            </a:pPr>
            <a:r>
              <a:rPr lang="en-US">
                <a:solidFill>
                  <a:schemeClr val="accent2">
                    <a:lumMod val="50000"/>
                  </a:schemeClr>
                </a:solidFill>
                <a:cs typeface="Helvetica"/>
              </a:rPr>
              <a:t>Fly-in agenda and other information can be found </a:t>
            </a:r>
            <a:r>
              <a:rPr lang="en-US">
                <a:solidFill>
                  <a:schemeClr val="accent2">
                    <a:lumMod val="50000"/>
                  </a:schemeClr>
                </a:solidFill>
                <a:cs typeface="Helvetica"/>
                <a:hlinkClick r:id="rId3"/>
              </a:rPr>
              <a:t>here</a:t>
            </a:r>
            <a:r>
              <a:rPr lang="en-US">
                <a:solidFill>
                  <a:schemeClr val="accent2">
                    <a:lumMod val="50000"/>
                  </a:schemeClr>
                </a:solidFill>
                <a:cs typeface="Helvetica"/>
              </a:rPr>
              <a:t> </a:t>
            </a:r>
          </a:p>
          <a:p>
            <a:endParaRPr lang="en-US">
              <a:solidFill>
                <a:schemeClr val="accent2">
                  <a:lumMod val="50000"/>
                </a:schemeClr>
              </a:solidFill>
            </a:endParaRPr>
          </a:p>
          <a:p>
            <a:pPr marL="0" indent="0">
              <a:buNone/>
            </a:pPr>
            <a:endParaRPr lang="en-US"/>
          </a:p>
        </p:txBody>
      </p:sp>
      <p:sp>
        <p:nvSpPr>
          <p:cNvPr id="3" name="Title 2"/>
          <p:cNvSpPr>
            <a:spLocks noGrp="1"/>
          </p:cNvSpPr>
          <p:nvPr>
            <p:ph type="title"/>
          </p:nvPr>
        </p:nvSpPr>
        <p:spPr>
          <a:xfrm>
            <a:off x="228600" y="304800"/>
            <a:ext cx="6467475" cy="590550"/>
          </a:xfrm>
        </p:spPr>
        <p:txBody>
          <a:bodyPr/>
          <a:lstStyle/>
          <a:p>
            <a:r>
              <a:rPr lang="en-US" u="none">
                <a:solidFill>
                  <a:srgbClr val="C00000"/>
                </a:solidFill>
              </a:rPr>
              <a:t>Agenda Review</a:t>
            </a:r>
            <a:endParaRPr lang="en-US"/>
          </a:p>
        </p:txBody>
      </p:sp>
    </p:spTree>
    <p:extLst>
      <p:ext uri="{BB962C8B-B14F-4D97-AF65-F5344CB8AC3E}">
        <p14:creationId xmlns:p14="http://schemas.microsoft.com/office/powerpoint/2010/main" val="194984500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531415"/>
          </a:xfrm>
        </p:spPr>
        <p:txBody>
          <a:bodyPr/>
          <a:lstStyle/>
          <a:p>
            <a:r>
              <a:rPr lang="en-US" u="none">
                <a:solidFill>
                  <a:srgbClr val="C00000"/>
                </a:solidFill>
              </a:rPr>
              <a:t>V. Supplemental Materials </a:t>
            </a:r>
          </a:p>
        </p:txBody>
      </p:sp>
      <p:sp useBgFill="1">
        <p:nvSpPr>
          <p:cNvPr id="11" name="Content Placeholder 2"/>
          <p:cNvSpPr txBox="1">
            <a:spLocks/>
          </p:cNvSpPr>
          <p:nvPr/>
        </p:nvSpPr>
        <p:spPr>
          <a:xfrm>
            <a:off x="76200" y="990600"/>
            <a:ext cx="8763000" cy="5334000"/>
          </a:xfrm>
          <a:prstGeom prst="rect">
            <a:avLst/>
          </a:prstGeom>
        </p:spPr>
        <p:txBody>
          <a:bodyPr vert="horz" lIns="91440" tIns="45720" rIns="91440" bIns="45720" rtlCol="0">
            <a:noAutofit/>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2400" noProof="0">
                <a:solidFill>
                  <a:schemeClr val="accent2">
                    <a:lumMod val="50000"/>
                  </a:schemeClr>
                </a:solidFill>
              </a:rPr>
              <a:t>Please</a:t>
            </a:r>
            <a:r>
              <a:rPr lang="en-US" sz="2400">
                <a:solidFill>
                  <a:schemeClr val="accent2">
                    <a:lumMod val="50000"/>
                  </a:schemeClr>
                </a:solidFill>
              </a:rPr>
              <a:t> share with the RCAP National Office how your congressional visits went and what additional follow-up with offices might be needed. Please e-mail this information to </a:t>
            </a:r>
            <a:r>
              <a:rPr lang="en-US" sz="2400">
                <a:solidFill>
                  <a:schemeClr val="accent2">
                    <a:lumMod val="50000"/>
                  </a:schemeClr>
                </a:solidFill>
                <a:hlinkClick r:id="rId3"/>
              </a:rPr>
              <a:t>tstiger@rcap.org</a:t>
            </a:r>
            <a:endParaRPr lang="en-US" sz="24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18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1800">
              <a:solidFill>
                <a:schemeClr val="accent2">
                  <a:lumMod val="50000"/>
                </a:schemeClr>
              </a:solidFill>
            </a:endParaRPr>
          </a:p>
        </p:txBody>
      </p:sp>
      <p:pic>
        <p:nvPicPr>
          <p:cNvPr id="3" name="Picture 2">
            <a:extLst>
              <a:ext uri="{FF2B5EF4-FFF2-40B4-BE49-F238E27FC236}">
                <a16:creationId xmlns:a16="http://schemas.microsoft.com/office/drawing/2014/main" id="{8F0E01ED-BC9B-4D93-9B50-ABE67149EF84}"/>
              </a:ext>
            </a:extLst>
          </p:cNvPr>
          <p:cNvPicPr>
            <a:picLocks noChangeAspect="1"/>
          </p:cNvPicPr>
          <p:nvPr/>
        </p:nvPicPr>
        <p:blipFill>
          <a:blip r:embed="rId4"/>
          <a:stretch>
            <a:fillRect/>
          </a:stretch>
        </p:blipFill>
        <p:spPr>
          <a:xfrm>
            <a:off x="1752600" y="2819400"/>
            <a:ext cx="5676900" cy="2838450"/>
          </a:xfrm>
          <a:prstGeom prst="rect">
            <a:avLst/>
          </a:prstGeom>
        </p:spPr>
      </p:pic>
    </p:spTree>
    <p:extLst>
      <p:ext uri="{BB962C8B-B14F-4D97-AF65-F5344CB8AC3E}">
        <p14:creationId xmlns:p14="http://schemas.microsoft.com/office/powerpoint/2010/main" val="258185547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172200" cy="531415"/>
          </a:xfrm>
        </p:spPr>
        <p:txBody>
          <a:bodyPr/>
          <a:lstStyle/>
          <a:p>
            <a:r>
              <a:rPr lang="en-US" u="none">
                <a:solidFill>
                  <a:srgbClr val="C00000"/>
                </a:solidFill>
              </a:rPr>
              <a:t>Map of Capitol Hill</a:t>
            </a:r>
          </a:p>
        </p:txBody>
      </p:sp>
      <p:pic>
        <p:nvPicPr>
          <p:cNvPr id="4" name="Picture 3">
            <a:extLst>
              <a:ext uri="{FF2B5EF4-FFF2-40B4-BE49-F238E27FC236}">
                <a16:creationId xmlns:a16="http://schemas.microsoft.com/office/drawing/2014/main" id="{5F41749C-1105-49BC-9734-98962C47C7C6}"/>
              </a:ext>
            </a:extLst>
          </p:cNvPr>
          <p:cNvPicPr>
            <a:picLocks noChangeAspect="1"/>
          </p:cNvPicPr>
          <p:nvPr/>
        </p:nvPicPr>
        <p:blipFill>
          <a:blip r:embed="rId3"/>
          <a:stretch>
            <a:fillRect/>
          </a:stretch>
        </p:blipFill>
        <p:spPr>
          <a:xfrm>
            <a:off x="0" y="976964"/>
            <a:ext cx="9144000" cy="5409398"/>
          </a:xfrm>
          <a:prstGeom prst="rect">
            <a:avLst/>
          </a:prstGeom>
        </p:spPr>
      </p:pic>
    </p:spTree>
    <p:extLst>
      <p:ext uri="{BB962C8B-B14F-4D97-AF65-F5344CB8AC3E}">
        <p14:creationId xmlns:p14="http://schemas.microsoft.com/office/powerpoint/2010/main" val="379783039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172200" cy="531415"/>
          </a:xfrm>
        </p:spPr>
        <p:txBody>
          <a:bodyPr/>
          <a:lstStyle/>
          <a:p>
            <a:r>
              <a:rPr lang="en-US" u="none">
                <a:solidFill>
                  <a:srgbClr val="C00000"/>
                </a:solidFill>
              </a:rPr>
              <a:t>Hotel Location</a:t>
            </a:r>
          </a:p>
        </p:txBody>
      </p:sp>
      <p:sp useBgFill="1">
        <p:nvSpPr>
          <p:cNvPr id="5" name="Content Placeholder 2">
            <a:extLst>
              <a:ext uri="{FF2B5EF4-FFF2-40B4-BE49-F238E27FC236}">
                <a16:creationId xmlns:a16="http://schemas.microsoft.com/office/drawing/2014/main" id="{2CAC9103-4AE4-41BF-8B55-2B84D9E1BF3E}"/>
              </a:ext>
            </a:extLst>
          </p:cNvPr>
          <p:cNvSpPr txBox="1">
            <a:spLocks/>
          </p:cNvSpPr>
          <p:nvPr/>
        </p:nvSpPr>
        <p:spPr>
          <a:xfrm>
            <a:off x="152400" y="1066800"/>
            <a:ext cx="8763000" cy="5334000"/>
          </a:xfrm>
          <a:prstGeom prst="rect">
            <a:avLst/>
          </a:prstGeom>
        </p:spPr>
        <p:txBody>
          <a:bodyPr vert="horz" lIns="91440" tIns="45720" rIns="91440" bIns="45720" rtlCol="0">
            <a:noAutofit/>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fontAlgn="auto">
              <a:spcAft>
                <a:spcPts val="0"/>
              </a:spcAft>
              <a:buFont typeface="Wingdings" panose="05000000000000000000" pitchFamily="2" charset="2"/>
              <a:buChar char="§"/>
              <a:defRPr/>
            </a:pPr>
            <a:r>
              <a:rPr lang="en-US" sz="2200" b="1">
                <a:solidFill>
                  <a:schemeClr val="accent2">
                    <a:lumMod val="50000"/>
                  </a:schemeClr>
                </a:solidFill>
              </a:rPr>
              <a:t>2019 RCAP Fly-In Hotel: </a:t>
            </a:r>
          </a:p>
          <a:p>
            <a:pPr marL="0" lvl="0" indent="0" fontAlgn="auto">
              <a:spcBef>
                <a:spcPts val="0"/>
              </a:spcBef>
              <a:spcAft>
                <a:spcPts val="0"/>
              </a:spcAft>
              <a:buNone/>
              <a:defRPr/>
            </a:pPr>
            <a:r>
              <a:rPr lang="en-US" sz="2200">
                <a:solidFill>
                  <a:schemeClr val="accent2">
                    <a:lumMod val="50000"/>
                  </a:schemeClr>
                </a:solidFill>
              </a:rPr>
              <a:t>	</a:t>
            </a:r>
            <a:r>
              <a:rPr lang="en-US" sz="2200" b="1">
                <a:solidFill>
                  <a:schemeClr val="accent2">
                    <a:lumMod val="50000"/>
                  </a:schemeClr>
                </a:solidFill>
              </a:rPr>
              <a:t>The</a:t>
            </a:r>
            <a:r>
              <a:rPr lang="en-US" sz="2200">
                <a:solidFill>
                  <a:schemeClr val="accent2">
                    <a:lumMod val="50000"/>
                  </a:schemeClr>
                </a:solidFill>
              </a:rPr>
              <a:t> </a:t>
            </a:r>
            <a:r>
              <a:rPr lang="en-US" sz="2200" b="1">
                <a:solidFill>
                  <a:schemeClr val="accent2">
                    <a:lumMod val="50000"/>
                  </a:schemeClr>
                </a:solidFill>
              </a:rPr>
              <a:t>Liaison Capitol Hill</a:t>
            </a:r>
          </a:p>
          <a:p>
            <a:pPr marL="0" lvl="0" indent="0" fontAlgn="auto">
              <a:spcBef>
                <a:spcPts val="0"/>
              </a:spcBef>
              <a:spcAft>
                <a:spcPts val="0"/>
              </a:spcAft>
              <a:buNone/>
              <a:defRPr/>
            </a:pPr>
            <a:r>
              <a:rPr lang="en-US" sz="2200">
                <a:solidFill>
                  <a:schemeClr val="accent2">
                    <a:lumMod val="50000"/>
                  </a:schemeClr>
                </a:solidFill>
              </a:rPr>
              <a:t>	415 New Jersey Ave NW</a:t>
            </a:r>
          </a:p>
          <a:p>
            <a:pPr marL="0" lvl="0" indent="0" fontAlgn="auto">
              <a:spcBef>
                <a:spcPts val="0"/>
              </a:spcBef>
              <a:spcAft>
                <a:spcPts val="0"/>
              </a:spcAft>
              <a:buNone/>
              <a:defRPr/>
            </a:pPr>
            <a:r>
              <a:rPr lang="en-US" sz="2200">
                <a:solidFill>
                  <a:schemeClr val="accent2">
                    <a:lumMod val="50000"/>
                  </a:schemeClr>
                </a:solidFill>
              </a:rPr>
              <a:t>	Washington, DC 20001 </a:t>
            </a:r>
          </a:p>
          <a:p>
            <a:pPr marL="0" lvl="0" indent="0" fontAlgn="auto">
              <a:spcBef>
                <a:spcPts val="0"/>
              </a:spcBef>
              <a:spcAft>
                <a:spcPts val="0"/>
              </a:spcAft>
              <a:buNone/>
              <a:defRPr/>
            </a:pPr>
            <a:endParaRPr lang="en-US" sz="22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2200">
                <a:solidFill>
                  <a:schemeClr val="accent2">
                    <a:lumMod val="50000"/>
                  </a:schemeClr>
                </a:solidFill>
              </a:rPr>
              <a:t>Union Station Metro Stop (Red Line)</a:t>
            </a:r>
          </a:p>
          <a:p>
            <a:pPr marL="0" marR="0" lvl="0" indent="0" algn="l" defTabSz="457200" rtl="0" eaLnBrk="1" fontAlgn="auto" latinLnBrk="0" hangingPunct="1">
              <a:lnSpc>
                <a:spcPct val="100000"/>
              </a:lnSpc>
              <a:spcBef>
                <a:spcPts val="1800"/>
              </a:spcBef>
              <a:spcAft>
                <a:spcPts val="0"/>
              </a:spcAft>
              <a:buClrTx/>
              <a:buSzTx/>
              <a:buNone/>
              <a:tabLst/>
              <a:defRPr/>
            </a:pPr>
            <a:endParaRPr lang="en-US" sz="22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2200">
                <a:solidFill>
                  <a:schemeClr val="accent2">
                    <a:lumMod val="50000"/>
                  </a:schemeClr>
                </a:solidFill>
              </a:rPr>
              <a:t>See Capitol Hill Complex Map for location of Union Station </a:t>
            </a:r>
          </a:p>
          <a:p>
            <a:pPr marL="0" marR="0" lvl="0" indent="0" algn="l" defTabSz="457200" rtl="0" eaLnBrk="1" fontAlgn="auto" latinLnBrk="0" hangingPunct="1">
              <a:lnSpc>
                <a:spcPct val="100000"/>
              </a:lnSpc>
              <a:spcBef>
                <a:spcPts val="1800"/>
              </a:spcBef>
              <a:spcAft>
                <a:spcPts val="0"/>
              </a:spcAft>
              <a:buClrTx/>
              <a:buSzTx/>
              <a:buNone/>
              <a:tabLst/>
              <a:defRPr/>
            </a:pPr>
            <a:endParaRPr lang="en-US" sz="20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18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1800">
              <a:solidFill>
                <a:schemeClr val="accent2">
                  <a:lumMod val="50000"/>
                </a:schemeClr>
              </a:solidFill>
            </a:endParaRPr>
          </a:p>
        </p:txBody>
      </p:sp>
      <p:pic>
        <p:nvPicPr>
          <p:cNvPr id="4" name="Picture 3">
            <a:extLst>
              <a:ext uri="{FF2B5EF4-FFF2-40B4-BE49-F238E27FC236}">
                <a16:creationId xmlns:a16="http://schemas.microsoft.com/office/drawing/2014/main" id="{7F369AF8-27D4-46A3-915D-3DCE7716617F}"/>
              </a:ext>
            </a:extLst>
          </p:cNvPr>
          <p:cNvPicPr>
            <a:picLocks noChangeAspect="1"/>
          </p:cNvPicPr>
          <p:nvPr/>
        </p:nvPicPr>
        <p:blipFill>
          <a:blip r:embed="rId3"/>
          <a:stretch>
            <a:fillRect/>
          </a:stretch>
        </p:blipFill>
        <p:spPr>
          <a:xfrm>
            <a:off x="5410200" y="31956"/>
            <a:ext cx="3733800" cy="2484674"/>
          </a:xfrm>
          <a:prstGeom prst="rect">
            <a:avLst/>
          </a:prstGeom>
        </p:spPr>
      </p:pic>
    </p:spTree>
    <p:extLst>
      <p:ext uri="{BB962C8B-B14F-4D97-AF65-F5344CB8AC3E}">
        <p14:creationId xmlns:p14="http://schemas.microsoft.com/office/powerpoint/2010/main" val="35390432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172200" cy="531415"/>
          </a:xfrm>
        </p:spPr>
        <p:txBody>
          <a:bodyPr/>
          <a:lstStyle/>
          <a:p>
            <a:r>
              <a:rPr lang="en-US" u="none">
                <a:solidFill>
                  <a:srgbClr val="C00000"/>
                </a:solidFill>
              </a:rPr>
              <a:t>VI. RCAP Public Policy Team Contact Information </a:t>
            </a:r>
          </a:p>
        </p:txBody>
      </p:sp>
      <p:sp useBgFill="1">
        <p:nvSpPr>
          <p:cNvPr id="11" name="Content Placeholder 2"/>
          <p:cNvSpPr txBox="1">
            <a:spLocks/>
          </p:cNvSpPr>
          <p:nvPr/>
        </p:nvSpPr>
        <p:spPr>
          <a:xfrm>
            <a:off x="228600" y="1371600"/>
            <a:ext cx="8534400" cy="49530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8000" b="1">
                <a:solidFill>
                  <a:schemeClr val="accent2">
                    <a:lumMod val="50000"/>
                  </a:schemeClr>
                </a:solidFill>
              </a:rPr>
              <a:t>Nathan Ohle, Executive Director </a:t>
            </a:r>
          </a:p>
          <a:p>
            <a:pPr lvl="1">
              <a:spcBef>
                <a:spcPts val="1800"/>
              </a:spcBef>
              <a:buSzTx/>
              <a:buFont typeface="Wingdings" panose="05000000000000000000" pitchFamily="2" charset="2"/>
              <a:buChar char="§"/>
              <a:defRPr/>
            </a:pPr>
            <a:r>
              <a:rPr lang="en-US" sz="8000">
                <a:solidFill>
                  <a:schemeClr val="accent2">
                    <a:lumMod val="50000"/>
                  </a:schemeClr>
                </a:solidFill>
                <a:hlinkClick r:id="rId3"/>
              </a:rPr>
              <a:t>nohle@rcap.org</a:t>
            </a:r>
            <a:endParaRPr lang="en-US" sz="8000">
              <a:solidFill>
                <a:schemeClr val="accent2">
                  <a:lumMod val="50000"/>
                </a:schemeClr>
              </a:solidFill>
            </a:endParaRPr>
          </a:p>
          <a:p>
            <a:pPr lvl="1">
              <a:spcBef>
                <a:spcPts val="1800"/>
              </a:spcBef>
              <a:buSzTx/>
              <a:buFont typeface="Wingdings" panose="05000000000000000000" pitchFamily="2" charset="2"/>
              <a:buChar char="§"/>
              <a:defRPr/>
            </a:pPr>
            <a:r>
              <a:rPr lang="en-US" sz="8000">
                <a:solidFill>
                  <a:schemeClr val="accent2">
                    <a:lumMod val="50000"/>
                  </a:schemeClr>
                </a:solidFill>
              </a:rPr>
              <a:t>Washington, DC </a:t>
            </a:r>
          </a:p>
          <a:p>
            <a:pPr marL="457200" lvl="1" indent="0">
              <a:spcBef>
                <a:spcPts val="1800"/>
              </a:spcBef>
              <a:buSzTx/>
              <a:buNone/>
              <a:defRPr/>
            </a:pPr>
            <a:endParaRPr lang="en-US" sz="8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8000" b="1">
                <a:solidFill>
                  <a:schemeClr val="accent2">
                    <a:lumMod val="50000"/>
                  </a:schemeClr>
                </a:solidFill>
              </a:rPr>
              <a:t>Ted Stiger, Senior Director, Government Relations &amp; Policy  </a:t>
            </a:r>
          </a:p>
          <a:p>
            <a:pPr lvl="1">
              <a:spcBef>
                <a:spcPts val="1800"/>
              </a:spcBef>
              <a:buSzTx/>
              <a:buFont typeface="Wingdings" panose="05000000000000000000" pitchFamily="2" charset="2"/>
              <a:buChar char="§"/>
              <a:defRPr/>
            </a:pPr>
            <a:r>
              <a:rPr lang="en-US" sz="8000">
                <a:solidFill>
                  <a:schemeClr val="accent2">
                    <a:lumMod val="50000"/>
                  </a:schemeClr>
                </a:solidFill>
                <a:hlinkClick r:id="rId4"/>
              </a:rPr>
              <a:t>tstiger@rcap.org</a:t>
            </a:r>
            <a:endParaRPr lang="en-US" sz="8000">
              <a:solidFill>
                <a:schemeClr val="accent2">
                  <a:lumMod val="50000"/>
                </a:schemeClr>
              </a:solidFill>
            </a:endParaRPr>
          </a:p>
          <a:p>
            <a:pPr lvl="1">
              <a:spcBef>
                <a:spcPts val="1800"/>
              </a:spcBef>
              <a:buSzTx/>
              <a:buFont typeface="Wingdings" panose="05000000000000000000" pitchFamily="2" charset="2"/>
              <a:buChar char="§"/>
              <a:defRPr/>
            </a:pPr>
            <a:r>
              <a:rPr lang="en-US" sz="8000">
                <a:solidFill>
                  <a:schemeClr val="accent2">
                    <a:lumMod val="50000"/>
                  </a:schemeClr>
                </a:solidFill>
              </a:rPr>
              <a:t>Washington, DC </a:t>
            </a:r>
          </a:p>
          <a:p>
            <a:pPr lvl="1">
              <a:spcBef>
                <a:spcPts val="1800"/>
              </a:spcBef>
              <a:buSzTx/>
              <a:buFont typeface="Wingdings" panose="05000000000000000000" pitchFamily="2" charset="2"/>
              <a:buChar char="§"/>
              <a:defRPr/>
            </a:pPr>
            <a:endParaRPr lang="en-US" sz="320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8000" b="1">
                <a:solidFill>
                  <a:schemeClr val="accent2">
                    <a:lumMod val="50000"/>
                  </a:schemeClr>
                </a:solidFill>
              </a:rPr>
              <a:t>Ashley Zuelke, Senior Director, Research &amp; Programs  </a:t>
            </a:r>
            <a:r>
              <a:rPr lang="en-US" sz="8000" b="1" noProof="0">
                <a:solidFill>
                  <a:schemeClr val="accent2">
                    <a:lumMod val="50000"/>
                  </a:schemeClr>
                </a:solidFill>
              </a:rPr>
              <a:t>   </a:t>
            </a:r>
          </a:p>
          <a:p>
            <a:pPr lvl="1">
              <a:spcBef>
                <a:spcPts val="1800"/>
              </a:spcBef>
              <a:buSzTx/>
              <a:buFont typeface="Wingdings" panose="05000000000000000000" pitchFamily="2" charset="2"/>
              <a:buChar char="§"/>
              <a:defRPr/>
            </a:pPr>
            <a:r>
              <a:rPr lang="en-US" sz="8000">
                <a:solidFill>
                  <a:schemeClr val="accent2">
                    <a:lumMod val="50000"/>
                  </a:schemeClr>
                </a:solidFill>
                <a:hlinkClick r:id="rId5"/>
              </a:rPr>
              <a:t>azuelke@rcap.org</a:t>
            </a:r>
            <a:endParaRPr lang="en-US" sz="8000">
              <a:solidFill>
                <a:schemeClr val="accent2">
                  <a:lumMod val="50000"/>
                </a:schemeClr>
              </a:solidFill>
            </a:endParaRPr>
          </a:p>
          <a:p>
            <a:pPr lvl="1">
              <a:spcBef>
                <a:spcPts val="1800"/>
              </a:spcBef>
              <a:buSzTx/>
              <a:buFont typeface="Wingdings" panose="05000000000000000000" pitchFamily="2" charset="2"/>
              <a:buChar char="§"/>
              <a:defRPr/>
            </a:pPr>
            <a:r>
              <a:rPr lang="en-US" sz="8000">
                <a:solidFill>
                  <a:schemeClr val="accent2">
                    <a:lumMod val="50000"/>
                  </a:schemeClr>
                </a:solidFill>
              </a:rPr>
              <a:t>Denver, CO</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sz="2600" noProof="0">
              <a:solidFill>
                <a:schemeClr val="accent2">
                  <a:lumMod val="50000"/>
                </a:schemeClr>
              </a:solidFill>
            </a:endParaRPr>
          </a:p>
          <a:p>
            <a:pPr marL="0" marR="0" lvl="0" indent="0" algn="l" defTabSz="457200" rtl="0" eaLnBrk="1" fontAlgn="auto" latinLnBrk="0" hangingPunct="1">
              <a:lnSpc>
                <a:spcPct val="100000"/>
              </a:lnSpc>
              <a:spcBef>
                <a:spcPts val="1800"/>
              </a:spcBef>
              <a:spcAft>
                <a:spcPts val="0"/>
              </a:spcAft>
              <a:buClrTx/>
              <a:buSzTx/>
              <a:buNone/>
              <a:tabLst/>
              <a:defRPr/>
            </a:pPr>
            <a:r>
              <a:rPr lang="en-US" sz="3000">
                <a:solidFill>
                  <a:schemeClr val="accent2">
                    <a:lumMod val="50000"/>
                  </a:schemeClr>
                </a:solidFill>
              </a:rPr>
              <a:t> </a:t>
            </a:r>
            <a:endParaRPr lang="en-US" sz="3000" noProof="0">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a:ln>
                <a:noFill/>
              </a:ln>
              <a:solidFill>
                <a:sysClr val="windowText" lastClr="000000">
                  <a:lumMod val="75000"/>
                  <a:lumOff val="25000"/>
                </a:sysClr>
              </a:solidFill>
              <a:effectLst/>
              <a:uLnTx/>
              <a:uFillTx/>
              <a:latin typeface="Trebuchet MS"/>
              <a:ea typeface="+mn-ea"/>
              <a:cs typeface="+mn-cs"/>
            </a:endParaRPr>
          </a:p>
        </p:txBody>
      </p:sp>
    </p:spTree>
    <p:extLst>
      <p:ext uri="{BB962C8B-B14F-4D97-AF65-F5344CB8AC3E}">
        <p14:creationId xmlns:p14="http://schemas.microsoft.com/office/powerpoint/2010/main" val="202523004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9908"/>
            <a:ext cx="8229600" cy="4849812"/>
          </a:xfrm>
        </p:spPr>
        <p:txBody>
          <a:bodyPr/>
          <a:lstStyle/>
          <a:p>
            <a:pPr marL="571500" indent="-571500">
              <a:buClr>
                <a:schemeClr val="bg2">
                  <a:lumMod val="75000"/>
                </a:schemeClr>
              </a:buClr>
              <a:buSzPct val="100000"/>
              <a:buFont typeface="+mj-lt"/>
              <a:buAutoNum type="romanUcPeriod"/>
            </a:pPr>
            <a:r>
              <a:rPr lang="en-US" sz="2000">
                <a:solidFill>
                  <a:schemeClr val="accent2">
                    <a:lumMod val="50000"/>
                  </a:schemeClr>
                </a:solidFill>
              </a:rPr>
              <a:t>Advocacy Outreach for the RCAP National Fly-In </a:t>
            </a:r>
          </a:p>
          <a:p>
            <a:pPr marL="514350" indent="-514350">
              <a:buClr>
                <a:schemeClr val="bg2">
                  <a:lumMod val="75000"/>
                </a:schemeClr>
              </a:buClr>
              <a:buSzPct val="100000"/>
              <a:buFont typeface="+mj-lt"/>
              <a:buAutoNum type="romanUcPeriod"/>
            </a:pPr>
            <a:endParaRPr lang="en-US" sz="2000">
              <a:solidFill>
                <a:schemeClr val="accent2">
                  <a:lumMod val="50000"/>
                </a:schemeClr>
              </a:solidFill>
            </a:endParaRPr>
          </a:p>
          <a:p>
            <a:pPr marL="571500" indent="-571500">
              <a:buClr>
                <a:schemeClr val="bg2">
                  <a:lumMod val="75000"/>
                </a:schemeClr>
              </a:buClr>
              <a:buSzPct val="100000"/>
              <a:buFont typeface="+mj-lt"/>
              <a:buAutoNum type="romanUcPeriod"/>
            </a:pPr>
            <a:r>
              <a:rPr lang="en-US" sz="2000">
                <a:solidFill>
                  <a:schemeClr val="accent2">
                    <a:lumMod val="50000"/>
                  </a:schemeClr>
                </a:solidFill>
              </a:rPr>
              <a:t>Support Letter Templates </a:t>
            </a:r>
          </a:p>
          <a:p>
            <a:pPr marL="514350" indent="-514350">
              <a:buClr>
                <a:schemeClr val="bg2">
                  <a:lumMod val="75000"/>
                </a:schemeClr>
              </a:buClr>
              <a:buSzPct val="100000"/>
              <a:buFont typeface="+mj-lt"/>
              <a:buAutoNum type="romanUcPeriod"/>
            </a:pPr>
            <a:endParaRPr lang="en-US" sz="2000">
              <a:solidFill>
                <a:schemeClr val="accent2">
                  <a:lumMod val="50000"/>
                </a:schemeClr>
              </a:solidFill>
            </a:endParaRPr>
          </a:p>
          <a:p>
            <a:pPr marL="571500" indent="-571500">
              <a:buClr>
                <a:schemeClr val="bg2">
                  <a:lumMod val="75000"/>
                </a:schemeClr>
              </a:buClr>
              <a:buSzPct val="100000"/>
              <a:buFont typeface="+mj-lt"/>
              <a:buAutoNum type="romanUcPeriod"/>
            </a:pPr>
            <a:r>
              <a:rPr lang="en-US" sz="2000">
                <a:solidFill>
                  <a:schemeClr val="accent2">
                    <a:lumMod val="50000"/>
                  </a:schemeClr>
                </a:solidFill>
              </a:rPr>
              <a:t>Tips for a Successful Meeting </a:t>
            </a:r>
          </a:p>
          <a:p>
            <a:pPr marL="514350" indent="-514350">
              <a:buClr>
                <a:schemeClr val="bg2">
                  <a:lumMod val="75000"/>
                </a:schemeClr>
              </a:buClr>
              <a:buSzPct val="100000"/>
              <a:buFont typeface="+mj-lt"/>
              <a:buAutoNum type="romanUcPeriod"/>
            </a:pPr>
            <a:endParaRPr lang="en-US" sz="2000">
              <a:solidFill>
                <a:schemeClr val="accent2">
                  <a:lumMod val="50000"/>
                </a:schemeClr>
              </a:solidFill>
            </a:endParaRPr>
          </a:p>
          <a:p>
            <a:pPr marL="514350" indent="-514350">
              <a:buClr>
                <a:schemeClr val="bg2">
                  <a:lumMod val="75000"/>
                </a:schemeClr>
              </a:buClr>
              <a:buSzPct val="100000"/>
              <a:buFont typeface="+mj-lt"/>
              <a:buAutoNum type="romanUcPeriod"/>
            </a:pPr>
            <a:r>
              <a:rPr lang="en-US" sz="2000">
                <a:solidFill>
                  <a:schemeClr val="accent2">
                    <a:lumMod val="50000"/>
                  </a:schemeClr>
                </a:solidFill>
              </a:rPr>
              <a:t>Tips on How to Engage with your Member of Congress via Social Media  </a:t>
            </a:r>
          </a:p>
          <a:p>
            <a:pPr marL="514350" indent="-514350">
              <a:buClr>
                <a:schemeClr val="bg2">
                  <a:lumMod val="75000"/>
                </a:schemeClr>
              </a:buClr>
              <a:buSzPct val="100000"/>
              <a:buFont typeface="+mj-lt"/>
              <a:buAutoNum type="romanUcPeriod"/>
            </a:pPr>
            <a:endParaRPr lang="en-US" sz="2000">
              <a:solidFill>
                <a:schemeClr val="accent2">
                  <a:lumMod val="50000"/>
                </a:schemeClr>
              </a:solidFill>
            </a:endParaRPr>
          </a:p>
          <a:p>
            <a:pPr marL="571500" indent="-571500">
              <a:buClr>
                <a:schemeClr val="bg2">
                  <a:lumMod val="75000"/>
                </a:schemeClr>
              </a:buClr>
              <a:buSzPct val="100000"/>
              <a:buFont typeface="+mj-lt"/>
              <a:buAutoNum type="romanUcPeriod"/>
            </a:pPr>
            <a:r>
              <a:rPr lang="en-US" sz="2000">
                <a:solidFill>
                  <a:schemeClr val="accent2">
                    <a:lumMod val="50000"/>
                  </a:schemeClr>
                </a:solidFill>
              </a:rPr>
              <a:t>Current Funding for RCAP Programs</a:t>
            </a:r>
          </a:p>
          <a:p>
            <a:pPr marL="514350" indent="-514350">
              <a:buClr>
                <a:schemeClr val="bg2">
                  <a:lumMod val="75000"/>
                </a:schemeClr>
              </a:buClr>
              <a:buSzPct val="100000"/>
              <a:buFont typeface="+mj-lt"/>
              <a:buAutoNum type="romanUcPeriod"/>
            </a:pPr>
            <a:endParaRPr lang="en-US" sz="2000">
              <a:solidFill>
                <a:schemeClr val="accent2">
                  <a:lumMod val="50000"/>
                </a:schemeClr>
              </a:solidFill>
            </a:endParaRPr>
          </a:p>
          <a:p>
            <a:pPr marL="571500" indent="-571500">
              <a:buClr>
                <a:schemeClr val="bg2">
                  <a:lumMod val="75000"/>
                </a:schemeClr>
              </a:buClr>
              <a:buSzPct val="100000"/>
              <a:buFont typeface="+mj-lt"/>
              <a:buAutoNum type="romanUcPeriod"/>
            </a:pPr>
            <a:r>
              <a:rPr lang="en-US" sz="2000">
                <a:solidFill>
                  <a:schemeClr val="accent2">
                    <a:lumMod val="50000"/>
                  </a:schemeClr>
                </a:solidFill>
              </a:rPr>
              <a:t>Supplemental Materials</a:t>
            </a:r>
          </a:p>
          <a:p>
            <a:pPr marL="514350" indent="-514350">
              <a:buClr>
                <a:schemeClr val="bg2">
                  <a:lumMod val="75000"/>
                </a:schemeClr>
              </a:buClr>
              <a:buSzPct val="100000"/>
              <a:buFont typeface="+mj-lt"/>
              <a:buAutoNum type="romanUcPeriod"/>
            </a:pPr>
            <a:endParaRPr lang="en-US" sz="2000">
              <a:solidFill>
                <a:schemeClr val="accent2">
                  <a:lumMod val="50000"/>
                </a:schemeClr>
              </a:solidFill>
            </a:endParaRPr>
          </a:p>
          <a:p>
            <a:pPr marL="571500" indent="-571500">
              <a:buClr>
                <a:schemeClr val="bg2">
                  <a:lumMod val="75000"/>
                </a:schemeClr>
              </a:buClr>
              <a:buSzPct val="100000"/>
              <a:buFont typeface="+mj-lt"/>
              <a:buAutoNum type="romanUcPeriod"/>
            </a:pPr>
            <a:r>
              <a:rPr lang="en-US" sz="2000">
                <a:solidFill>
                  <a:schemeClr val="accent2">
                    <a:lumMod val="50000"/>
                  </a:schemeClr>
                </a:solidFill>
              </a:rPr>
              <a:t>Contact Information</a:t>
            </a:r>
          </a:p>
          <a:p>
            <a:endParaRPr lang="en-US">
              <a:solidFill>
                <a:schemeClr val="accent2">
                  <a:lumMod val="50000"/>
                </a:schemeClr>
              </a:solidFill>
            </a:endParaRPr>
          </a:p>
          <a:p>
            <a:pPr marL="0" indent="0">
              <a:buNone/>
            </a:pPr>
            <a:endParaRPr lang="en-US"/>
          </a:p>
        </p:txBody>
      </p:sp>
      <p:sp>
        <p:nvSpPr>
          <p:cNvPr id="3" name="Title 2"/>
          <p:cNvSpPr>
            <a:spLocks noGrp="1"/>
          </p:cNvSpPr>
          <p:nvPr>
            <p:ph type="title"/>
          </p:nvPr>
        </p:nvSpPr>
        <p:spPr>
          <a:xfrm>
            <a:off x="228600" y="304800"/>
            <a:ext cx="6467475" cy="590550"/>
          </a:xfrm>
        </p:spPr>
        <p:txBody>
          <a:bodyPr/>
          <a:lstStyle/>
          <a:p>
            <a:r>
              <a:rPr lang="en-US" u="none">
                <a:solidFill>
                  <a:srgbClr val="C00000"/>
                </a:solidFill>
              </a:rPr>
              <a:t>Overview</a:t>
            </a:r>
          </a:p>
        </p:txBody>
      </p:sp>
    </p:spTree>
    <p:extLst>
      <p:ext uri="{BB962C8B-B14F-4D97-AF65-F5344CB8AC3E}">
        <p14:creationId xmlns:p14="http://schemas.microsoft.com/office/powerpoint/2010/main" val="69040239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67475" cy="590550"/>
          </a:xfrm>
        </p:spPr>
        <p:txBody>
          <a:bodyPr/>
          <a:lstStyle/>
          <a:p>
            <a:r>
              <a:rPr lang="en-US" sz="2800" u="none">
                <a:solidFill>
                  <a:srgbClr val="C00000"/>
                </a:solidFill>
              </a:rPr>
              <a:t>I. Advocacy Outreach for the RCAP National Fly-In </a:t>
            </a:r>
          </a:p>
        </p:txBody>
      </p:sp>
      <p:sp>
        <p:nvSpPr>
          <p:cNvPr id="6" name="Content Placeholder 2"/>
          <p:cNvSpPr txBox="1">
            <a:spLocks/>
          </p:cNvSpPr>
          <p:nvPr/>
        </p:nvSpPr>
        <p:spPr>
          <a:xfrm>
            <a:off x="304800" y="1295400"/>
            <a:ext cx="8534400" cy="478472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Tx/>
              <a:buSzTx/>
              <a:buFont typeface="Arial"/>
              <a:buNone/>
              <a:tabLst/>
              <a:defRPr/>
            </a:pPr>
            <a:r>
              <a:rPr lang="en-US" sz="4100">
                <a:solidFill>
                  <a:schemeClr val="accent2">
                    <a:lumMod val="50000"/>
                  </a:schemeClr>
                </a:solidFill>
              </a:rPr>
              <a:t>FY2020 Congressional Asks</a:t>
            </a:r>
            <a:r>
              <a:rPr kumimoji="0" lang="en-US" sz="4100" i="0" u="none" strike="noStrike" kern="1200" cap="none" spc="0" normalizeH="0" baseline="0" noProof="0">
                <a:ln>
                  <a:noFill/>
                </a:ln>
                <a:solidFill>
                  <a:schemeClr val="accent2">
                    <a:lumMod val="50000"/>
                  </a:schemeClr>
                </a:solidFill>
                <a:effectLst/>
                <a:uLnTx/>
                <a:uFillTx/>
              </a:rPr>
              <a:t>: Appropriations</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sz="3400" b="1">
                <a:solidFill>
                  <a:schemeClr val="accent2">
                    <a:lumMod val="50000"/>
                  </a:schemeClr>
                </a:solidFill>
              </a:rPr>
              <a:t>$9 million </a:t>
            </a:r>
            <a:r>
              <a:rPr lang="en-US" sz="3400">
                <a:solidFill>
                  <a:schemeClr val="accent2">
                    <a:lumMod val="50000"/>
                  </a:schemeClr>
                </a:solidFill>
              </a:rPr>
              <a:t>in Agriculture-Rural Development appropriations to improve the operation and management of small water and wastewater systems with populations of 3,300 or less </a:t>
            </a:r>
          </a:p>
          <a:p>
            <a:pPr lvl="0" fontAlgn="auto">
              <a:spcAft>
                <a:spcPts val="0"/>
              </a:spcAft>
              <a:buFont typeface="Wingdings" panose="05000000000000000000" pitchFamily="2" charset="2"/>
              <a:buChar char="§"/>
              <a:defRPr/>
            </a:pPr>
            <a:r>
              <a:rPr lang="en-US" sz="3400" b="1">
                <a:solidFill>
                  <a:schemeClr val="accent2">
                    <a:lumMod val="50000"/>
                  </a:schemeClr>
                </a:solidFill>
              </a:rPr>
              <a:t>$8 million </a:t>
            </a:r>
            <a:r>
              <a:rPr lang="en-US" sz="3400">
                <a:solidFill>
                  <a:schemeClr val="accent2">
                    <a:lumMod val="50000"/>
                  </a:schemeClr>
                </a:solidFill>
              </a:rPr>
              <a:t>in Agriculture-Rural Development appropriations of the Rural Community Development Initiative (RCDI)  </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a:solidFill>
                <a:schemeClr val="accent2">
                  <a:lumMod val="50000"/>
                </a:schemeClr>
              </a:solidFill>
            </a:endParaRPr>
          </a:p>
          <a:p>
            <a:pPr marL="0" marR="0" lvl="0" indent="0" algn="l" defTabSz="457200" rtl="0" eaLnBrk="1" fontAlgn="auto" latinLnBrk="0" hangingPunct="1">
              <a:lnSpc>
                <a:spcPct val="100000"/>
              </a:lnSpc>
              <a:spcBef>
                <a:spcPts val="1800"/>
              </a:spcBef>
              <a:spcAft>
                <a:spcPts val="0"/>
              </a:spcAft>
              <a:buClrTx/>
              <a:buSzTx/>
              <a:buNone/>
              <a:tabLst/>
              <a:defRPr/>
            </a:pPr>
            <a:endParaRPr lang="en-US">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a:ln>
                <a:noFill/>
              </a:ln>
              <a:solidFill>
                <a:sysClr val="windowText" lastClr="000000"/>
              </a:solidFill>
              <a:effectLst/>
              <a:uLnTx/>
              <a:uFillTx/>
              <a:latin typeface="Trebuchet MS"/>
              <a:ea typeface="+mn-ea"/>
              <a:cs typeface="+mn-cs"/>
            </a:endParaRPr>
          </a:p>
          <a:p>
            <a:pPr marL="0" marR="0" lvl="0" indent="0" algn="l" defTabSz="457200" rtl="0" eaLnBrk="1" fontAlgn="auto" latinLnBrk="0" hangingPunct="1">
              <a:lnSpc>
                <a:spcPct val="100000"/>
              </a:lnSpc>
              <a:spcBef>
                <a:spcPts val="1800"/>
              </a:spcBef>
              <a:spcAft>
                <a:spcPts val="0"/>
              </a:spcAft>
              <a:buClrTx/>
              <a:buSzTx/>
              <a:buFont typeface="Arial"/>
              <a:buNone/>
              <a:tabLst/>
              <a:defRPr/>
            </a:pPr>
            <a:endParaRPr kumimoji="0" lang="en-US" sz="3200" b="0" i="0" u="none" strike="noStrike" kern="1200" cap="none" spc="0" normalizeH="0" baseline="0" noProof="0">
              <a:ln>
                <a:noFill/>
              </a:ln>
              <a:solidFill>
                <a:sysClr val="windowText" lastClr="000000">
                  <a:lumMod val="75000"/>
                  <a:lumOff val="25000"/>
                </a:sysClr>
              </a:solidFill>
              <a:effectLst/>
              <a:uLnTx/>
              <a:uFillTx/>
              <a:latin typeface="Trebuchet MS"/>
              <a:ea typeface="+mn-ea"/>
              <a:cs typeface="+mn-cs"/>
            </a:endParaRPr>
          </a:p>
        </p:txBody>
      </p:sp>
    </p:spTree>
    <p:extLst>
      <p:ext uri="{BB962C8B-B14F-4D97-AF65-F5344CB8AC3E}">
        <p14:creationId xmlns:p14="http://schemas.microsoft.com/office/powerpoint/2010/main" val="202873848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67475" cy="590550"/>
          </a:xfrm>
        </p:spPr>
        <p:txBody>
          <a:bodyPr/>
          <a:lstStyle/>
          <a:p>
            <a:r>
              <a:rPr lang="en-US" sz="2800" u="none">
                <a:solidFill>
                  <a:srgbClr val="C00000"/>
                </a:solidFill>
              </a:rPr>
              <a:t>I. Advocacy Outreach for the RCAP National Fly-In </a:t>
            </a:r>
          </a:p>
        </p:txBody>
      </p:sp>
      <p:sp>
        <p:nvSpPr>
          <p:cNvPr id="6" name="Content Placeholder 2"/>
          <p:cNvSpPr txBox="1">
            <a:spLocks/>
          </p:cNvSpPr>
          <p:nvPr/>
        </p:nvSpPr>
        <p:spPr>
          <a:xfrm>
            <a:off x="304800" y="1295400"/>
            <a:ext cx="8534400" cy="4784725"/>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0"/>
              </a:spcAft>
              <a:buClrTx/>
              <a:buSzTx/>
              <a:buFont typeface="Arial"/>
              <a:buNone/>
              <a:tabLst/>
              <a:defRPr/>
            </a:pPr>
            <a:r>
              <a:rPr lang="en-US" sz="4100">
                <a:solidFill>
                  <a:schemeClr val="accent2">
                    <a:lumMod val="50000"/>
                  </a:schemeClr>
                </a:solidFill>
              </a:rPr>
              <a:t>FY2020 Congressional Asks</a:t>
            </a:r>
            <a:r>
              <a:rPr kumimoji="0" lang="en-US" sz="4100" i="0" u="none" strike="noStrike" kern="1200" cap="none" spc="0" normalizeH="0" baseline="0" noProof="0">
                <a:ln>
                  <a:noFill/>
                </a:ln>
                <a:solidFill>
                  <a:schemeClr val="accent2">
                    <a:lumMod val="50000"/>
                  </a:schemeClr>
                </a:solidFill>
                <a:effectLst/>
                <a:uLnTx/>
                <a:uFillTx/>
              </a:rPr>
              <a:t>: Appropriations Continued</a:t>
            </a:r>
            <a:r>
              <a:rPr lang="en-US" sz="4100">
                <a:solidFill>
                  <a:schemeClr val="accent2">
                    <a:lumMod val="50000"/>
                  </a:schemeClr>
                </a:solidFill>
              </a:rPr>
              <a:t> </a:t>
            </a:r>
            <a:endParaRPr kumimoji="0" lang="en-US" sz="4100" i="0" u="none" strike="noStrike" kern="1200" cap="none" spc="0" normalizeH="0" baseline="0" noProof="0">
              <a:ln>
                <a:noFill/>
              </a:ln>
              <a:solidFill>
                <a:schemeClr val="accent2">
                  <a:lumMod val="50000"/>
                </a:schemeClr>
              </a:solidFill>
              <a:effectLst/>
              <a:uLnTx/>
              <a:uFillTx/>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b="1">
                <a:solidFill>
                  <a:schemeClr val="accent2">
                    <a:lumMod val="50000"/>
                  </a:schemeClr>
                </a:solidFill>
              </a:rPr>
              <a:t>$11.25 million </a:t>
            </a:r>
            <a:r>
              <a:rPr lang="en-US">
                <a:solidFill>
                  <a:schemeClr val="accent2">
                    <a:lumMod val="50000"/>
                  </a:schemeClr>
                </a:solidFill>
              </a:rPr>
              <a:t>in HHS appropriations to provide technical assistance to low-income rural communities who are developing water and wastewater systems</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b="1">
                <a:solidFill>
                  <a:schemeClr val="accent2">
                    <a:lumMod val="50000"/>
                  </a:schemeClr>
                </a:solidFill>
              </a:rPr>
              <a:t>$17.7 million </a:t>
            </a:r>
            <a:r>
              <a:rPr lang="en-US">
                <a:solidFill>
                  <a:schemeClr val="accent2">
                    <a:lumMod val="50000"/>
                  </a:schemeClr>
                </a:solidFill>
              </a:rPr>
              <a:t>in EPA appropriations for technical and regulatory assistance to small communities </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r>
              <a:rPr lang="en-US" b="1">
                <a:solidFill>
                  <a:schemeClr val="accent2">
                    <a:lumMod val="50000"/>
                  </a:schemeClr>
                </a:solidFill>
              </a:rPr>
              <a:t>$25 million </a:t>
            </a:r>
            <a:r>
              <a:rPr lang="en-US">
                <a:solidFill>
                  <a:schemeClr val="accent2">
                    <a:lumMod val="50000"/>
                  </a:schemeClr>
                </a:solidFill>
              </a:rPr>
              <a:t>in EPA appropriations for small treatment works technical assistance </a:t>
            </a: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lang="en-US">
              <a:solidFill>
                <a:schemeClr val="accent2">
                  <a:lumMod val="50000"/>
                </a:schemeClr>
              </a:solidFill>
            </a:endParaRPr>
          </a:p>
          <a:p>
            <a:pPr marL="0" marR="0" lvl="0" indent="0" algn="l" defTabSz="457200" rtl="0" eaLnBrk="1" fontAlgn="auto" latinLnBrk="0" hangingPunct="1">
              <a:lnSpc>
                <a:spcPct val="100000"/>
              </a:lnSpc>
              <a:spcBef>
                <a:spcPts val="1800"/>
              </a:spcBef>
              <a:spcAft>
                <a:spcPts val="0"/>
              </a:spcAft>
              <a:buClrTx/>
              <a:buSzTx/>
              <a:buNone/>
              <a:tabLst/>
              <a:defRPr/>
            </a:pPr>
            <a:endParaRPr lang="en-US">
              <a:solidFill>
                <a:schemeClr val="accent2">
                  <a:lumMod val="50000"/>
                </a:schemeClr>
              </a:solidFill>
            </a:endParaRPr>
          </a:p>
          <a:p>
            <a:pPr marR="0" lvl="0" algn="l" defTabSz="457200" rtl="0" eaLnBrk="1" fontAlgn="auto" latinLnBrk="0" hangingPunct="1">
              <a:lnSpc>
                <a:spcPct val="100000"/>
              </a:lnSpc>
              <a:spcBef>
                <a:spcPts val="180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a:ln>
                <a:noFill/>
              </a:ln>
              <a:solidFill>
                <a:sysClr val="windowText" lastClr="000000"/>
              </a:solidFill>
              <a:effectLst/>
              <a:uLnTx/>
              <a:uFillTx/>
              <a:latin typeface="Trebuchet MS"/>
              <a:ea typeface="+mn-ea"/>
              <a:cs typeface="+mn-cs"/>
            </a:endParaRPr>
          </a:p>
          <a:p>
            <a:pPr marL="0" marR="0" lvl="0" indent="0" algn="l" defTabSz="457200" rtl="0" eaLnBrk="1" fontAlgn="auto" latinLnBrk="0" hangingPunct="1">
              <a:lnSpc>
                <a:spcPct val="100000"/>
              </a:lnSpc>
              <a:spcBef>
                <a:spcPts val="1800"/>
              </a:spcBef>
              <a:spcAft>
                <a:spcPts val="0"/>
              </a:spcAft>
              <a:buClrTx/>
              <a:buSzTx/>
              <a:buFont typeface="Arial"/>
              <a:buNone/>
              <a:tabLst/>
              <a:defRPr/>
            </a:pPr>
            <a:endParaRPr kumimoji="0" lang="en-US" sz="3200" b="0" i="0" u="none" strike="noStrike" kern="1200" cap="none" spc="0" normalizeH="0" baseline="0" noProof="0">
              <a:ln>
                <a:noFill/>
              </a:ln>
              <a:solidFill>
                <a:sysClr val="windowText" lastClr="000000">
                  <a:lumMod val="75000"/>
                  <a:lumOff val="25000"/>
                </a:sysClr>
              </a:solidFill>
              <a:effectLst/>
              <a:uLnTx/>
              <a:uFillTx/>
              <a:latin typeface="Trebuchet MS"/>
              <a:ea typeface="+mn-ea"/>
              <a:cs typeface="+mn-cs"/>
            </a:endParaRPr>
          </a:p>
        </p:txBody>
      </p:sp>
    </p:spTree>
    <p:extLst>
      <p:ext uri="{BB962C8B-B14F-4D97-AF65-F5344CB8AC3E}">
        <p14:creationId xmlns:p14="http://schemas.microsoft.com/office/powerpoint/2010/main" val="202346110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2131"/>
            <a:ext cx="6467475" cy="590550"/>
          </a:xfrm>
        </p:spPr>
        <p:txBody>
          <a:bodyPr/>
          <a:lstStyle/>
          <a:p>
            <a:r>
              <a:rPr lang="en-US" sz="2800" u="none">
                <a:solidFill>
                  <a:srgbClr val="C00000"/>
                </a:solidFill>
              </a:rPr>
              <a:t>II. Support Letter Templates</a:t>
            </a:r>
          </a:p>
        </p:txBody>
      </p:sp>
      <p:sp>
        <p:nvSpPr>
          <p:cNvPr id="6" name="Content Placeholder 2"/>
          <p:cNvSpPr txBox="1">
            <a:spLocks/>
          </p:cNvSpPr>
          <p:nvPr/>
        </p:nvSpPr>
        <p:spPr>
          <a:xfrm>
            <a:off x="338070" y="990600"/>
            <a:ext cx="8653530" cy="50292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800"/>
              </a:spcBef>
              <a:spcAft>
                <a:spcPts val="0"/>
              </a:spcAft>
              <a:buClrTx/>
              <a:buSzTx/>
              <a:buFont typeface="Arial"/>
              <a:buNone/>
              <a:tabLst/>
              <a:defRPr/>
            </a:pPr>
            <a:r>
              <a:rPr kumimoji="0" lang="en-US" sz="4800" b="1" i="0" u="none" strike="noStrike" kern="1200" cap="none" spc="0" normalizeH="0" baseline="0" noProof="0">
                <a:ln>
                  <a:noFill/>
                </a:ln>
                <a:solidFill>
                  <a:schemeClr val="accent2">
                    <a:lumMod val="50000"/>
                  </a:schemeClr>
                </a:solidFill>
                <a:effectLst/>
                <a:uLnTx/>
                <a:uFillTx/>
              </a:rPr>
              <a:t>Sam</a:t>
            </a:r>
            <a:r>
              <a:rPr lang="en-US" sz="4800" b="1" err="1">
                <a:solidFill>
                  <a:schemeClr val="accent2">
                    <a:lumMod val="50000"/>
                  </a:schemeClr>
                </a:solidFill>
              </a:rPr>
              <a:t>ple</a:t>
            </a:r>
            <a:r>
              <a:rPr lang="en-US" sz="4800" b="1">
                <a:solidFill>
                  <a:schemeClr val="accent2">
                    <a:lumMod val="50000"/>
                  </a:schemeClr>
                </a:solidFill>
              </a:rPr>
              <a:t> Letter/Email to MoC to Support RCAP EPA Funding </a:t>
            </a:r>
            <a:r>
              <a:rPr kumimoji="0" lang="en-US" sz="4800" b="1" i="0" u="none" strike="noStrike" kern="1200" cap="none" spc="0" normalizeH="0" baseline="0" noProof="0">
                <a:ln>
                  <a:noFill/>
                </a:ln>
                <a:solidFill>
                  <a:schemeClr val="accent2">
                    <a:lumMod val="50000"/>
                  </a:schemeClr>
                </a:solidFill>
                <a:effectLst/>
                <a:uLnTx/>
                <a:uFillTx/>
              </a:rPr>
              <a:t> </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Dear</a:t>
            </a:r>
            <a:r>
              <a:rPr lang="en-US" sz="4800" i="1">
                <a:latin typeface="Calibri" panose="020F0502020204030204" pitchFamily="34" charset="0"/>
                <a:ea typeface="Calibri" panose="020F0502020204030204" pitchFamily="34" charset="0"/>
                <a:cs typeface="Times New Roman" panose="02020603050405020304" pitchFamily="18" charset="0"/>
              </a:rPr>
              <a:t> </a:t>
            </a: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name of MoC]:</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I am writing in support of the Small Systems Technical Assistance Grants from the Offices of Water and Wastewater at EPA authorized in Section 1442 (e) of the Safe Drinking Water Act. This program provides assistance to small rural communities and reservations to develop and manage water and wastewater systems. The need for assistance to help small systems maintain compliance with federal clean and safe water standards is substantial. Therefore, we request you provide $17 million of funding available under current budget constraints for this important program in the Fiscal Year 2020 Interior-Environment Appropriations Bill. </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According to the American Community Survey’s numbers, 662,411 U.S. households lack adequate access to water and wastewater systems.  For over 20 years, EPA’s Offices of Water and Wastewater has provided funding for technical assistance training to help address this problem. This program allows the six regional Rural Community Assistance Partnership (RCAP) service providers, including </a:t>
            </a: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Organization Name]</a:t>
            </a:r>
            <a:r>
              <a:rPr lang="en-US" sz="4800" i="1">
                <a:latin typeface="Calibri" panose="020F0502020204030204" pitchFamily="34" charset="0"/>
                <a:ea typeface="Calibri" panose="020F0502020204030204" pitchFamily="34" charset="0"/>
                <a:cs typeface="Times New Roman" panose="02020603050405020304" pitchFamily="18" charset="0"/>
              </a:rPr>
              <a:t> </a:t>
            </a:r>
            <a:r>
              <a:rPr lang="en-US" sz="4800">
                <a:latin typeface="Calibri" panose="020F0502020204030204" pitchFamily="34" charset="0"/>
                <a:ea typeface="Calibri" panose="020F0502020204030204" pitchFamily="34" charset="0"/>
                <a:cs typeface="Times New Roman" panose="02020603050405020304" pitchFamily="18" charset="0"/>
              </a:rPr>
              <a:t>to work with federal and state agencies in all fifty states and Puerto Rico to help small communities address their drinking water and wastewater treatment concerns.  RCAP partners work with all levels of state government to develop appropriate affordable financing options and they also work on compliance issues, and help communities prepare preliminary budgets for their projects.</a:t>
            </a:r>
          </a:p>
          <a:p>
            <a:pPr marL="0" marR="0" indent="0">
              <a:lnSpc>
                <a:spcPct val="107000"/>
              </a:lnSpc>
              <a:spcBef>
                <a:spcPts val="0"/>
              </a:spcBef>
              <a:spcAft>
                <a:spcPts val="80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2-3 personal sentences about your organization’s impact on communities within the state/district using this funding]</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The financial burden of maintaining safe water systems is quite high for small rural communities so this program is critical. Each year, RCAP assists over 2,200 rural communities, including hundreds of drinking water and wastewater projects serving over 3 million Americans.</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I appreciate your consideration of this program to help small rural communities remain in compliance with safe standards and build management capacity at the local level to facilitate rural water and wastewater system improvements.</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Sincerely,</a:t>
            </a:r>
          </a:p>
          <a:p>
            <a:pPr marL="0" marR="0" indent="0">
              <a:lnSpc>
                <a:spcPct val="107000"/>
              </a:lnSpc>
              <a:spcBef>
                <a:spcPts val="0"/>
              </a:spcBef>
              <a:spcAft>
                <a:spcPts val="0"/>
              </a:spcAft>
              <a:buNone/>
            </a:pPr>
            <a:r>
              <a:rPr lang="en-US" sz="480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[Name </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Organization</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City/State</a:t>
            </a:r>
            <a:r>
              <a:rPr lang="en-US" sz="4800" i="1">
                <a:latin typeface="Calibri" panose="020F0502020204030204" pitchFamily="34" charset="0"/>
                <a:ea typeface="Calibri" panose="020F0502020204030204" pitchFamily="34" charset="0"/>
                <a:cs typeface="Times New Roman" panose="02020603050405020304" pitchFamily="18" charset="0"/>
              </a:rPr>
              <a:t>]</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1800"/>
              </a:spcBef>
              <a:spcAft>
                <a:spcPts val="0"/>
              </a:spcAft>
              <a:buClrTx/>
              <a:buSzTx/>
              <a:buFont typeface="Arial"/>
              <a:buNone/>
              <a:tabLst/>
              <a:defRPr/>
            </a:pPr>
            <a:endParaRPr kumimoji="0" lang="en-US" sz="3200" b="0" i="0" u="none" strike="noStrike" kern="1200" cap="none" spc="0" normalizeH="0" baseline="0" noProof="0">
              <a:ln>
                <a:noFill/>
              </a:ln>
              <a:solidFill>
                <a:sysClr val="windowText" lastClr="000000">
                  <a:lumMod val="75000"/>
                  <a:lumOff val="25000"/>
                </a:sysClr>
              </a:solidFill>
              <a:effectLst/>
              <a:uLnTx/>
              <a:uFillTx/>
              <a:latin typeface="Trebuchet MS"/>
              <a:ea typeface="+mn-ea"/>
              <a:cs typeface="+mn-cs"/>
            </a:endParaRPr>
          </a:p>
        </p:txBody>
      </p:sp>
    </p:spTree>
    <p:extLst>
      <p:ext uri="{BB962C8B-B14F-4D97-AF65-F5344CB8AC3E}">
        <p14:creationId xmlns:p14="http://schemas.microsoft.com/office/powerpoint/2010/main" val="348444272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2131"/>
            <a:ext cx="6467475" cy="590550"/>
          </a:xfrm>
        </p:spPr>
        <p:txBody>
          <a:bodyPr/>
          <a:lstStyle/>
          <a:p>
            <a:r>
              <a:rPr lang="en-US" sz="2800" u="none">
                <a:solidFill>
                  <a:srgbClr val="C00000"/>
                </a:solidFill>
              </a:rPr>
              <a:t>II. Support Letter Templates</a:t>
            </a:r>
          </a:p>
        </p:txBody>
      </p:sp>
      <p:sp>
        <p:nvSpPr>
          <p:cNvPr id="6" name="Content Placeholder 2"/>
          <p:cNvSpPr txBox="1">
            <a:spLocks/>
          </p:cNvSpPr>
          <p:nvPr/>
        </p:nvSpPr>
        <p:spPr>
          <a:xfrm>
            <a:off x="237252" y="838200"/>
            <a:ext cx="8449548" cy="5105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800"/>
              </a:spcBef>
              <a:spcAft>
                <a:spcPts val="0"/>
              </a:spcAft>
              <a:buClrTx/>
              <a:buSzTx/>
              <a:buFont typeface="Arial"/>
              <a:buNone/>
              <a:tabLst/>
              <a:defRPr/>
            </a:pPr>
            <a:r>
              <a:rPr kumimoji="0" lang="en-US" sz="4800" b="1" i="0" u="none" strike="noStrike" kern="1200" cap="none" spc="0" normalizeH="0" baseline="0" noProof="0">
                <a:ln>
                  <a:noFill/>
                </a:ln>
                <a:solidFill>
                  <a:schemeClr val="accent2">
                    <a:lumMod val="50000"/>
                  </a:schemeClr>
                </a:solidFill>
                <a:effectLst/>
                <a:uLnTx/>
                <a:uFillTx/>
              </a:rPr>
              <a:t>Sam</a:t>
            </a:r>
            <a:r>
              <a:rPr lang="en-US" sz="4800" b="1" err="1">
                <a:solidFill>
                  <a:schemeClr val="accent2">
                    <a:lumMod val="50000"/>
                  </a:schemeClr>
                </a:solidFill>
              </a:rPr>
              <a:t>ple</a:t>
            </a:r>
            <a:r>
              <a:rPr lang="en-US" sz="4800" b="1">
                <a:solidFill>
                  <a:schemeClr val="accent2">
                    <a:lumMod val="50000"/>
                  </a:schemeClr>
                </a:solidFill>
              </a:rPr>
              <a:t> Letter/Email to MoC to Support RCAP USDA Funding </a:t>
            </a:r>
            <a:r>
              <a:rPr kumimoji="0" lang="en-US" sz="4800" b="1" i="0" u="none" strike="noStrike" kern="1200" cap="none" spc="0" normalizeH="0" baseline="0" noProof="0">
                <a:ln>
                  <a:noFill/>
                </a:ln>
                <a:solidFill>
                  <a:schemeClr val="accent2">
                    <a:lumMod val="50000"/>
                  </a:schemeClr>
                </a:solidFill>
                <a:effectLst/>
                <a:uLnTx/>
                <a:uFillTx/>
              </a:rPr>
              <a:t> </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Dear </a:t>
            </a: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name of MoC]:</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I am writing in support of the Technical Assistance and Training Grants from the Rural Utilities Service at USDA authorized in Section 306 of the Consolidated Farm and Rural Development Act for multi-state regional assistance to communities with populations of 3,300 or less. This program provides assistance to small rural communities and reservations to develop and manage water and wastewater systems. The need for assistance to help small systems maintain compliance with federal clean and safe water standards is substantial. Therefore, we request you provide $9 million of funding available under current budget constraints for this important program in the Fiscal Year 2020 Agriculture Appropriations Bill. </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According to the American Community Survey’s numbers, 662,411 U.S. households lack adequate access to water and wastewater systems.  For over 30 years, USDA’s Rural Utilities Service (RUS) has provided funding for technical assistance and training to help address this problem. The TAT Program allows the six regional Rural Community Assistance Partnership (RCAP) service providers, including </a:t>
            </a: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Organization Name]</a:t>
            </a:r>
            <a:r>
              <a:rPr lang="en-US" sz="4800">
                <a:latin typeface="Calibri" panose="020F0502020204030204" pitchFamily="34" charset="0"/>
                <a:ea typeface="Calibri" panose="020F0502020204030204" pitchFamily="34" charset="0"/>
                <a:cs typeface="Times New Roman" panose="02020603050405020304" pitchFamily="18" charset="0"/>
              </a:rPr>
              <a:t> to work with federal and state agencies in all fifty states and Puerto Rico to help small communities address their drinking water and wastewater treatment concerns.  RCAP partners work with all levels of state government to develop appropriate affordable financing options and they also work on compliance issues, and help communities prepare preliminary budgets for their projects.</a:t>
            </a:r>
          </a:p>
          <a:p>
            <a:pPr marL="0" marR="0" indent="0">
              <a:lnSpc>
                <a:spcPct val="107000"/>
              </a:lnSpc>
              <a:spcBef>
                <a:spcPts val="0"/>
              </a:spcBef>
              <a:spcAft>
                <a:spcPts val="800"/>
              </a:spcAft>
              <a:buNone/>
            </a:pPr>
            <a:endPar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2-3 personal sentences about your organization’s impact on communities within the state/district using this funding]</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The financial burden of maintaining safe water systems is quite high for small rural communities so this program is critical. Each year, RCAP assists over 2,200 rural communities, including hundreds of drinking water and wastewater projects serving over 3 million rural Americans.</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I appreciate your consideration of this program to help small rural communities remain in compliance with safe standards and build management capacity at the local level to facilitate rural water and wastewater system improvements.</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Sincerely,  </a:t>
            </a: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[Name </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Organization</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City/State</a:t>
            </a:r>
            <a:r>
              <a:rPr lang="en-US" sz="4800" i="1">
                <a:latin typeface="Calibri" panose="020F0502020204030204" pitchFamily="34" charset="0"/>
                <a:ea typeface="Calibri" panose="020F0502020204030204" pitchFamily="34" charset="0"/>
                <a:cs typeface="Times New Roman" panose="02020603050405020304" pitchFamily="18" charset="0"/>
              </a:rPr>
              <a:t>]</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1800"/>
              </a:spcBef>
              <a:spcAft>
                <a:spcPts val="0"/>
              </a:spcAft>
              <a:buClrTx/>
              <a:buSzTx/>
              <a:buFont typeface="Arial"/>
              <a:buNone/>
              <a:tabLst/>
              <a:defRPr/>
            </a:pPr>
            <a:endParaRPr kumimoji="0" lang="en-US" sz="3200" b="0" i="0" u="none" strike="noStrike" kern="1200" cap="none" spc="0" normalizeH="0" baseline="0" noProof="0">
              <a:ln>
                <a:noFill/>
              </a:ln>
              <a:solidFill>
                <a:sysClr val="windowText" lastClr="000000">
                  <a:lumMod val="75000"/>
                  <a:lumOff val="25000"/>
                </a:sysClr>
              </a:solidFill>
              <a:effectLst/>
              <a:uLnTx/>
              <a:uFillTx/>
              <a:latin typeface="Trebuchet MS"/>
              <a:ea typeface="+mn-ea"/>
              <a:cs typeface="+mn-cs"/>
            </a:endParaRPr>
          </a:p>
        </p:txBody>
      </p:sp>
    </p:spTree>
    <p:extLst>
      <p:ext uri="{BB962C8B-B14F-4D97-AF65-F5344CB8AC3E}">
        <p14:creationId xmlns:p14="http://schemas.microsoft.com/office/powerpoint/2010/main" val="33281118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2131"/>
            <a:ext cx="6467475" cy="590550"/>
          </a:xfrm>
        </p:spPr>
        <p:txBody>
          <a:bodyPr/>
          <a:lstStyle/>
          <a:p>
            <a:r>
              <a:rPr lang="en-US" sz="2800" u="none">
                <a:solidFill>
                  <a:srgbClr val="C00000"/>
                </a:solidFill>
              </a:rPr>
              <a:t>II. Support Letter Templates</a:t>
            </a:r>
          </a:p>
        </p:txBody>
      </p:sp>
      <p:sp>
        <p:nvSpPr>
          <p:cNvPr id="6" name="Content Placeholder 2"/>
          <p:cNvSpPr txBox="1">
            <a:spLocks/>
          </p:cNvSpPr>
          <p:nvPr/>
        </p:nvSpPr>
        <p:spPr>
          <a:xfrm>
            <a:off x="237252" y="838200"/>
            <a:ext cx="8678148" cy="52578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800"/>
              </a:spcBef>
              <a:spcAft>
                <a:spcPts val="0"/>
              </a:spcAft>
              <a:buClrTx/>
              <a:buSzTx/>
              <a:buFont typeface="Arial"/>
              <a:buNone/>
              <a:tabLst/>
              <a:defRPr/>
            </a:pPr>
            <a:r>
              <a:rPr kumimoji="0" lang="en-US" sz="4800" b="1" i="0" u="none" strike="noStrike" kern="1200" cap="none" spc="0" normalizeH="0" baseline="0" noProof="0">
                <a:ln>
                  <a:noFill/>
                </a:ln>
                <a:solidFill>
                  <a:schemeClr val="accent2">
                    <a:lumMod val="50000"/>
                  </a:schemeClr>
                </a:solidFill>
                <a:effectLst/>
                <a:uLnTx/>
                <a:uFillTx/>
              </a:rPr>
              <a:t>Sam</a:t>
            </a:r>
            <a:r>
              <a:rPr lang="en-US" sz="4800" b="1" err="1">
                <a:solidFill>
                  <a:schemeClr val="accent2">
                    <a:lumMod val="50000"/>
                  </a:schemeClr>
                </a:solidFill>
              </a:rPr>
              <a:t>ple</a:t>
            </a:r>
            <a:r>
              <a:rPr lang="en-US" sz="4800" b="1">
                <a:solidFill>
                  <a:schemeClr val="accent2">
                    <a:lumMod val="50000"/>
                  </a:schemeClr>
                </a:solidFill>
              </a:rPr>
              <a:t> Letter/Email to </a:t>
            </a:r>
            <a:r>
              <a:rPr lang="en-US" sz="4800" b="1" err="1">
                <a:solidFill>
                  <a:schemeClr val="accent2">
                    <a:lumMod val="50000"/>
                  </a:schemeClr>
                </a:solidFill>
              </a:rPr>
              <a:t>MoC</a:t>
            </a:r>
            <a:r>
              <a:rPr lang="en-US" sz="4800" b="1">
                <a:solidFill>
                  <a:schemeClr val="accent2">
                    <a:lumMod val="50000"/>
                  </a:schemeClr>
                </a:solidFill>
              </a:rPr>
              <a:t> to Support RCAP HHS Funding </a:t>
            </a:r>
            <a:r>
              <a:rPr kumimoji="0" lang="en-US" sz="4800" b="1" i="0" u="none" strike="noStrike" kern="1200" cap="none" spc="0" normalizeH="0" baseline="0" noProof="0">
                <a:ln>
                  <a:noFill/>
                </a:ln>
                <a:solidFill>
                  <a:schemeClr val="accent2">
                    <a:lumMod val="50000"/>
                  </a:schemeClr>
                </a:solidFill>
                <a:effectLst/>
                <a:uLnTx/>
                <a:uFillTx/>
              </a:rPr>
              <a:t> </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Dear </a:t>
            </a: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name of </a:t>
            </a:r>
            <a:r>
              <a:rPr lang="en-US" sz="4800" i="1" err="1">
                <a:highlight>
                  <a:srgbClr val="FFFF00"/>
                </a:highlight>
                <a:latin typeface="Calibri" panose="020F0502020204030204" pitchFamily="34" charset="0"/>
                <a:ea typeface="Calibri" panose="020F0502020204030204" pitchFamily="34" charset="0"/>
                <a:cs typeface="Times New Roman" panose="02020603050405020304" pitchFamily="18" charset="0"/>
              </a:rPr>
              <a:t>MoC</a:t>
            </a: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I am writing in support of the Rural Community Facilities technical assistance program authorized in Section 680(a)(3)(B) of the Community Services Block Grant Act. This program provides assistance to small rural communities and reservations to develop and manage water and wastewater systems. The need for assistance to help small systems maintain compliance with federal clean and safe water standards is substantial. Therefore, we request you provide $11.25 million of funding available under current budget constraints for this important program in the Fiscal Year 2020 Labor-HHS Appropriations Bill. </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RCAP and other organizations can more effectively help small communities plan for critical infrastructure rehabilitation projects. With the current administration’s push for infrastructure projects, this will help ensure that water and wastewater projects in rural America are not left out.</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According to the American Community Survey’s numbers, 662,411 U.S. households lack adequate access to water and wastewater systems.  For over 30 years, the Department of Health and Human Services (HHS) has provided funding for rural community facilities technical assistance to help address this problem.  Rural Community Facilities funding allows the six regional Rural Community Assistance Partnership (RCAP) service providers, including </a:t>
            </a:r>
            <a:r>
              <a:rPr lang="en-US" sz="4800">
                <a:highlight>
                  <a:srgbClr val="FFFF00"/>
                </a:highlight>
                <a:latin typeface="Calibri" panose="020F0502020204030204" pitchFamily="34" charset="0"/>
                <a:ea typeface="Calibri" panose="020F0502020204030204" pitchFamily="34" charset="0"/>
                <a:cs typeface="Times New Roman" panose="02020603050405020304" pitchFamily="18" charset="0"/>
              </a:rPr>
              <a:t>[organization]</a:t>
            </a:r>
            <a:r>
              <a:rPr lang="en-US" sz="4800">
                <a:latin typeface="Calibri" panose="020F0502020204030204" pitchFamily="34" charset="0"/>
                <a:ea typeface="Calibri" panose="020F0502020204030204" pitchFamily="34" charset="0"/>
                <a:cs typeface="Times New Roman" panose="02020603050405020304" pitchFamily="18" charset="0"/>
              </a:rPr>
              <a:t> to work with federal and state agencies in all fifty states and Puerto Rico to help small communities address their drinking water and wastewater treatment concerns.  RCAP partners work with all levels of state government to develop appropriate affordable financing options and they also work on compliance issues, and help communities prepare preliminary budgets for their projects.</a:t>
            </a:r>
          </a:p>
          <a:p>
            <a:pPr marL="0" marR="0" indent="0">
              <a:lnSpc>
                <a:spcPct val="107000"/>
              </a:lnSpc>
              <a:spcBef>
                <a:spcPts val="0"/>
              </a:spcBef>
              <a:spcAft>
                <a:spcPts val="80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[Insert 2-3 personal sentences about your organization’s impact on communities within the state/district using this funding]</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The financial burden of maintaining safe water systems is quite high for small rural communities so this program is critical. Each year, RCAP assists over 2,200 rural communities, including hundreds of drinking water and wastewater projects serving over 3 million rural Americans.</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I appreciate your consideration of this program to help small rural communities remain in compliance with safe standards and build management capacity at the local level to facilitate rural water and wastewater system improvements.</a:t>
            </a:r>
          </a:p>
          <a:p>
            <a:pPr marL="0" marR="0" indent="0">
              <a:lnSpc>
                <a:spcPct val="107000"/>
              </a:lnSpc>
              <a:spcBef>
                <a:spcPts val="0"/>
              </a:spcBef>
              <a:spcAft>
                <a:spcPts val="800"/>
              </a:spcAft>
              <a:buNone/>
            </a:pPr>
            <a:r>
              <a:rPr lang="en-US" sz="4800">
                <a:latin typeface="Calibri" panose="020F0502020204030204" pitchFamily="34" charset="0"/>
                <a:ea typeface="Calibri" panose="020F0502020204030204" pitchFamily="34" charset="0"/>
                <a:cs typeface="Times New Roman" panose="02020603050405020304" pitchFamily="18" charset="0"/>
              </a:rPr>
              <a:t>Sincerely,</a:t>
            </a:r>
          </a:p>
          <a:p>
            <a:pPr marL="0" marR="0" indent="0">
              <a:lnSpc>
                <a:spcPct val="107000"/>
              </a:lnSpc>
              <a:spcBef>
                <a:spcPts val="0"/>
              </a:spcBef>
              <a:spcAft>
                <a:spcPts val="0"/>
              </a:spcAft>
              <a:buNone/>
            </a:pPr>
            <a:r>
              <a:rPr lang="en-US" sz="480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[Name </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Organization</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800" i="1">
                <a:highlight>
                  <a:srgbClr val="FFFF00"/>
                </a:highlight>
                <a:latin typeface="Calibri" panose="020F0502020204030204" pitchFamily="34" charset="0"/>
                <a:ea typeface="Calibri" panose="020F0502020204030204" pitchFamily="34" charset="0"/>
                <a:cs typeface="Times New Roman" panose="02020603050405020304" pitchFamily="18" charset="0"/>
              </a:rPr>
              <a:t>City/State</a:t>
            </a:r>
            <a:r>
              <a:rPr lang="en-US" sz="4800" i="1">
                <a:latin typeface="Calibri" panose="020F0502020204030204" pitchFamily="34" charset="0"/>
                <a:ea typeface="Calibri" panose="020F0502020204030204" pitchFamily="34" charset="0"/>
                <a:cs typeface="Times New Roman" panose="02020603050405020304" pitchFamily="18" charset="0"/>
              </a:rPr>
              <a:t>]</a:t>
            </a: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480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1800"/>
              </a:spcBef>
              <a:spcAft>
                <a:spcPts val="0"/>
              </a:spcAft>
              <a:buClrTx/>
              <a:buSzTx/>
              <a:buFont typeface="Arial"/>
              <a:buNone/>
              <a:tabLst/>
              <a:defRPr/>
            </a:pPr>
            <a:endParaRPr kumimoji="0" lang="en-US" sz="3200" b="0" i="0" u="none" strike="noStrike" kern="1200" cap="none" spc="0" normalizeH="0" baseline="0" noProof="0">
              <a:ln>
                <a:noFill/>
              </a:ln>
              <a:solidFill>
                <a:sysClr val="windowText" lastClr="000000">
                  <a:lumMod val="75000"/>
                  <a:lumOff val="25000"/>
                </a:sysClr>
              </a:solidFill>
              <a:effectLst/>
              <a:uLnTx/>
              <a:uFillTx/>
              <a:latin typeface="Trebuchet MS"/>
              <a:ea typeface="+mn-ea"/>
              <a:cs typeface="+mn-cs"/>
            </a:endParaRPr>
          </a:p>
        </p:txBody>
      </p:sp>
    </p:spTree>
    <p:extLst>
      <p:ext uri="{BB962C8B-B14F-4D97-AF65-F5344CB8AC3E}">
        <p14:creationId xmlns:p14="http://schemas.microsoft.com/office/powerpoint/2010/main" val="131483361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2131"/>
            <a:ext cx="6467475" cy="590550"/>
          </a:xfrm>
        </p:spPr>
        <p:txBody>
          <a:bodyPr/>
          <a:lstStyle/>
          <a:p>
            <a:r>
              <a:rPr lang="en-US" sz="2800" u="none">
                <a:solidFill>
                  <a:srgbClr val="C00000"/>
                </a:solidFill>
              </a:rPr>
              <a:t>III. Tips for a Successful Meeting</a:t>
            </a:r>
          </a:p>
        </p:txBody>
      </p:sp>
      <p:sp>
        <p:nvSpPr>
          <p:cNvPr id="6" name="Content Placeholder 2"/>
          <p:cNvSpPr txBox="1">
            <a:spLocks/>
          </p:cNvSpPr>
          <p:nvPr/>
        </p:nvSpPr>
        <p:spPr>
          <a:xfrm>
            <a:off x="237252" y="838200"/>
            <a:ext cx="8678148" cy="5257800"/>
          </a:xfrm>
          <a:prstGeom prst="rect">
            <a:avLst/>
          </a:prstGeom>
        </p:spPr>
        <p:txBody>
          <a:bodyPr vert="horz" lIns="91440" tIns="45720" rIns="91440" bIns="45720" rtlCol="0">
            <a:normAutofit/>
          </a:bodyPr>
          <a:lstStyle>
            <a:lvl1pPr marL="342900" indent="-342900" algn="l" defTabSz="457200" rtl="0" eaLnBrk="1" latinLnBrk="0" hangingPunct="1">
              <a:spcBef>
                <a:spcPts val="1800"/>
              </a:spcBef>
              <a:buFont typeface="Arial"/>
              <a:buChar char="•"/>
              <a:defRPr sz="3200" kern="1200" baseline="0">
                <a:solidFill>
                  <a:schemeClr val="tx1">
                    <a:lumMod val="75000"/>
                    <a:lumOff val="25000"/>
                  </a:schemeClr>
                </a:solidFill>
                <a:latin typeface="+mn-lt"/>
                <a:ea typeface="+mn-ea"/>
                <a:cs typeface="+mn-cs"/>
              </a:defRPr>
            </a:lvl1pPr>
            <a:lvl2pPr marL="742950" marR="0" indent="-285750" algn="l" defTabSz="457200" rtl="0" eaLnBrk="1" fontAlgn="auto" latinLnBrk="0" hangingPunct="1">
              <a:lnSpc>
                <a:spcPct val="100000"/>
              </a:lnSpc>
              <a:spcBef>
                <a:spcPts val="600"/>
              </a:spcBef>
              <a:spcAft>
                <a:spcPts val="0"/>
              </a:spcAft>
              <a:buClrTx/>
              <a:buSzPct val="80000"/>
              <a:buFont typeface="Wingdings" charset="2"/>
              <a:buChar char="§"/>
              <a:tabLst/>
              <a:defRPr sz="2800" kern="1200" baseline="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800"/>
              </a:spcAft>
            </a:pPr>
            <a:endParaRPr lang="en-US" sz="200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1800"/>
              </a:spcBef>
              <a:spcAft>
                <a:spcPts val="0"/>
              </a:spcAft>
              <a:buClrTx/>
              <a:buSzTx/>
              <a:buFont typeface="Arial"/>
              <a:buNone/>
              <a:tabLst/>
              <a:defRPr/>
            </a:pPr>
            <a:endParaRPr kumimoji="0" lang="en-US" sz="3200" b="0" i="0" u="none" strike="noStrike" kern="1200" cap="none" spc="0" normalizeH="0" baseline="0" noProof="0">
              <a:ln>
                <a:noFill/>
              </a:ln>
              <a:solidFill>
                <a:sysClr val="windowText" lastClr="000000">
                  <a:lumMod val="75000"/>
                  <a:lumOff val="25000"/>
                </a:sysClr>
              </a:solidFill>
              <a:effectLst/>
              <a:uLnTx/>
              <a:uFillTx/>
              <a:latin typeface="Trebuchet MS"/>
              <a:ea typeface="+mn-ea"/>
              <a:cs typeface="+mn-cs"/>
            </a:endParaRPr>
          </a:p>
        </p:txBody>
      </p:sp>
      <p:sp>
        <p:nvSpPr>
          <p:cNvPr id="3" name="TextBox 2">
            <a:extLst>
              <a:ext uri="{FF2B5EF4-FFF2-40B4-BE49-F238E27FC236}">
                <a16:creationId xmlns:a16="http://schemas.microsoft.com/office/drawing/2014/main" id="{310257EE-73D7-4DD9-A588-AF5AFC1CB5C6}"/>
              </a:ext>
            </a:extLst>
          </p:cNvPr>
          <p:cNvSpPr txBox="1"/>
          <p:nvPr/>
        </p:nvSpPr>
        <p:spPr>
          <a:xfrm>
            <a:off x="539015" y="1294598"/>
            <a:ext cx="7964905"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a:solidFill>
                  <a:schemeClr val="accent2">
                    <a:lumMod val="50000"/>
                  </a:schemeClr>
                </a:solidFill>
                <a:latin typeface="+mn-lt"/>
              </a:rPr>
              <a:t>Be prepared</a:t>
            </a:r>
          </a:p>
          <a:p>
            <a:pPr marL="742950" lvl="1" indent="-285750">
              <a:buFont typeface="Arial" panose="020B0604020202020204" pitchFamily="34" charset="0"/>
              <a:buChar char="•"/>
            </a:pPr>
            <a:r>
              <a:rPr lang="en-US" sz="2400">
                <a:solidFill>
                  <a:schemeClr val="accent2">
                    <a:lumMod val="50000"/>
                  </a:schemeClr>
                </a:solidFill>
                <a:latin typeface="+mn-lt"/>
              </a:rPr>
              <a:t>MOC’s and their staff members are incredibly busy, make sure you go into the meeting prepared with talking points </a:t>
            </a:r>
          </a:p>
          <a:p>
            <a:pPr marL="342900" indent="-342900">
              <a:buFont typeface="Wingdings" panose="05000000000000000000" pitchFamily="2" charset="2"/>
              <a:buChar char="§"/>
            </a:pPr>
            <a:r>
              <a:rPr lang="en-US" sz="2400">
                <a:solidFill>
                  <a:schemeClr val="accent2">
                    <a:lumMod val="50000"/>
                  </a:schemeClr>
                </a:solidFill>
                <a:latin typeface="+mn-lt"/>
              </a:rPr>
              <a:t>Be concise</a:t>
            </a:r>
          </a:p>
          <a:p>
            <a:pPr marL="342900" indent="-342900">
              <a:buFont typeface="Wingdings" panose="05000000000000000000" pitchFamily="2" charset="2"/>
              <a:buChar char="§"/>
            </a:pPr>
            <a:r>
              <a:rPr lang="en-US" sz="2400">
                <a:solidFill>
                  <a:schemeClr val="accent2">
                    <a:lumMod val="50000"/>
                  </a:schemeClr>
                </a:solidFill>
                <a:latin typeface="+mn-lt"/>
              </a:rPr>
              <a:t>Be personal	</a:t>
            </a:r>
          </a:p>
          <a:p>
            <a:pPr marL="742950" lvl="1" indent="-285750">
              <a:buFont typeface="Arial" panose="020B0604020202020204" pitchFamily="34" charset="0"/>
              <a:buChar char="•"/>
            </a:pPr>
            <a:r>
              <a:rPr lang="en-US" sz="2400">
                <a:solidFill>
                  <a:schemeClr val="accent2">
                    <a:lumMod val="50000"/>
                  </a:schemeClr>
                </a:solidFill>
                <a:latin typeface="+mn-lt"/>
              </a:rPr>
              <a:t>MOC’s are elected by their constituents to represent their individual districts; make sure they understand the importance of RCAP’s asks through their specific district’s needs </a:t>
            </a:r>
          </a:p>
          <a:p>
            <a:pPr marL="342900" indent="-342900">
              <a:buFont typeface="Wingdings" panose="05000000000000000000" pitchFamily="2" charset="2"/>
              <a:buChar char="§"/>
            </a:pPr>
            <a:r>
              <a:rPr lang="en-US" sz="2400">
                <a:solidFill>
                  <a:schemeClr val="accent2">
                    <a:lumMod val="50000"/>
                  </a:schemeClr>
                </a:solidFill>
                <a:latin typeface="+mn-lt"/>
              </a:rPr>
              <a:t>Remain bipartisan</a:t>
            </a:r>
          </a:p>
        </p:txBody>
      </p:sp>
    </p:spTree>
    <p:extLst>
      <p:ext uri="{BB962C8B-B14F-4D97-AF65-F5344CB8AC3E}">
        <p14:creationId xmlns:p14="http://schemas.microsoft.com/office/powerpoint/2010/main" val="2709931261"/>
      </p:ext>
    </p:extLst>
  </p:cSld>
  <p:clrMapOvr>
    <a:masterClrMapping/>
  </p:clrMapOvr>
  <p:transition spd="med">
    <p:fade/>
  </p:transition>
</p:sld>
</file>

<file path=ppt/theme/theme1.xml><?xml version="1.0" encoding="utf-8"?>
<a:theme xmlns:a="http://schemas.openxmlformats.org/drawingml/2006/main" name="NewRCAPPP2014">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ca69249-c7cc-45c7-9ee9-f0d4ab89805e">
      <UserInfo>
        <DisplayName>Spenser Wempe</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7FDB54DDD48C41A2BBD2679E8330EC" ma:contentTypeVersion="8" ma:contentTypeDescription="Create a new document." ma:contentTypeScope="" ma:versionID="4da22a466dab2d2f0a338f4a4917e5bf">
  <xsd:schema xmlns:xsd="http://www.w3.org/2001/XMLSchema" xmlns:xs="http://www.w3.org/2001/XMLSchema" xmlns:p="http://schemas.microsoft.com/office/2006/metadata/properties" xmlns:ns2="e7cde129-ac71-4eed-8c37-223384f5568e" xmlns:ns3="bca69249-c7cc-45c7-9ee9-f0d4ab89805e" targetNamespace="http://schemas.microsoft.com/office/2006/metadata/properties" ma:root="true" ma:fieldsID="3d637eb977815846c708f7bf090ce79c" ns2:_="" ns3:_="">
    <xsd:import namespace="e7cde129-ac71-4eed-8c37-223384f5568e"/>
    <xsd:import namespace="bca69249-c7cc-45c7-9ee9-f0d4ab8980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de129-ac71-4eed-8c37-223384f55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69249-c7cc-45c7-9ee9-f0d4ab89805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7B24B-1A8B-47E8-A2C9-2B287D8BD2E0}">
  <ds:schemaRefs>
    <ds:schemaRef ds:uri="6892ce37-85a8-466b-9850-c2fe2afc9520"/>
    <ds:schemaRef ds:uri="bca69249-c7cc-45c7-9ee9-f0d4ab8980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9CB23D-EE78-44E8-9BAA-2FF636800FBE}"/>
</file>

<file path=customXml/itemProps3.xml><?xml version="1.0" encoding="utf-8"?>
<ds:datastoreItem xmlns:ds="http://schemas.openxmlformats.org/officeDocument/2006/customXml" ds:itemID="{5CF96559-31CB-4B35-A04D-C4209B94D1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23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NewRCAPPP2014</vt:lpstr>
      <vt:lpstr>  Advocacy Toolkit:     </vt:lpstr>
      <vt:lpstr>Agenda Review</vt:lpstr>
      <vt:lpstr>Overview</vt:lpstr>
      <vt:lpstr>I. Advocacy Outreach for the RCAP National Fly-In </vt:lpstr>
      <vt:lpstr>I. Advocacy Outreach for the RCAP National Fly-In </vt:lpstr>
      <vt:lpstr>II. Support Letter Templates</vt:lpstr>
      <vt:lpstr>II. Support Letter Templates</vt:lpstr>
      <vt:lpstr>II. Support Letter Templates</vt:lpstr>
      <vt:lpstr>III. Tips for a Successful Meeting</vt:lpstr>
      <vt:lpstr>IV. Tips on How to Engage with your MoCs via Social Media </vt:lpstr>
      <vt:lpstr>Social Media Challenge</vt:lpstr>
      <vt:lpstr>IV. Current Funding for RCAP Related Programs  </vt:lpstr>
      <vt:lpstr>V. Supplemental Materials </vt:lpstr>
      <vt:lpstr>V. Supplemental Materials </vt:lpstr>
      <vt:lpstr>V. Supplemental Materials </vt:lpstr>
      <vt:lpstr>House Twitter Handles - Democrats </vt:lpstr>
      <vt:lpstr> </vt:lpstr>
      <vt:lpstr>Senate Twitter Handles – Appropriations Republicans </vt:lpstr>
      <vt:lpstr>Senate Twitter Handles – Appropriations Democrats</vt:lpstr>
      <vt:lpstr>V. Supplemental Materials </vt:lpstr>
      <vt:lpstr>Map of Capitol Hill</vt:lpstr>
      <vt:lpstr>Hotel Location</vt:lpstr>
      <vt:lpstr>VI. RCAP Public Policy Team Contact Information </vt:lpstr>
    </vt:vector>
  </TitlesOfParts>
  <Company>RCAP,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Alexa Byrne</dc:creator>
  <cp:revision>1</cp:revision>
  <dcterms:created xsi:type="dcterms:W3CDTF">2010-06-22T15:20:48Z</dcterms:created>
  <dcterms:modified xsi:type="dcterms:W3CDTF">2019-03-11T17:25:49Z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0x010100FA7FDB54DDD48C41A2BBD2679E8330EC</vt:lpwstr>
  </property>
  <property fmtid="{D5CDD505-2E9C-101B-9397-08002B2CF9AE}" pid="3" name="AuthorIds_UIVersion_512">
    <vt:lpwstr>20</vt:lpwstr>
  </property>
  <property fmtid="{D5CDD505-2E9C-101B-9397-08002B2CF9AE}" pid="4" name="AuthorIds_UIVersion_5632">
    <vt:lpwstr>78</vt:lpwstr>
  </property>
</Properties>
</file>